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19.jpg" ContentType="image/jpg"/>
  <Override PartName="/ppt/media/image120.jpg" ContentType="image/jpg"/>
  <Override PartName="/ppt/media/image121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4"/>
  </p:sldMasterIdLst>
  <p:notesMasterIdLst>
    <p:notesMasterId r:id="rId61"/>
  </p:notesMasterIdLst>
  <p:handoutMasterIdLst>
    <p:handoutMasterId r:id="rId62"/>
  </p:handoutMasterIdLst>
  <p:sldIdLst>
    <p:sldId id="640" r:id="rId5"/>
    <p:sldId id="1062" r:id="rId6"/>
    <p:sldId id="1064" r:id="rId7"/>
    <p:sldId id="1066" r:id="rId8"/>
    <p:sldId id="1075" r:id="rId9"/>
    <p:sldId id="1068" r:id="rId10"/>
    <p:sldId id="1067" r:id="rId11"/>
    <p:sldId id="1071" r:id="rId12"/>
    <p:sldId id="1069" r:id="rId13"/>
    <p:sldId id="1070" r:id="rId14"/>
    <p:sldId id="1073" r:id="rId15"/>
    <p:sldId id="1074" r:id="rId16"/>
    <p:sldId id="1084" r:id="rId17"/>
    <p:sldId id="1076" r:id="rId18"/>
    <p:sldId id="1077" r:id="rId19"/>
    <p:sldId id="1078" r:id="rId20"/>
    <p:sldId id="1079" r:id="rId21"/>
    <p:sldId id="1085" r:id="rId22"/>
    <p:sldId id="1082" r:id="rId23"/>
    <p:sldId id="1086" r:id="rId24"/>
    <p:sldId id="1087" r:id="rId25"/>
    <p:sldId id="1088" r:id="rId26"/>
    <p:sldId id="1089" r:id="rId27"/>
    <p:sldId id="1090" r:id="rId28"/>
    <p:sldId id="1092" r:id="rId29"/>
    <p:sldId id="1096" r:id="rId30"/>
    <p:sldId id="1093" r:id="rId31"/>
    <p:sldId id="1095" r:id="rId32"/>
    <p:sldId id="1097" r:id="rId33"/>
    <p:sldId id="1098" r:id="rId34"/>
    <p:sldId id="1099" r:id="rId35"/>
    <p:sldId id="1100" r:id="rId36"/>
    <p:sldId id="1101" r:id="rId37"/>
    <p:sldId id="1102" r:id="rId38"/>
    <p:sldId id="1103" r:id="rId39"/>
    <p:sldId id="1104" r:id="rId40"/>
    <p:sldId id="1091" r:id="rId41"/>
    <p:sldId id="1115" r:id="rId42"/>
    <p:sldId id="1116" r:id="rId43"/>
    <p:sldId id="1117" r:id="rId44"/>
    <p:sldId id="1118" r:id="rId45"/>
    <p:sldId id="1119" r:id="rId46"/>
    <p:sldId id="1120" r:id="rId47"/>
    <p:sldId id="1121" r:id="rId48"/>
    <p:sldId id="1123" r:id="rId49"/>
    <p:sldId id="1124" r:id="rId50"/>
    <p:sldId id="1105" r:id="rId51"/>
    <p:sldId id="1107" r:id="rId52"/>
    <p:sldId id="1108" r:id="rId53"/>
    <p:sldId id="1109" r:id="rId54"/>
    <p:sldId id="1106" r:id="rId55"/>
    <p:sldId id="1110" r:id="rId56"/>
    <p:sldId id="1112" r:id="rId57"/>
    <p:sldId id="1113" r:id="rId58"/>
    <p:sldId id="1114" r:id="rId59"/>
    <p:sldId id="638" r:id="rId60"/>
  </p:sldIdLst>
  <p:sldSz cx="9906000" cy="6858000" type="A4"/>
  <p:notesSz cx="6858000" cy="9144000"/>
  <p:defaultTextStyle>
    <a:defPPr>
      <a:defRPr lang="en-US"/>
    </a:defPPr>
    <a:lvl1pPr marL="0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orient="horz" pos="984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482" userDrawn="1">
          <p15:clr>
            <a:srgbClr val="A4A3A4"/>
          </p15:clr>
        </p15:guide>
        <p15:guide id="5" orient="horz" pos="792" userDrawn="1">
          <p15:clr>
            <a:srgbClr val="A4A3A4"/>
          </p15:clr>
        </p15:guide>
        <p15:guide id="6" orient="horz" pos="3000" userDrawn="1">
          <p15:clr>
            <a:srgbClr val="A4A3A4"/>
          </p15:clr>
        </p15:guide>
        <p15:guide id="8" orient="horz" pos="3271" userDrawn="1">
          <p15:clr>
            <a:srgbClr val="A4A3A4"/>
          </p15:clr>
        </p15:guide>
        <p15:guide id="9" pos="1714" userDrawn="1">
          <p15:clr>
            <a:srgbClr val="A4A3A4"/>
          </p15:clr>
        </p15:guide>
        <p15:guide id="10" pos="2961" userDrawn="1">
          <p15:clr>
            <a:srgbClr val="A4A3A4"/>
          </p15:clr>
        </p15:guide>
        <p15:guide id="11" pos="217" userDrawn="1">
          <p15:clr>
            <a:srgbClr val="A4A3A4"/>
          </p15:clr>
        </p15:guide>
        <p15:guide id="12" pos="5774" userDrawn="1">
          <p15:clr>
            <a:srgbClr val="A4A3A4"/>
          </p15:clr>
        </p15:guide>
        <p15:guide id="13" pos="6023" userDrawn="1">
          <p15:clr>
            <a:srgbClr val="A4A3A4"/>
          </p15:clr>
        </p15:guide>
        <p15:guide id="14" pos="3120" userDrawn="1">
          <p15:clr>
            <a:srgbClr val="A4A3A4"/>
          </p15:clr>
        </p15:guide>
        <p15:guide id="15" pos="3851" userDrawn="1">
          <p15:clr>
            <a:srgbClr val="A4A3A4"/>
          </p15:clr>
        </p15:guide>
        <p15:guide id="16" pos="2129" userDrawn="1">
          <p15:clr>
            <a:srgbClr val="A4A3A4"/>
          </p15:clr>
        </p15:guide>
        <p15:guide id="17" pos="4033" userDrawn="1">
          <p15:clr>
            <a:srgbClr val="A4A3A4"/>
          </p15:clr>
        </p15:guide>
        <p15:guide id="18" orient="horz" pos="1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A92D"/>
    <a:srgbClr val="83C937"/>
    <a:srgbClr val="B9CDE5"/>
    <a:srgbClr val="C1DFF5"/>
    <a:srgbClr val="00D05E"/>
    <a:srgbClr val="01F9BE"/>
    <a:srgbClr val="01A982"/>
    <a:srgbClr val="5F7076"/>
    <a:srgbClr val="01A77F"/>
    <a:srgbClr val="0D4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4" autoAdjust="0"/>
    <p:restoredTop sz="95501" autoAdjust="0"/>
  </p:normalViewPr>
  <p:slideViewPr>
    <p:cSldViewPr snapToGrid="0">
      <p:cViewPr varScale="1">
        <p:scale>
          <a:sx n="112" d="100"/>
          <a:sy n="112" d="100"/>
        </p:scale>
        <p:origin x="840" y="86"/>
      </p:cViewPr>
      <p:guideLst>
        <p:guide orient="horz" pos="3974"/>
        <p:guide orient="horz" pos="984"/>
        <p:guide orient="horz" pos="1200"/>
        <p:guide orient="horz" pos="482"/>
        <p:guide orient="horz" pos="792"/>
        <p:guide orient="horz" pos="3000"/>
        <p:guide orient="horz" pos="3271"/>
        <p:guide pos="1714"/>
        <p:guide pos="2961"/>
        <p:guide pos="217"/>
        <p:guide pos="5774"/>
        <p:guide pos="6023"/>
        <p:guide pos="3120"/>
        <p:guide pos="3851"/>
        <p:guide pos="2129"/>
        <p:guide pos="4033"/>
        <p:guide orient="horz" pos="142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bookings</c:v>
                </c:pt>
              </c:strCache>
            </c:strRef>
          </c:tx>
          <c:spPr>
            <a:solidFill>
              <a:srgbClr val="54B943"/>
            </a:solidFill>
            <a:ln>
              <a:noFill/>
            </a:ln>
            <a:effectLst/>
          </c:spPr>
          <c:invertIfNegative val="0"/>
          <c:dPt>
            <c:idx val="9"/>
            <c:invertIfNegative val="0"/>
            <c:bubble3D val="0"/>
            <c:spPr>
              <a:solidFill>
                <a:srgbClr val="54B94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A50-4C1E-A16E-14F25F94E2D5}"/>
              </c:ext>
            </c:extLst>
          </c:dPt>
          <c:dLbls>
            <c:dLbl>
              <c:idx val="8"/>
              <c:tx>
                <c:rich>
                  <a:bodyPr/>
                  <a:lstStyle/>
                  <a:p>
                    <a:r>
                      <a:rPr lang="en-US" dirty="0">
                        <a:latin typeface="맑은 고딕" panose="020B0503020000020004" pitchFamily="50" charset="-127"/>
                      </a:rPr>
                      <a:t>474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A50-4C1E-A16E-14F25F94E2D5}"/>
                </c:ext>
              </c:extLst>
            </c:dLbl>
            <c:dLbl>
              <c:idx val="9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defRPr>
                    </a:pPr>
                    <a:fld id="{54480335-9DBC-4B6F-9C20-593E3315A74E}" type="VALUE">
                      <a:rPr lang="en-US" altLang="ko-KR" smtClean="0">
                        <a:latin typeface="맑은 고딕" panose="020B0503020000020004" pitchFamily="50" charset="-127"/>
                        <a:cs typeface="Arial" panose="020B0604020202020204" pitchFamily="34" charset="0"/>
                      </a:rPr>
                      <a:pPr>
                        <a:defRPr sz="900"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pPr>
                      <a:t>[값]</a:t>
                    </a:fld>
                    <a:r>
                      <a:rPr lang="en-US" dirty="0">
                        <a:latin typeface="맑은 고딕" panose="020B0503020000020004" pitchFamily="50" charset="-127"/>
                        <a:cs typeface="Arial" panose="020B0604020202020204" pitchFamily="34" charset="0"/>
                      </a:rPr>
                      <a:t> </a:t>
                    </a:r>
                  </a:p>
                </c:rich>
              </c:tx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A50-4C1E-A16E-14F25F94E2D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Sheet1!$A$2:$A$11</c:f>
              <c:numCache>
                <c:formatCode>General</c:formatCode>
                <c:ptCount val="10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  <c:pt idx="5">
                  <c:v>2012</c:v>
                </c:pt>
                <c:pt idx="6">
                  <c:v>2013</c:v>
                </c:pt>
                <c:pt idx="7">
                  <c:v>2014</c:v>
                </c:pt>
                <c:pt idx="8">
                  <c:v>2015</c:v>
                </c:pt>
                <c:pt idx="9">
                  <c:v>2016</c:v>
                </c:pt>
              </c:numCache>
            </c:numRef>
          </c:cat>
          <c:val>
            <c:numRef>
              <c:f>Sheet1!$B$2:$B$11</c:f>
              <c:numCache>
                <c:formatCode>#,##0.0_р_.</c:formatCode>
                <c:ptCount val="10"/>
                <c:pt idx="0">
                  <c:v>3.8</c:v>
                </c:pt>
                <c:pt idx="1">
                  <c:v>8.3000000000000007</c:v>
                </c:pt>
                <c:pt idx="2">
                  <c:v>19.5</c:v>
                </c:pt>
                <c:pt idx="3">
                  <c:v>48</c:v>
                </c:pt>
                <c:pt idx="4">
                  <c:v>107.8</c:v>
                </c:pt>
                <c:pt idx="5">
                  <c:v>175.2</c:v>
                </c:pt>
                <c:pt idx="6">
                  <c:v>277</c:v>
                </c:pt>
                <c:pt idx="7">
                  <c:v>385</c:v>
                </c:pt>
                <c:pt idx="8">
                  <c:v>474</c:v>
                </c:pt>
                <c:pt idx="9">
                  <c:v>607.4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50-4C1E-A16E-14F25F94E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"/>
        <c:axId val="913530160"/>
        <c:axId val="913533424"/>
      </c:barChart>
      <c:catAx>
        <c:axId val="913530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913533424"/>
        <c:crosses val="autoZero"/>
        <c:auto val="1"/>
        <c:lblAlgn val="ctr"/>
        <c:lblOffset val="100"/>
        <c:noMultiLvlLbl val="0"/>
      </c:catAx>
      <c:valAx>
        <c:axId val="913533424"/>
        <c:scaling>
          <c:orientation val="minMax"/>
        </c:scaling>
        <c:delete val="1"/>
        <c:axPos val="l"/>
        <c:numFmt formatCode="#,##0.0_р_." sourceLinked="1"/>
        <c:majorTickMark val="none"/>
        <c:minorTickMark val="none"/>
        <c:tickLblPos val="nextTo"/>
        <c:crossAx val="9135301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79D330-19BA-41B4-B24A-6A5D5E20C444}" type="doc">
      <dgm:prSet loTypeId="urn:microsoft.com/office/officeart/2005/8/layout/equation1" loCatId="relationship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F65492E7-15A3-468E-807E-2BD9290C8C40}">
      <dgm:prSet phldrT="[텍스트]" custT="1"/>
      <dgm:spPr>
        <a:xfrm>
          <a:off x="3617" y="76485"/>
          <a:ext cx="1271545" cy="1271545"/>
        </a:xfrm>
        <a:prstGeom prst="ellipse">
          <a:avLst/>
        </a:prstGeom>
        <a:gradFill rotWithShape="0">
          <a:gsLst>
            <a:gs pos="0">
              <a:srgbClr val="E7A9A7"/>
            </a:gs>
            <a:gs pos="80000">
              <a:srgbClr val="C0504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lIns="0" rIns="0"/>
        <a:lstStyle/>
        <a:p>
          <a:pPr algn="ctr" latinLnBrk="1">
            <a:lnSpc>
              <a:spcPct val="100000"/>
            </a:lnSpc>
            <a:buNone/>
          </a:pPr>
          <a:r>
            <a:rPr lang="ko-KR" altLang="en-US" sz="1200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가상화</a:t>
          </a:r>
          <a:r>
            <a:rPr lang="en-US" altLang="ko-KR" sz="1200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/</a:t>
          </a:r>
          <a:r>
            <a:rPr lang="ko-KR" altLang="en-US" sz="1200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물리 </a:t>
          </a:r>
          <a:r>
            <a:rPr lang="en-US" altLang="ko-KR" sz="1200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OS </a:t>
          </a:r>
          <a:r>
            <a:rPr lang="ko-KR" altLang="en-US" sz="1200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안정성 확보</a:t>
          </a:r>
        </a:p>
      </dgm:t>
    </dgm:pt>
    <dgm:pt modelId="{63D52C9E-86F9-47DC-A2BB-2AB2AFE3AF26}" type="parTrans" cxnId="{7A140CD7-52C8-4BBF-83DA-0170A0A12951}">
      <dgm:prSet/>
      <dgm:spPr/>
      <dgm:t>
        <a:bodyPr/>
        <a:lstStyle/>
        <a:p>
          <a:pPr algn="ctr" latinLnBrk="1"/>
          <a:endParaRPr lang="ko-KR" altLang="en-US"/>
        </a:p>
      </dgm:t>
    </dgm:pt>
    <dgm:pt modelId="{E3140AE6-F76C-4527-8D36-4A32F0CBDF1D}" type="sibTrans" cxnId="{7A140CD7-52C8-4BBF-83DA-0170A0A12951}">
      <dgm:prSet/>
      <dgm:spPr>
        <a:xfrm>
          <a:off x="1379371" y="349499"/>
          <a:ext cx="737496" cy="737496"/>
        </a:xfrm>
        <a:prstGeom prst="mathPlus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ysClr val="window" lastClr="FFFFFF"/>
          </a:contourClr>
        </a:sp3d>
      </dgm:spPr>
      <dgm:t>
        <a:bodyPr/>
        <a:lstStyle/>
        <a:p>
          <a:pPr algn="ctr" latinLnBrk="1">
            <a:buNone/>
          </a:pPr>
          <a:endParaRPr lang="ko-KR" altLang="en-US" dirty="0">
            <a:solidFill>
              <a:sysClr val="window" lastClr="FFFFFF"/>
            </a:solidFill>
            <a:latin typeface="맑은 고딕"/>
            <a:ea typeface="맑은 고딕"/>
            <a:cs typeface="+mn-cs"/>
          </a:endParaRPr>
        </a:p>
      </dgm:t>
    </dgm:pt>
    <dgm:pt modelId="{AF017A6A-DA93-4853-BAE0-E7BE28F442D0}">
      <dgm:prSet phldrT="[텍스트]" custT="1"/>
      <dgm:spPr>
        <a:xfrm>
          <a:off x="4435658" y="82474"/>
          <a:ext cx="1271545" cy="1271545"/>
        </a:xfrm>
        <a:prstGeom prst="ellipse">
          <a:avLst/>
        </a:prstGeom>
        <a:gradFill rotWithShape="0">
          <a:gsLst>
            <a:gs pos="0">
              <a:srgbClr val="B8A4D0"/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ctr" latinLnBrk="1">
            <a:buNone/>
          </a:pPr>
          <a:r>
            <a:rPr lang="ko-KR" altLang="en-US" sz="1200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데이터 보호</a:t>
          </a:r>
          <a:r>
            <a:rPr lang="en-US" altLang="ko-KR" sz="1200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/</a:t>
          </a:r>
          <a:r>
            <a:rPr lang="ko-KR" altLang="en-US" sz="1200" b="1" dirty="0" err="1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업무연속성</a:t>
          </a:r>
          <a:r>
            <a:rPr lang="ko-KR" altLang="en-US" sz="1200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 강화</a:t>
          </a:r>
        </a:p>
      </dgm:t>
    </dgm:pt>
    <dgm:pt modelId="{D9D7C601-B7CB-4D4A-8B08-DCDD657AE3C1}" type="parTrans" cxnId="{941C5106-364B-4E6C-AD27-60BDA25922EF}">
      <dgm:prSet/>
      <dgm:spPr/>
      <dgm:t>
        <a:bodyPr/>
        <a:lstStyle/>
        <a:p>
          <a:pPr algn="ctr" latinLnBrk="1"/>
          <a:endParaRPr lang="ko-KR" altLang="en-US"/>
        </a:p>
      </dgm:t>
    </dgm:pt>
    <dgm:pt modelId="{8875D8CD-B732-417A-98B2-CC3E683040F7}" type="sibTrans" cxnId="{941C5106-364B-4E6C-AD27-60BDA25922EF}">
      <dgm:prSet/>
      <dgm:spPr>
        <a:xfrm>
          <a:off x="5810453" y="349499"/>
          <a:ext cx="737496" cy="737496"/>
        </a:xfrm>
        <a:prstGeom prst="mathEqual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ysClr val="window" lastClr="FFFFFF"/>
          </a:contourClr>
        </a:sp3d>
      </dgm:spPr>
      <dgm:t>
        <a:bodyPr/>
        <a:lstStyle/>
        <a:p>
          <a:pPr algn="ctr" latinLnBrk="1">
            <a:buNone/>
          </a:pPr>
          <a:endParaRPr lang="ko-KR" altLang="en-US" dirty="0">
            <a:solidFill>
              <a:sysClr val="window" lastClr="FFFFFF"/>
            </a:solidFill>
            <a:latin typeface="맑은 고딕"/>
            <a:ea typeface="맑은 고딕"/>
            <a:cs typeface="+mn-cs"/>
          </a:endParaRPr>
        </a:p>
      </dgm:t>
    </dgm:pt>
    <dgm:pt modelId="{8A4A0F80-25B5-43C1-9EFA-BE89770F21D3}">
      <dgm:prSet phldrT="[텍스트]" custT="1"/>
      <dgm:spPr>
        <a:xfrm>
          <a:off x="2220117" y="82474"/>
          <a:ext cx="1271545" cy="1271545"/>
        </a:xfrm>
        <a:prstGeom prst="ellipse">
          <a:avLst/>
        </a:prstGeom>
        <a:gradFill rotWithShape="0">
          <a:gsLst>
            <a:gs pos="0">
              <a:srgbClr val="BED78D"/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ctr" latinLnBrk="1">
            <a:buNone/>
          </a:pPr>
          <a:r>
            <a:rPr lang="ko-KR" altLang="en-US" sz="1200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손쉬운 서버 이관 및    즉시 활용</a:t>
          </a:r>
        </a:p>
      </dgm:t>
    </dgm:pt>
    <dgm:pt modelId="{04D527CC-1FD0-4E1A-A7B3-0A80EBC10502}" type="parTrans" cxnId="{3DD65769-2D6C-471B-A7E5-09F14D783744}">
      <dgm:prSet/>
      <dgm:spPr/>
      <dgm:t>
        <a:bodyPr/>
        <a:lstStyle/>
        <a:p>
          <a:pPr algn="ctr" latinLnBrk="1"/>
          <a:endParaRPr lang="ko-KR" altLang="en-US"/>
        </a:p>
      </dgm:t>
    </dgm:pt>
    <dgm:pt modelId="{F7D658FC-014B-48D8-B64E-8B603620C51B}" type="sibTrans" cxnId="{3DD65769-2D6C-471B-A7E5-09F14D783744}">
      <dgm:prSet/>
      <dgm:spPr>
        <a:xfrm>
          <a:off x="3594912" y="349499"/>
          <a:ext cx="737496" cy="737496"/>
        </a:xfrm>
        <a:prstGeom prst="mathPlus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ysClr val="window" lastClr="FFFFFF"/>
          </a:contourClr>
        </a:sp3d>
      </dgm:spPr>
      <dgm:t>
        <a:bodyPr/>
        <a:lstStyle/>
        <a:p>
          <a:pPr algn="ctr" latinLnBrk="1">
            <a:buNone/>
          </a:pPr>
          <a:endParaRPr lang="ko-KR" altLang="en-US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gm:t>
    </dgm:pt>
    <dgm:pt modelId="{5360C997-132E-4AE9-8A2C-8447A73BB306}">
      <dgm:prSet phldrT="[텍스트]"/>
      <dgm:spPr>
        <a:xfrm>
          <a:off x="6651199" y="82474"/>
          <a:ext cx="1271545" cy="1271545"/>
        </a:xfrm>
        <a:prstGeom prst="ellipse">
          <a:avLst/>
        </a:prstGeom>
        <a:gradFill rotWithShape="0">
          <a:gsLst>
            <a:gs pos="0">
              <a:srgbClr val="A0D9E8"/>
            </a:gs>
            <a:gs pos="80000">
              <a:srgbClr val="4BAC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ctr" latinLnBrk="1">
            <a:buNone/>
          </a:pPr>
          <a:r>
            <a:rPr lang="ko-KR" altLang="en-US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고객 만족</a:t>
          </a:r>
          <a:br>
            <a:rPr lang="en-US" altLang="ko-KR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</a:br>
          <a:r>
            <a:rPr lang="ko-KR" altLang="en-US" b="1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실현</a:t>
          </a:r>
        </a:p>
      </dgm:t>
    </dgm:pt>
    <dgm:pt modelId="{90555617-295E-473B-B389-3082AFFD2E10}" type="parTrans" cxnId="{120ED7F9-28CB-4398-963C-C8914BCEAD89}">
      <dgm:prSet/>
      <dgm:spPr/>
      <dgm:t>
        <a:bodyPr/>
        <a:lstStyle/>
        <a:p>
          <a:pPr latinLnBrk="1"/>
          <a:endParaRPr lang="ko-KR" altLang="en-US"/>
        </a:p>
      </dgm:t>
    </dgm:pt>
    <dgm:pt modelId="{62698C21-3A8C-4BA0-B611-03F8B8041519}" type="sibTrans" cxnId="{120ED7F9-28CB-4398-963C-C8914BCEAD89}">
      <dgm:prSet/>
      <dgm:spPr/>
      <dgm:t>
        <a:bodyPr/>
        <a:lstStyle/>
        <a:p>
          <a:pPr latinLnBrk="1"/>
          <a:endParaRPr lang="ko-KR" altLang="en-US"/>
        </a:p>
      </dgm:t>
    </dgm:pt>
    <dgm:pt modelId="{9F4ABD4B-3AC3-4EEF-ABB3-52D2DFAE1386}" type="pres">
      <dgm:prSet presAssocID="{AE79D330-19BA-41B4-B24A-6A5D5E20C444}" presName="linearFlow" presStyleCnt="0">
        <dgm:presLayoutVars>
          <dgm:dir/>
          <dgm:resizeHandles val="exact"/>
        </dgm:presLayoutVars>
      </dgm:prSet>
      <dgm:spPr/>
    </dgm:pt>
    <dgm:pt modelId="{7D7A342F-E64B-47B9-84A9-8A50F26BA82B}" type="pres">
      <dgm:prSet presAssocID="{F65492E7-15A3-468E-807E-2BD9290C8C40}" presName="node" presStyleLbl="node1" presStyleIdx="0" presStyleCnt="4" custLinFactNeighborX="-929" custLinFactNeighborY="-471">
        <dgm:presLayoutVars>
          <dgm:bulletEnabled val="1"/>
        </dgm:presLayoutVars>
      </dgm:prSet>
      <dgm:spPr>
        <a:prstGeom prst="ellipse">
          <a:avLst/>
        </a:prstGeom>
      </dgm:spPr>
    </dgm:pt>
    <dgm:pt modelId="{E65E22A0-AE15-4289-8954-371A94F643CD}" type="pres">
      <dgm:prSet presAssocID="{E3140AE6-F76C-4527-8D36-4A32F0CBDF1D}" presName="spacerL" presStyleCnt="0"/>
      <dgm:spPr/>
    </dgm:pt>
    <dgm:pt modelId="{F17DF832-E29B-43E9-A5C1-C819353E5FDE}" type="pres">
      <dgm:prSet presAssocID="{E3140AE6-F76C-4527-8D36-4A32F0CBDF1D}" presName="sibTrans" presStyleLbl="sibTrans2D1" presStyleIdx="0" presStyleCnt="3"/>
      <dgm:spPr>
        <a:prstGeom prst="mathPlus">
          <a:avLst/>
        </a:prstGeom>
      </dgm:spPr>
    </dgm:pt>
    <dgm:pt modelId="{C997E404-2334-46AF-8F2C-F87E0E865B4F}" type="pres">
      <dgm:prSet presAssocID="{E3140AE6-F76C-4527-8D36-4A32F0CBDF1D}" presName="spacerR" presStyleCnt="0"/>
      <dgm:spPr/>
    </dgm:pt>
    <dgm:pt modelId="{76BDDD6F-F1B9-4DD5-AFB2-4E6D58110F1A}" type="pres">
      <dgm:prSet presAssocID="{8A4A0F80-25B5-43C1-9EFA-BE89770F21D3}" presName="node" presStyleLbl="node1" presStyleIdx="1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A6381593-EF41-4ADE-A1DA-7A50736DDB6E}" type="pres">
      <dgm:prSet presAssocID="{F7D658FC-014B-48D8-B64E-8B603620C51B}" presName="spacerL" presStyleCnt="0"/>
      <dgm:spPr/>
    </dgm:pt>
    <dgm:pt modelId="{72D4C4F7-9409-41DD-9023-CE14E31BBB7C}" type="pres">
      <dgm:prSet presAssocID="{F7D658FC-014B-48D8-B64E-8B603620C51B}" presName="sibTrans" presStyleLbl="sibTrans2D1" presStyleIdx="1" presStyleCnt="3"/>
      <dgm:spPr>
        <a:prstGeom prst="mathPlus">
          <a:avLst/>
        </a:prstGeom>
      </dgm:spPr>
    </dgm:pt>
    <dgm:pt modelId="{1FA227C1-27B5-4AB9-9720-2C168446EF86}" type="pres">
      <dgm:prSet presAssocID="{F7D658FC-014B-48D8-B64E-8B603620C51B}" presName="spacerR" presStyleCnt="0"/>
      <dgm:spPr/>
    </dgm:pt>
    <dgm:pt modelId="{D434B5D3-8594-4E2B-8BF1-D429AD1133B3}" type="pres">
      <dgm:prSet presAssocID="{AF017A6A-DA93-4853-BAE0-E7BE28F442D0}" presName="node" presStyleLbl="node1" presStyleIdx="2" presStyleCnt="4">
        <dgm:presLayoutVars>
          <dgm:bulletEnabled val="1"/>
        </dgm:presLayoutVars>
      </dgm:prSet>
      <dgm:spPr>
        <a:prstGeom prst="ellipse">
          <a:avLst/>
        </a:prstGeom>
      </dgm:spPr>
    </dgm:pt>
    <dgm:pt modelId="{2078B671-CD4A-46C7-BAF9-AE430AF82C01}" type="pres">
      <dgm:prSet presAssocID="{8875D8CD-B732-417A-98B2-CC3E683040F7}" presName="spacerL" presStyleCnt="0"/>
      <dgm:spPr/>
    </dgm:pt>
    <dgm:pt modelId="{E0ED8A80-777E-44E1-BDDF-CFFBA5AA4AFC}" type="pres">
      <dgm:prSet presAssocID="{8875D8CD-B732-417A-98B2-CC3E683040F7}" presName="sibTrans" presStyleLbl="sibTrans2D1" presStyleIdx="2" presStyleCnt="3"/>
      <dgm:spPr>
        <a:prstGeom prst="mathEqual">
          <a:avLst/>
        </a:prstGeom>
      </dgm:spPr>
    </dgm:pt>
    <dgm:pt modelId="{D9A215F8-85C1-4DAC-8F50-B5BF8AE84C13}" type="pres">
      <dgm:prSet presAssocID="{8875D8CD-B732-417A-98B2-CC3E683040F7}" presName="spacerR" presStyleCnt="0"/>
      <dgm:spPr/>
    </dgm:pt>
    <dgm:pt modelId="{20667F04-214B-4710-ABA7-3FEF7D98ED07}" type="pres">
      <dgm:prSet presAssocID="{5360C997-132E-4AE9-8A2C-8447A73BB306}" presName="node" presStyleLbl="node1" presStyleIdx="3" presStyleCnt="4">
        <dgm:presLayoutVars>
          <dgm:bulletEnabled val="1"/>
        </dgm:presLayoutVars>
      </dgm:prSet>
      <dgm:spPr>
        <a:prstGeom prst="ellipse">
          <a:avLst/>
        </a:prstGeom>
      </dgm:spPr>
    </dgm:pt>
  </dgm:ptLst>
  <dgm:cxnLst>
    <dgm:cxn modelId="{0DFE9303-306E-41D5-80DC-61D2CE4101A9}" type="presOf" srcId="{8875D8CD-B732-417A-98B2-CC3E683040F7}" destId="{E0ED8A80-777E-44E1-BDDF-CFFBA5AA4AFC}" srcOrd="0" destOrd="0" presId="urn:microsoft.com/office/officeart/2005/8/layout/equation1"/>
    <dgm:cxn modelId="{941C5106-364B-4E6C-AD27-60BDA25922EF}" srcId="{AE79D330-19BA-41B4-B24A-6A5D5E20C444}" destId="{AF017A6A-DA93-4853-BAE0-E7BE28F442D0}" srcOrd="2" destOrd="0" parTransId="{D9D7C601-B7CB-4D4A-8B08-DCDD657AE3C1}" sibTransId="{8875D8CD-B732-417A-98B2-CC3E683040F7}"/>
    <dgm:cxn modelId="{3266FD22-0457-4CA7-B53C-5D68C2D8017A}" type="presOf" srcId="{F7D658FC-014B-48D8-B64E-8B603620C51B}" destId="{72D4C4F7-9409-41DD-9023-CE14E31BBB7C}" srcOrd="0" destOrd="0" presId="urn:microsoft.com/office/officeart/2005/8/layout/equation1"/>
    <dgm:cxn modelId="{E391CC2D-CF43-409D-9C3D-3219A82F1344}" type="presOf" srcId="{8A4A0F80-25B5-43C1-9EFA-BE89770F21D3}" destId="{76BDDD6F-F1B9-4DD5-AFB2-4E6D58110F1A}" srcOrd="0" destOrd="0" presId="urn:microsoft.com/office/officeart/2005/8/layout/equation1"/>
    <dgm:cxn modelId="{AAA2EB63-053D-4EDE-B9AA-4156BB06E87A}" type="presOf" srcId="{5360C997-132E-4AE9-8A2C-8447A73BB306}" destId="{20667F04-214B-4710-ABA7-3FEF7D98ED07}" srcOrd="0" destOrd="0" presId="urn:microsoft.com/office/officeart/2005/8/layout/equation1"/>
    <dgm:cxn modelId="{3DD65769-2D6C-471B-A7E5-09F14D783744}" srcId="{AE79D330-19BA-41B4-B24A-6A5D5E20C444}" destId="{8A4A0F80-25B5-43C1-9EFA-BE89770F21D3}" srcOrd="1" destOrd="0" parTransId="{04D527CC-1FD0-4E1A-A7B3-0A80EBC10502}" sibTransId="{F7D658FC-014B-48D8-B64E-8B603620C51B}"/>
    <dgm:cxn modelId="{4A2B439F-31D7-4608-B931-48E1EDB1D4B6}" type="presOf" srcId="{F65492E7-15A3-468E-807E-2BD9290C8C40}" destId="{7D7A342F-E64B-47B9-84A9-8A50F26BA82B}" srcOrd="0" destOrd="0" presId="urn:microsoft.com/office/officeart/2005/8/layout/equation1"/>
    <dgm:cxn modelId="{5E7279A4-A8E5-46DA-861A-332259DB531E}" type="presOf" srcId="{AE79D330-19BA-41B4-B24A-6A5D5E20C444}" destId="{9F4ABD4B-3AC3-4EEF-ABB3-52D2DFAE1386}" srcOrd="0" destOrd="0" presId="urn:microsoft.com/office/officeart/2005/8/layout/equation1"/>
    <dgm:cxn modelId="{7A140CD7-52C8-4BBF-83DA-0170A0A12951}" srcId="{AE79D330-19BA-41B4-B24A-6A5D5E20C444}" destId="{F65492E7-15A3-468E-807E-2BD9290C8C40}" srcOrd="0" destOrd="0" parTransId="{63D52C9E-86F9-47DC-A2BB-2AB2AFE3AF26}" sibTransId="{E3140AE6-F76C-4527-8D36-4A32F0CBDF1D}"/>
    <dgm:cxn modelId="{D07321F8-D0BD-4328-9F7B-EF883D18FDE3}" type="presOf" srcId="{AF017A6A-DA93-4853-BAE0-E7BE28F442D0}" destId="{D434B5D3-8594-4E2B-8BF1-D429AD1133B3}" srcOrd="0" destOrd="0" presId="urn:microsoft.com/office/officeart/2005/8/layout/equation1"/>
    <dgm:cxn modelId="{120ED7F9-28CB-4398-963C-C8914BCEAD89}" srcId="{AE79D330-19BA-41B4-B24A-6A5D5E20C444}" destId="{5360C997-132E-4AE9-8A2C-8447A73BB306}" srcOrd="3" destOrd="0" parTransId="{90555617-295E-473B-B389-3082AFFD2E10}" sibTransId="{62698C21-3A8C-4BA0-B611-03F8B8041519}"/>
    <dgm:cxn modelId="{C9BF6BFD-CA5D-4E97-B5F5-24059CB7ED01}" type="presOf" srcId="{E3140AE6-F76C-4527-8D36-4A32F0CBDF1D}" destId="{F17DF832-E29B-43E9-A5C1-C819353E5FDE}" srcOrd="0" destOrd="0" presId="urn:microsoft.com/office/officeart/2005/8/layout/equation1"/>
    <dgm:cxn modelId="{196A95BE-4EB5-4F16-A306-54D8A2529FA0}" type="presParOf" srcId="{9F4ABD4B-3AC3-4EEF-ABB3-52D2DFAE1386}" destId="{7D7A342F-E64B-47B9-84A9-8A50F26BA82B}" srcOrd="0" destOrd="0" presId="urn:microsoft.com/office/officeart/2005/8/layout/equation1"/>
    <dgm:cxn modelId="{E7161275-AD47-4649-928B-686AE260A84B}" type="presParOf" srcId="{9F4ABD4B-3AC3-4EEF-ABB3-52D2DFAE1386}" destId="{E65E22A0-AE15-4289-8954-371A94F643CD}" srcOrd="1" destOrd="0" presId="urn:microsoft.com/office/officeart/2005/8/layout/equation1"/>
    <dgm:cxn modelId="{FF6151A1-96AD-4DE3-94D0-2468EED174B2}" type="presParOf" srcId="{9F4ABD4B-3AC3-4EEF-ABB3-52D2DFAE1386}" destId="{F17DF832-E29B-43E9-A5C1-C819353E5FDE}" srcOrd="2" destOrd="0" presId="urn:microsoft.com/office/officeart/2005/8/layout/equation1"/>
    <dgm:cxn modelId="{327966B9-3724-4A15-9C79-6AACFAAB54FD}" type="presParOf" srcId="{9F4ABD4B-3AC3-4EEF-ABB3-52D2DFAE1386}" destId="{C997E404-2334-46AF-8F2C-F87E0E865B4F}" srcOrd="3" destOrd="0" presId="urn:microsoft.com/office/officeart/2005/8/layout/equation1"/>
    <dgm:cxn modelId="{DCD223F4-A410-47F0-91D3-BCD5B5FF700C}" type="presParOf" srcId="{9F4ABD4B-3AC3-4EEF-ABB3-52D2DFAE1386}" destId="{76BDDD6F-F1B9-4DD5-AFB2-4E6D58110F1A}" srcOrd="4" destOrd="0" presId="urn:microsoft.com/office/officeart/2005/8/layout/equation1"/>
    <dgm:cxn modelId="{B102A56F-9DF5-4E9A-B02A-7261440C1CD1}" type="presParOf" srcId="{9F4ABD4B-3AC3-4EEF-ABB3-52D2DFAE1386}" destId="{A6381593-EF41-4ADE-A1DA-7A50736DDB6E}" srcOrd="5" destOrd="0" presId="urn:microsoft.com/office/officeart/2005/8/layout/equation1"/>
    <dgm:cxn modelId="{1079E54D-C2C9-4DBF-8077-DAF34583A560}" type="presParOf" srcId="{9F4ABD4B-3AC3-4EEF-ABB3-52D2DFAE1386}" destId="{72D4C4F7-9409-41DD-9023-CE14E31BBB7C}" srcOrd="6" destOrd="0" presId="urn:microsoft.com/office/officeart/2005/8/layout/equation1"/>
    <dgm:cxn modelId="{325FC89D-0981-475A-A578-9869C15A646E}" type="presParOf" srcId="{9F4ABD4B-3AC3-4EEF-ABB3-52D2DFAE1386}" destId="{1FA227C1-27B5-4AB9-9720-2C168446EF86}" srcOrd="7" destOrd="0" presId="urn:microsoft.com/office/officeart/2005/8/layout/equation1"/>
    <dgm:cxn modelId="{96E85524-FB71-44A1-8517-C56FA866E86D}" type="presParOf" srcId="{9F4ABD4B-3AC3-4EEF-ABB3-52D2DFAE1386}" destId="{D434B5D3-8594-4E2B-8BF1-D429AD1133B3}" srcOrd="8" destOrd="0" presId="urn:microsoft.com/office/officeart/2005/8/layout/equation1"/>
    <dgm:cxn modelId="{677D7320-EE9B-405B-9773-1CFBC56CD336}" type="presParOf" srcId="{9F4ABD4B-3AC3-4EEF-ABB3-52D2DFAE1386}" destId="{2078B671-CD4A-46C7-BAF9-AE430AF82C01}" srcOrd="9" destOrd="0" presId="urn:microsoft.com/office/officeart/2005/8/layout/equation1"/>
    <dgm:cxn modelId="{1F4A1F07-A3D3-40D9-A4D4-441F4F942E0C}" type="presParOf" srcId="{9F4ABD4B-3AC3-4EEF-ABB3-52D2DFAE1386}" destId="{E0ED8A80-777E-44E1-BDDF-CFFBA5AA4AFC}" srcOrd="10" destOrd="0" presId="urn:microsoft.com/office/officeart/2005/8/layout/equation1"/>
    <dgm:cxn modelId="{AF3239DA-6C56-406E-BD80-567E3D7B791E}" type="presParOf" srcId="{9F4ABD4B-3AC3-4EEF-ABB3-52D2DFAE1386}" destId="{D9A215F8-85C1-4DAC-8F50-B5BF8AE84C13}" srcOrd="11" destOrd="0" presId="urn:microsoft.com/office/officeart/2005/8/layout/equation1"/>
    <dgm:cxn modelId="{0BEE5A07-20F0-4CD5-BAC2-907C2EE37936}" type="presParOf" srcId="{9F4ABD4B-3AC3-4EEF-ABB3-52D2DFAE1386}" destId="{20667F04-214B-4710-ABA7-3FEF7D98ED07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7A342F-E64B-47B9-84A9-8A50F26BA82B}">
      <dsp:nvSpPr>
        <dsp:cNvPr id="0" name=""/>
        <dsp:cNvSpPr/>
      </dsp:nvSpPr>
      <dsp:spPr>
        <a:xfrm>
          <a:off x="3617" y="140857"/>
          <a:ext cx="1271545" cy="1271545"/>
        </a:xfrm>
        <a:prstGeom prst="ellipse">
          <a:avLst/>
        </a:prstGeom>
        <a:gradFill rotWithShape="0">
          <a:gsLst>
            <a:gs pos="0">
              <a:srgbClr val="E7A9A7"/>
            </a:gs>
            <a:gs pos="80000">
              <a:srgbClr val="C0504D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C0504D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15240" rIns="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가상화</a:t>
          </a:r>
          <a:r>
            <a:rPr lang="en-US" altLang="ko-KR" sz="12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/</a:t>
          </a:r>
          <a:r>
            <a:rPr lang="ko-KR" altLang="en-US" sz="12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물리 </a:t>
          </a:r>
          <a:r>
            <a:rPr lang="en-US" altLang="ko-KR" sz="12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OS </a:t>
          </a:r>
          <a:r>
            <a:rPr lang="ko-KR" altLang="en-US" sz="12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안정성 확보</a:t>
          </a:r>
        </a:p>
      </dsp:txBody>
      <dsp:txXfrm>
        <a:off x="189830" y="327070"/>
        <a:ext cx="899119" cy="899119"/>
      </dsp:txXfrm>
    </dsp:sp>
    <dsp:sp modelId="{F17DF832-E29B-43E9-A5C1-C819353E5FDE}">
      <dsp:nvSpPr>
        <dsp:cNvPr id="0" name=""/>
        <dsp:cNvSpPr/>
      </dsp:nvSpPr>
      <dsp:spPr>
        <a:xfrm>
          <a:off x="1379371" y="413871"/>
          <a:ext cx="737496" cy="737496"/>
        </a:xfrm>
        <a:prstGeom prst="mathPlus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ysClr val="window" lastClr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 dirty="0">
            <a:solidFill>
              <a:sysClr val="window" lastClr="FFFFFF"/>
            </a:solidFill>
            <a:latin typeface="맑은 고딕"/>
            <a:ea typeface="맑은 고딕"/>
            <a:cs typeface="+mn-cs"/>
          </a:endParaRPr>
        </a:p>
      </dsp:txBody>
      <dsp:txXfrm>
        <a:off x="1477126" y="695889"/>
        <a:ext cx="541986" cy="173460"/>
      </dsp:txXfrm>
    </dsp:sp>
    <dsp:sp modelId="{76BDDD6F-F1B9-4DD5-AFB2-4E6D58110F1A}">
      <dsp:nvSpPr>
        <dsp:cNvPr id="0" name=""/>
        <dsp:cNvSpPr/>
      </dsp:nvSpPr>
      <dsp:spPr>
        <a:xfrm>
          <a:off x="2220117" y="146846"/>
          <a:ext cx="1271545" cy="1271545"/>
        </a:xfrm>
        <a:prstGeom prst="ellipse">
          <a:avLst/>
        </a:prstGeom>
        <a:gradFill rotWithShape="0">
          <a:gsLst>
            <a:gs pos="0">
              <a:srgbClr val="BED78D"/>
            </a:gs>
            <a:gs pos="80000">
              <a:srgbClr val="9BBB5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9BBB5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손쉬운 서버 이관 및    즉시 활용</a:t>
          </a:r>
        </a:p>
      </dsp:txBody>
      <dsp:txXfrm>
        <a:off x="2406330" y="333059"/>
        <a:ext cx="899119" cy="899119"/>
      </dsp:txXfrm>
    </dsp:sp>
    <dsp:sp modelId="{72D4C4F7-9409-41DD-9023-CE14E31BBB7C}">
      <dsp:nvSpPr>
        <dsp:cNvPr id="0" name=""/>
        <dsp:cNvSpPr/>
      </dsp:nvSpPr>
      <dsp:spPr>
        <a:xfrm>
          <a:off x="3594912" y="413871"/>
          <a:ext cx="737496" cy="737496"/>
        </a:xfrm>
        <a:prstGeom prst="mathPlus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ysClr val="window" lastClr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>
            <a:solidFill>
              <a:sysClr val="window" lastClr="FFFFFF"/>
            </a:solidFill>
            <a:latin typeface="맑은 고딕"/>
            <a:ea typeface="맑은 고딕" panose="020B0503020000020004" pitchFamily="50" charset="-127"/>
            <a:cs typeface="+mn-cs"/>
          </a:endParaRPr>
        </a:p>
      </dsp:txBody>
      <dsp:txXfrm>
        <a:off x="3692667" y="695889"/>
        <a:ext cx="541986" cy="173460"/>
      </dsp:txXfrm>
    </dsp:sp>
    <dsp:sp modelId="{D434B5D3-8594-4E2B-8BF1-D429AD1133B3}">
      <dsp:nvSpPr>
        <dsp:cNvPr id="0" name=""/>
        <dsp:cNvSpPr/>
      </dsp:nvSpPr>
      <dsp:spPr>
        <a:xfrm>
          <a:off x="4435658" y="146846"/>
          <a:ext cx="1271545" cy="1271545"/>
        </a:xfrm>
        <a:prstGeom prst="ellipse">
          <a:avLst/>
        </a:prstGeom>
        <a:gradFill rotWithShape="0">
          <a:gsLst>
            <a:gs pos="0">
              <a:srgbClr val="B8A4D0"/>
            </a:gs>
            <a:gs pos="80000">
              <a:srgbClr val="8064A2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8064A2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데이터 보호</a:t>
          </a:r>
          <a:r>
            <a:rPr lang="en-US" altLang="ko-KR" sz="12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/</a:t>
          </a:r>
          <a:r>
            <a:rPr lang="ko-KR" altLang="en-US" sz="1200" b="1" kern="1200" dirty="0" err="1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업무연속성</a:t>
          </a:r>
          <a:r>
            <a:rPr lang="ko-KR" altLang="en-US" sz="12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 강화</a:t>
          </a:r>
        </a:p>
      </dsp:txBody>
      <dsp:txXfrm>
        <a:off x="4621871" y="333059"/>
        <a:ext cx="899119" cy="899119"/>
      </dsp:txXfrm>
    </dsp:sp>
    <dsp:sp modelId="{E0ED8A80-777E-44E1-BDDF-CFFBA5AA4AFC}">
      <dsp:nvSpPr>
        <dsp:cNvPr id="0" name=""/>
        <dsp:cNvSpPr/>
      </dsp:nvSpPr>
      <dsp:spPr>
        <a:xfrm>
          <a:off x="5810453" y="413871"/>
          <a:ext cx="737496" cy="737496"/>
        </a:xfrm>
        <a:prstGeom prst="mathEqual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ysClr val="window" lastClr="FFFFFF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100" kern="1200" dirty="0">
            <a:solidFill>
              <a:sysClr val="window" lastClr="FFFFFF"/>
            </a:solidFill>
            <a:latin typeface="맑은 고딕"/>
            <a:ea typeface="맑은 고딕"/>
            <a:cs typeface="+mn-cs"/>
          </a:endParaRPr>
        </a:p>
      </dsp:txBody>
      <dsp:txXfrm>
        <a:off x="5908208" y="565795"/>
        <a:ext cx="541986" cy="433648"/>
      </dsp:txXfrm>
    </dsp:sp>
    <dsp:sp modelId="{20667F04-214B-4710-ABA7-3FEF7D98ED07}">
      <dsp:nvSpPr>
        <dsp:cNvPr id="0" name=""/>
        <dsp:cNvSpPr/>
      </dsp:nvSpPr>
      <dsp:spPr>
        <a:xfrm>
          <a:off x="6651199" y="146846"/>
          <a:ext cx="1271545" cy="1271545"/>
        </a:xfrm>
        <a:prstGeom prst="ellipse">
          <a:avLst/>
        </a:prstGeom>
        <a:gradFill rotWithShape="0">
          <a:gsLst>
            <a:gs pos="0">
              <a:srgbClr val="A0D9E8"/>
            </a:gs>
            <a:gs pos="80000">
              <a:srgbClr val="4BACC6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4BACC6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고객 만족</a:t>
          </a:r>
          <a:br>
            <a:rPr lang="en-US" altLang="ko-KR" sz="15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</a:br>
          <a:r>
            <a:rPr lang="ko-KR" altLang="en-US" sz="1500" b="1" kern="1200" dirty="0">
              <a:solidFill>
                <a:sysClr val="window" lastClr="FFFFFF"/>
              </a:solidFill>
              <a:latin typeface="맑은 고딕"/>
              <a:ea typeface="맑은 고딕"/>
              <a:cs typeface="+mn-cs"/>
            </a:rPr>
            <a:t>실현</a:t>
          </a:r>
        </a:p>
      </dsp:txBody>
      <dsp:txXfrm>
        <a:off x="6837412" y="333059"/>
        <a:ext cx="899119" cy="8991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맑은 고딕" panose="020B0503020000020004" pitchFamily="50" charset="-127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맑은 고딕" panose="020B0503020000020004" pitchFamily="50" charset="-127"/>
                <a:cs typeface="HP Simplified"/>
              </a:rPr>
              <a:pPr/>
              <a:t>12/20/2018</a:t>
            </a:fld>
            <a:endParaRPr lang="en-GB" dirty="0">
              <a:latin typeface="맑은 고딕" panose="020B0503020000020004" pitchFamily="50" charset="-127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맑은 고딕" panose="020B0503020000020004" pitchFamily="50" charset="-127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맑은 고딕" panose="020B0503020000020004" pitchFamily="50" charset="-127"/>
                <a:cs typeface="HP Simplified"/>
              </a:rPr>
              <a:pPr/>
              <a:t>‹#›</a:t>
            </a:fld>
            <a:endParaRPr lang="en-GB" dirty="0">
              <a:latin typeface="맑은 고딕" panose="020B0503020000020004" pitchFamily="50" charset="-127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fld id="{2D9CAF8C-0805-8440-B43D-DCCAAA4D80CE}" type="datetimeFigureOut">
              <a:rPr lang="en-US" smtClean="0"/>
              <a:pPr/>
              <a:t>12/20/2018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1pPr>
    <a:lvl2pPr marL="536433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2pPr>
    <a:lvl3pPr marL="1072866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3pPr>
    <a:lvl4pPr marL="1609298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4pPr>
    <a:lvl5pPr marL="2145731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5pPr>
    <a:lvl6pPr marL="2682164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34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5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032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588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85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064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18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429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791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25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57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224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257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601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499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51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378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6694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607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931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0937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946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6266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25136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5227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234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448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587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264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27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269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8542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78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1624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894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54948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8913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31159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0098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488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05896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60000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50B0E3-07C0-433B-A23E-BC3EC185BCD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</a:rPr>
              <a:pPr marL="0" marR="0" lvl="0" indent="0" algn="r" defTabSz="536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1515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966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267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859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62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0B0E3-07C0-433B-A23E-BC3EC185BCD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4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1" y="3130062"/>
            <a:ext cx="10433854" cy="3738621"/>
            <a:chOff x="-1" y="3130062"/>
            <a:chExt cx="10433854" cy="373862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4955368"/>
              <a:ext cx="9904414" cy="1913315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5855360" y="3130062"/>
              <a:ext cx="4578493" cy="3706901"/>
              <a:chOff x="5855360" y="3305907"/>
              <a:chExt cx="4578493" cy="3706901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55360" y="5677668"/>
                <a:ext cx="4578493" cy="1335140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54" t="12692" r="24843" b="41155"/>
              <a:stretch/>
            </p:blipFill>
            <p:spPr>
              <a:xfrm>
                <a:off x="6580920" y="3305907"/>
                <a:ext cx="2980593" cy="3165231"/>
              </a:xfrm>
              <a:prstGeom prst="rect">
                <a:avLst/>
              </a:prstGeom>
            </p:spPr>
          </p:pic>
        </p:grpSp>
      </p:grp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762" y="2305368"/>
            <a:ext cx="8874933" cy="1865126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4400" b="0" dirty="0"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56615" y="5089956"/>
            <a:ext cx="8874933" cy="743446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2000" b="0" dirty="0"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B9CBF7-0F25-4169-BC41-A53BE71E1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58048"/>
          <a:stretch/>
        </p:blipFill>
        <p:spPr>
          <a:xfrm>
            <a:off x="329761" y="460483"/>
            <a:ext cx="2160000" cy="50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Fram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-1" y="4449786"/>
            <a:ext cx="9904414" cy="2418897"/>
            <a:chOff x="-1" y="4449786"/>
            <a:chExt cx="9904414" cy="241889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4955368"/>
              <a:ext cx="9904414" cy="1913315"/>
            </a:xfrm>
            <a:prstGeom prst="rect">
              <a:avLst/>
            </a:prstGeom>
          </p:spPr>
        </p:pic>
        <p:pic>
          <p:nvPicPr>
            <p:cNvPr id="24" name="그림 43" descr="지구도시2.png"/>
            <p:cNvPicPr>
              <a:picLocks noChangeAspect="1"/>
            </p:cNvPicPr>
            <p:nvPr/>
          </p:nvPicPr>
          <p:blipFill>
            <a:blip r:embed="rId3" cstate="print"/>
            <a:srcRect l="3326"/>
            <a:stretch>
              <a:fillRect/>
            </a:stretch>
          </p:blipFill>
          <p:spPr bwMode="auto">
            <a:xfrm rot="20880350">
              <a:off x="7064691" y="4449786"/>
              <a:ext cx="2531888" cy="202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439200"/>
            <a:ext cx="9217025" cy="202593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30107" y="2567916"/>
            <a:ext cx="8535218" cy="49215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sz="3200" b="0" baseline="0" dirty="0"/>
            </a:lvl1pPr>
          </a:lstStyle>
          <a:p>
            <a:pPr lvl="0" defTabSz="91440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565621" y="3245443"/>
            <a:ext cx="8334539" cy="367113"/>
          </a:xfrm>
        </p:spPr>
        <p:txBody>
          <a:bodyPr vert="horz" lIns="0" tIns="0" rIns="0" bIns="0" rtlCol="0">
            <a:noAutofit/>
          </a:bodyPr>
          <a:lstStyle>
            <a:lvl1pPr marL="360000" indent="-360000">
              <a:lnSpc>
                <a:spcPct val="120000"/>
              </a:lnSpc>
              <a:buFont typeface="+mj-lt"/>
              <a:buAutoNum type="arabicPeriod"/>
              <a:defRPr lang="en-US" sz="2000" b="0" dirty="0">
                <a:solidFill>
                  <a:schemeClr val="tx1"/>
                </a:solidFill>
                <a:cs typeface="+mn-cs"/>
              </a:defRPr>
            </a:lvl1pPr>
          </a:lstStyle>
          <a:p>
            <a:pPr lvl="0" defTabSz="9144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</a:pPr>
            <a:r>
              <a:rPr lang="en-US" dirty="0"/>
              <a:t>Click to edit master subtitle style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gray">
          <a:xfrm>
            <a:off x="9127925" y="6549798"/>
            <a:ext cx="433387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536433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536433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6F8AB-BCEA-4347-8BA6-BE776009BC89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F7A76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F7A76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 bwMode="gray">
          <a:xfrm>
            <a:off x="6719843" y="6558838"/>
            <a:ext cx="2457186" cy="20005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algn="r">
              <a:defRPr sz="700"/>
            </a:lvl1pPr>
          </a:lstStyle>
          <a:p>
            <a:pPr lvl="0"/>
            <a:r>
              <a:rPr lang="en-US" dirty="0"/>
              <a:t>Copyrightⓒ SISPAQ All Rights Reserved.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B9CBF7-0F25-4169-BC41-A53BE71E1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58048"/>
          <a:stretch/>
        </p:blipFill>
        <p:spPr>
          <a:xfrm>
            <a:off x="344488" y="6533654"/>
            <a:ext cx="1080000" cy="2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2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black">
          <a:xfrm>
            <a:off x="248399" y="259561"/>
            <a:ext cx="9313113" cy="49244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fontAlgn="auto" latinLnBrk="0">
              <a:defRPr kumimoji="1" lang="en-US" sz="2600" baseline="0" noProof="0" dirty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 fontAlgn="base" latinLnBrk="1">
              <a:spcAft>
                <a:spcPct val="0"/>
              </a:spcAft>
            </a:pPr>
            <a:r>
              <a:rPr lang="en-US" noProof="0" dirty="0"/>
              <a:t>Click to edit Master title style</a:t>
            </a:r>
          </a:p>
        </p:txBody>
      </p:sp>
      <p:sp>
        <p:nvSpPr>
          <p:cNvPr id="11" name="타원 10"/>
          <p:cNvSpPr/>
          <p:nvPr/>
        </p:nvSpPr>
        <p:spPr bwMode="auto">
          <a:xfrm>
            <a:off x="-272074" y="2115072"/>
            <a:ext cx="144000" cy="144000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제목 + 거버닝메세지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82" y="258900"/>
            <a:ext cx="9360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fontAlgn="auto" latinLnBrk="0">
              <a:defRPr kumimoji="1" lang="ko-KR" altLang="en-US" sz="2600" baseline="0" dirty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 fontAlgn="base" latinLnBrk="1"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9136" y="1265631"/>
            <a:ext cx="9360000" cy="46166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fontAlgn="auto" latinLnBrk="0">
              <a:defRPr lang="ko-KR" altLang="en-US" sz="12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 fontAlgn="auto" latinLnBrk="0">
              <a:defRPr kumimoji="1" lang="ko-KR" altLang="en-US" sz="1200" dirty="0">
                <a:solidFill>
                  <a:schemeClr val="tx1"/>
                </a:solidFill>
                <a:latin typeface="+mn-lt"/>
                <a:cs typeface="맑은 고딕" panose="020B0503020000020004" pitchFamily="50" charset="-127"/>
              </a:defRPr>
            </a:lvl2pPr>
          </a:lstStyle>
          <a:p>
            <a:pPr lvl="0" fontAlgn="base">
              <a:spcAft>
                <a:spcPct val="0"/>
              </a:spcAft>
              <a:buFont typeface="Wingdings" pitchFamily="2" charset="2"/>
            </a:pPr>
            <a:r>
              <a:rPr lang="ko-KR" altLang="en-US" dirty="0"/>
              <a:t>마스터 텍스트 스타일을 편집합니다</a:t>
            </a:r>
          </a:p>
          <a:p>
            <a:pPr marL="361950" lvl="1" indent="-180975" fontAlgn="base" latinLnBrk="1"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4220523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10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35435" y="2592000"/>
            <a:ext cx="8057128" cy="267560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400" noProof="0" dirty="0"/>
            </a:lvl1pPr>
          </a:lstStyle>
          <a:p>
            <a:pPr lvl="0" defTabSz="914400">
              <a:lnSpc>
                <a:spcPct val="80000"/>
              </a:lnSpc>
            </a:pPr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pic>
        <p:nvPicPr>
          <p:cNvPr id="7" name="Picture 6" descr="HP_White_RGB_150_SM.png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5343" y="6162223"/>
            <a:ext cx="489600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56617" y="6345071"/>
            <a:ext cx="8680257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+mn-lt"/>
                <a:cs typeface="HP Simplified"/>
              </a:rPr>
              <a:t>© Copyright 2015 Hewlett-Packard Enterprise, L.P. </a:t>
            </a:r>
            <a:r>
              <a:rPr lang="en-US" sz="700" b="0" i="0" baseline="0" dirty="0">
                <a:solidFill>
                  <a:schemeClr val="bg1"/>
                </a:solidFill>
                <a:latin typeface="+mn-lt"/>
                <a:cs typeface="HP Simplified"/>
              </a:rPr>
              <a:t> </a:t>
            </a:r>
            <a:r>
              <a:rPr lang="en-US" sz="700" b="0" i="0" dirty="0">
                <a:solidFill>
                  <a:schemeClr val="bg1"/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B9CBF7-0F25-4169-BC41-A53BE71E1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8048"/>
          <a:stretch/>
        </p:blipFill>
        <p:spPr>
          <a:xfrm>
            <a:off x="329761" y="460483"/>
            <a:ext cx="2160000" cy="50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리딩 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746212" y="6519729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8775000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b="1">
                <a:latin typeface="맑은 고딕" panose="020B0503020000020004" pitchFamily="50" charset="-127"/>
                <a:cs typeface="Arial" panose="020B0604020202020204" pitchFamily="34" charset="0"/>
              </a:defRPr>
            </a:lvl1pPr>
            <a:lvl2pPr marL="371475" indent="0">
              <a:buNone/>
              <a:tabLst/>
              <a:defRPr b="1"/>
            </a:lvl2pPr>
            <a:lvl3pPr marL="742950" indent="0">
              <a:buNone/>
              <a:tabLst/>
              <a:defRPr b="1"/>
            </a:lvl3pPr>
            <a:lvl4pPr marL="1114425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0"/>
            <a:r>
              <a:rPr lang="ko-KR" altLang="en-US" dirty="0"/>
              <a:t>둘째 수준</a:t>
            </a:r>
            <a:endParaRPr lang="en-US" altLang="ko-KR" dirty="0"/>
          </a:p>
          <a:p>
            <a:pPr lvl="0"/>
            <a:r>
              <a:rPr lang="ko-KR" altLang="en-US" dirty="0"/>
              <a:t>셋째 수준</a:t>
            </a:r>
            <a:endParaRPr lang="en-US" altLang="ko-KR" dirty="0"/>
          </a:p>
          <a:p>
            <a:pPr lvl="0"/>
            <a:r>
              <a:rPr lang="ko-KR" altLang="en-US" dirty="0"/>
              <a:t>넷째 수준</a:t>
            </a:r>
          </a:p>
        </p:txBody>
      </p:sp>
    </p:spTree>
    <p:extLst>
      <p:ext uri="{BB962C8B-B14F-4D97-AF65-F5344CB8AC3E}">
        <p14:creationId xmlns:p14="http://schemas.microsoft.com/office/powerpoint/2010/main" val="4056051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44656" y="305796"/>
            <a:ext cx="9216000" cy="528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 defTabSz="914400">
              <a:lnSpc>
                <a:spcPct val="90000"/>
              </a:lnSpc>
            </a:pPr>
            <a:r>
              <a:rPr lang="en-US" noProof="0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56614" y="845658"/>
            <a:ext cx="9216000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marL="731520" lvl="3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noProof="0" dirty="0"/>
              <a:t>Fifth level</a:t>
            </a:r>
          </a:p>
        </p:txBody>
      </p:sp>
      <p:sp>
        <p:nvSpPr>
          <p:cNvPr id="11" name="Rectangle 6"/>
          <p:cNvSpPr/>
          <p:nvPr userDrawn="1"/>
        </p:nvSpPr>
        <p:spPr>
          <a:xfrm>
            <a:off x="344488" y="216000"/>
            <a:ext cx="92160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gray">
          <a:xfrm>
            <a:off x="9127925" y="6549798"/>
            <a:ext cx="433387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536433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536433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6F8AB-BCEA-4347-8BA6-BE776009BC89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F7A76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F7A76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 bwMode="gray">
          <a:xfrm>
            <a:off x="6768945" y="6558838"/>
            <a:ext cx="2457186" cy="20005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algn="r">
              <a:defRPr sz="700"/>
            </a:lvl1pPr>
          </a:lstStyle>
          <a:p>
            <a:pPr lvl="0"/>
            <a:r>
              <a:rPr lang="en-US" dirty="0">
                <a:solidFill>
                  <a:srgbClr val="5F7A76"/>
                </a:solidFill>
              </a:rPr>
              <a:t>Copyrightⓒ SISPAQ All Rights Reserved.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B9CBF7-0F25-4169-BC41-A53BE71E1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t="58048"/>
          <a:stretch/>
        </p:blipFill>
        <p:spPr>
          <a:xfrm>
            <a:off x="344488" y="6533654"/>
            <a:ext cx="1080000" cy="2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52" r:id="rId2"/>
    <p:sldLayoutId id="2147483837" r:id="rId3"/>
    <p:sldLayoutId id="2147483855" r:id="rId4"/>
    <p:sldLayoutId id="2147483840" r:id="rId5"/>
    <p:sldLayoutId id="2147483860" r:id="rId6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kumimoji="1" lang="en-US" sz="2800" b="0" i="0" kern="1200" baseline="0" noProof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0" i="0" kern="1200" baseline="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 baseline="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504000" indent="-14400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200" b="0" i="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88011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맑은 고딕" panose="020B0503020000020004" pitchFamily="50" charset="-127"/>
        <a:buChar char="-"/>
        <a:tabLst/>
        <a:defRPr sz="1400" b="0" i="0" kern="1200" baseline="0">
          <a:solidFill>
            <a:schemeClr val="tx1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17" userDrawn="1">
          <p15:clr>
            <a:srgbClr val="F26B43"/>
          </p15:clr>
        </p15:guide>
        <p15:guide id="3" pos="6023" userDrawn="1">
          <p15:clr>
            <a:srgbClr val="F26B43"/>
          </p15:clr>
        </p15:guide>
        <p15:guide id="4" orient="horz" pos="14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jpg"/><Relationship Id="rId18" Type="http://schemas.openxmlformats.org/officeDocument/2006/relationships/image" Target="../media/image48.jpg"/><Relationship Id="rId26" Type="http://schemas.openxmlformats.org/officeDocument/2006/relationships/image" Target="../media/image55.png"/><Relationship Id="rId39" Type="http://schemas.openxmlformats.org/officeDocument/2006/relationships/image" Target="../media/image66.jpeg"/><Relationship Id="rId21" Type="http://schemas.openxmlformats.org/officeDocument/2006/relationships/image" Target="../media/image51.jpg"/><Relationship Id="rId34" Type="http://schemas.microsoft.com/office/2007/relationships/hdphoto" Target="../media/hdphoto4.wdp"/><Relationship Id="rId42" Type="http://schemas.openxmlformats.org/officeDocument/2006/relationships/image" Target="../media/image68.jpg"/><Relationship Id="rId47" Type="http://schemas.openxmlformats.org/officeDocument/2006/relationships/image" Target="../media/image73.jpeg"/><Relationship Id="rId50" Type="http://schemas.openxmlformats.org/officeDocument/2006/relationships/image" Target="../media/image76.gif"/><Relationship Id="rId55" Type="http://schemas.openxmlformats.org/officeDocument/2006/relationships/image" Target="../media/image81.png"/><Relationship Id="rId63" Type="http://schemas.openxmlformats.org/officeDocument/2006/relationships/image" Target="../media/image89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6.jpg"/><Relationship Id="rId29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24" Type="http://schemas.openxmlformats.org/officeDocument/2006/relationships/image" Target="../media/image54.png"/><Relationship Id="rId32" Type="http://schemas.openxmlformats.org/officeDocument/2006/relationships/image" Target="../media/image60.jpg"/><Relationship Id="rId37" Type="http://schemas.openxmlformats.org/officeDocument/2006/relationships/image" Target="../media/image64.jpg"/><Relationship Id="rId40" Type="http://schemas.openxmlformats.org/officeDocument/2006/relationships/image" Target="../media/image67.png"/><Relationship Id="rId45" Type="http://schemas.openxmlformats.org/officeDocument/2006/relationships/image" Target="../media/image71.png"/><Relationship Id="rId53" Type="http://schemas.openxmlformats.org/officeDocument/2006/relationships/image" Target="../media/image79.png"/><Relationship Id="rId58" Type="http://schemas.openxmlformats.org/officeDocument/2006/relationships/image" Target="../media/image84.png"/><Relationship Id="rId66" Type="http://schemas.openxmlformats.org/officeDocument/2006/relationships/image" Target="../media/image92.png"/><Relationship Id="rId5" Type="http://schemas.openxmlformats.org/officeDocument/2006/relationships/image" Target="../media/image35.png"/><Relationship Id="rId15" Type="http://schemas.openxmlformats.org/officeDocument/2006/relationships/image" Target="../media/image45.jpg"/><Relationship Id="rId23" Type="http://schemas.openxmlformats.org/officeDocument/2006/relationships/image" Target="../media/image53.jpg"/><Relationship Id="rId28" Type="http://schemas.openxmlformats.org/officeDocument/2006/relationships/image" Target="../media/image56.jpg"/><Relationship Id="rId36" Type="http://schemas.openxmlformats.org/officeDocument/2006/relationships/image" Target="../media/image63.jpeg"/><Relationship Id="rId49" Type="http://schemas.openxmlformats.org/officeDocument/2006/relationships/image" Target="../media/image75.png"/><Relationship Id="rId57" Type="http://schemas.openxmlformats.org/officeDocument/2006/relationships/image" Target="../media/image83.png"/><Relationship Id="rId61" Type="http://schemas.openxmlformats.org/officeDocument/2006/relationships/image" Target="../media/image87.png"/><Relationship Id="rId10" Type="http://schemas.openxmlformats.org/officeDocument/2006/relationships/image" Target="../media/image40.jpg"/><Relationship Id="rId19" Type="http://schemas.openxmlformats.org/officeDocument/2006/relationships/image" Target="../media/image49.jpg"/><Relationship Id="rId31" Type="http://schemas.openxmlformats.org/officeDocument/2006/relationships/image" Target="../media/image59.jp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60" Type="http://schemas.openxmlformats.org/officeDocument/2006/relationships/image" Target="../media/image86.png"/><Relationship Id="rId65" Type="http://schemas.openxmlformats.org/officeDocument/2006/relationships/image" Target="../media/image91.png"/><Relationship Id="rId4" Type="http://schemas.openxmlformats.org/officeDocument/2006/relationships/image" Target="../media/image34.jpg"/><Relationship Id="rId9" Type="http://schemas.openxmlformats.org/officeDocument/2006/relationships/image" Target="../media/image39.jpg"/><Relationship Id="rId14" Type="http://schemas.openxmlformats.org/officeDocument/2006/relationships/image" Target="../media/image44.jpg"/><Relationship Id="rId22" Type="http://schemas.openxmlformats.org/officeDocument/2006/relationships/image" Target="../media/image52.jpg"/><Relationship Id="rId27" Type="http://schemas.microsoft.com/office/2007/relationships/hdphoto" Target="../media/hdphoto3.wdp"/><Relationship Id="rId30" Type="http://schemas.openxmlformats.org/officeDocument/2006/relationships/image" Target="../media/image58.jpg"/><Relationship Id="rId35" Type="http://schemas.openxmlformats.org/officeDocument/2006/relationships/image" Target="../media/image62.jpg"/><Relationship Id="rId43" Type="http://schemas.openxmlformats.org/officeDocument/2006/relationships/image" Target="../media/image69.jpg"/><Relationship Id="rId48" Type="http://schemas.openxmlformats.org/officeDocument/2006/relationships/image" Target="../media/image74.jpg"/><Relationship Id="rId56" Type="http://schemas.openxmlformats.org/officeDocument/2006/relationships/image" Target="../media/image82.png"/><Relationship Id="rId64" Type="http://schemas.openxmlformats.org/officeDocument/2006/relationships/image" Target="../media/image90.png"/><Relationship Id="rId8" Type="http://schemas.openxmlformats.org/officeDocument/2006/relationships/image" Target="../media/image38.jpg"/><Relationship Id="rId51" Type="http://schemas.openxmlformats.org/officeDocument/2006/relationships/image" Target="../media/image77.jpeg"/><Relationship Id="rId3" Type="http://schemas.openxmlformats.org/officeDocument/2006/relationships/image" Target="../media/image33.jpg"/><Relationship Id="rId12" Type="http://schemas.openxmlformats.org/officeDocument/2006/relationships/image" Target="../media/image42.jpg"/><Relationship Id="rId17" Type="http://schemas.openxmlformats.org/officeDocument/2006/relationships/image" Target="../media/image47.jpg"/><Relationship Id="rId25" Type="http://schemas.microsoft.com/office/2007/relationships/hdphoto" Target="../media/hdphoto2.wdp"/><Relationship Id="rId33" Type="http://schemas.openxmlformats.org/officeDocument/2006/relationships/image" Target="../media/image61.png"/><Relationship Id="rId38" Type="http://schemas.openxmlformats.org/officeDocument/2006/relationships/image" Target="../media/image65.jpeg"/><Relationship Id="rId46" Type="http://schemas.openxmlformats.org/officeDocument/2006/relationships/image" Target="../media/image72.gif"/><Relationship Id="rId59" Type="http://schemas.openxmlformats.org/officeDocument/2006/relationships/image" Target="../media/image85.png"/><Relationship Id="rId67" Type="http://schemas.openxmlformats.org/officeDocument/2006/relationships/image" Target="../media/image93.png"/><Relationship Id="rId20" Type="http://schemas.openxmlformats.org/officeDocument/2006/relationships/image" Target="../media/image50.jpg"/><Relationship Id="rId41" Type="http://schemas.microsoft.com/office/2007/relationships/hdphoto" Target="../media/hdphoto5.wdp"/><Relationship Id="rId54" Type="http://schemas.openxmlformats.org/officeDocument/2006/relationships/image" Target="../media/image80.png"/><Relationship Id="rId62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7.wdp"/><Relationship Id="rId11" Type="http://schemas.openxmlformats.org/officeDocument/2006/relationships/image" Target="../media/image98.png"/><Relationship Id="rId5" Type="http://schemas.openxmlformats.org/officeDocument/2006/relationships/image" Target="../media/image95.png"/><Relationship Id="rId10" Type="http://schemas.microsoft.com/office/2007/relationships/hdphoto" Target="../media/hdphoto9.wdp"/><Relationship Id="rId4" Type="http://schemas.microsoft.com/office/2007/relationships/hdphoto" Target="../media/hdphoto6.wdp"/><Relationship Id="rId9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microsoft.com/office/2007/relationships/hdphoto" Target="../media/hdphoto1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2.png"/><Relationship Id="rId5" Type="http://schemas.microsoft.com/office/2007/relationships/hdphoto" Target="../media/hdphoto10.wdp"/><Relationship Id="rId4" Type="http://schemas.openxmlformats.org/officeDocument/2006/relationships/image" Target="../media/image101.png"/><Relationship Id="rId9" Type="http://schemas.microsoft.com/office/2007/relationships/hdphoto" Target="../media/hdphoto1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jpg"/><Relationship Id="rId26" Type="http://schemas.openxmlformats.org/officeDocument/2006/relationships/image" Target="../media/image127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5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7.png"/><Relationship Id="rId20" Type="http://schemas.openxmlformats.org/officeDocument/2006/relationships/image" Target="../media/image121.jp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24" Type="http://schemas.openxmlformats.org/officeDocument/2006/relationships/image" Target="../media/image125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28" Type="http://schemas.openxmlformats.org/officeDocument/2006/relationships/image" Target="../media/image129.png"/><Relationship Id="rId10" Type="http://schemas.openxmlformats.org/officeDocument/2006/relationships/image" Target="../media/image111.png"/><Relationship Id="rId19" Type="http://schemas.openxmlformats.org/officeDocument/2006/relationships/image" Target="../media/image120.jpg"/><Relationship Id="rId31" Type="http://schemas.openxmlformats.org/officeDocument/2006/relationships/image" Target="../media/image132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Relationship Id="rId27" Type="http://schemas.openxmlformats.org/officeDocument/2006/relationships/image" Target="../media/image128.png"/><Relationship Id="rId30" Type="http://schemas.openxmlformats.org/officeDocument/2006/relationships/image" Target="../media/image1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8.jpe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8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34.png"/><Relationship Id="rId9" Type="http://schemas.openxmlformats.org/officeDocument/2006/relationships/image" Target="../media/image1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7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4.png"/><Relationship Id="rId5" Type="http://schemas.openxmlformats.org/officeDocument/2006/relationships/image" Target="../media/image138.jpeg"/><Relationship Id="rId4" Type="http://schemas.openxmlformats.org/officeDocument/2006/relationships/image" Target="../media/image151.png"/><Relationship Id="rId9" Type="http://schemas.openxmlformats.org/officeDocument/2006/relationships/image" Target="../media/image14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51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34.png"/><Relationship Id="rId4" Type="http://schemas.openxmlformats.org/officeDocument/2006/relationships/image" Target="../media/image144.png"/><Relationship Id="rId9" Type="http://schemas.openxmlformats.org/officeDocument/2006/relationships/image" Target="../media/image1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8.emf"/><Relationship Id="rId5" Type="http://schemas.openxmlformats.org/officeDocument/2006/relationships/image" Target="../media/image177.emf"/><Relationship Id="rId4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emf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80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8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jpeg"/><Relationship Id="rId5" Type="http://schemas.openxmlformats.org/officeDocument/2006/relationships/image" Target="../media/image200.png"/><Relationship Id="rId4" Type="http://schemas.openxmlformats.org/officeDocument/2006/relationships/image" Target="../media/image19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commons.wikimedia.org/wiki/File:Handshake,_by_David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29762" y="2305368"/>
            <a:ext cx="9025253" cy="1865126"/>
          </a:xfrm>
        </p:spPr>
        <p:txBody>
          <a:bodyPr/>
          <a:lstStyle/>
          <a:p>
            <a:r>
              <a:rPr lang="ko-KR" altLang="en-US" sz="4000" b="1" dirty="0" err="1"/>
              <a:t>홈플러스</a:t>
            </a:r>
            <a:r>
              <a:rPr lang="ko-KR" altLang="en-US" sz="4000" b="1" dirty="0"/>
              <a:t> </a:t>
            </a:r>
            <a:r>
              <a:rPr lang="en-US" altLang="ko-KR" sz="4000" b="1" dirty="0"/>
              <a:t>IT Backup </a:t>
            </a:r>
            <a:r>
              <a:rPr lang="ko-KR" altLang="en-US" sz="4000" b="1" dirty="0"/>
              <a:t>체계 구축 제안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SISPAQ</a:t>
            </a:r>
          </a:p>
          <a:p>
            <a:r>
              <a:rPr lang="en-US" altLang="ko-KR" dirty="0"/>
              <a:t>December, 2018</a:t>
            </a:r>
          </a:p>
        </p:txBody>
      </p:sp>
    </p:spTree>
    <p:extLst>
      <p:ext uri="{BB962C8B-B14F-4D97-AF65-F5344CB8AC3E}">
        <p14:creationId xmlns:p14="http://schemas.microsoft.com/office/powerpoint/2010/main" val="277376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>
                <a:latin typeface="맑은 고딕" panose="020B0503020000020004" pitchFamily="50" charset="-127"/>
              </a:rPr>
              <a:t>사업장 및 주요현황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76278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라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제안사 사업장 및 주요현황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7843D7-97FA-493F-A2D2-8717697E8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26" y="1257300"/>
            <a:ext cx="7809348" cy="50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15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BD5DE72C-F205-4CC4-953A-9C3982015600}"/>
              </a:ext>
            </a:extLst>
          </p:cNvPr>
          <p:cNvSpPr/>
          <p:nvPr/>
        </p:nvSpPr>
        <p:spPr>
          <a:xfrm>
            <a:off x="344488" y="2524767"/>
            <a:ext cx="4174435" cy="5232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391" y="1140898"/>
            <a:ext cx="8535218" cy="492151"/>
          </a:xfrm>
        </p:spPr>
        <p:txBody>
          <a:bodyPr/>
          <a:lstStyle/>
          <a:p>
            <a:r>
              <a:rPr lang="ko-KR" altLang="en-US" b="1" dirty="0"/>
              <a:t>제안 목차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00BFC65C-295A-4BD1-BE83-30C9AA873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621" y="2521527"/>
            <a:ext cx="8334539" cy="2992582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sz="2800" b="1" dirty="0"/>
              <a:t> 제안 제품 소개</a:t>
            </a:r>
            <a:endParaRPr lang="ko-KR" altLang="en-US" sz="2200" dirty="0"/>
          </a:p>
          <a:p>
            <a:pPr marL="1055098" lvl="4" indent="-534988">
              <a:buFont typeface="+mj-lt"/>
              <a:buAutoNum type="arabicParenR"/>
            </a:pPr>
            <a:r>
              <a:rPr lang="en-US" altLang="ko-KR" sz="2200" dirty="0"/>
              <a:t>Veeam</a:t>
            </a:r>
            <a:endParaRPr lang="ko-KR" altLang="en-US" sz="2200" dirty="0"/>
          </a:p>
          <a:p>
            <a:pPr marL="1055098" lvl="4" indent="-534988">
              <a:buFont typeface="+mj-lt"/>
              <a:buAutoNum type="arabicParenR"/>
            </a:pPr>
            <a:r>
              <a:rPr lang="en-US" altLang="ko-KR" sz="2200" dirty="0"/>
              <a:t>Unitrends</a:t>
            </a:r>
            <a:endParaRPr lang="ko-KR" altLang="en-US" sz="2200" dirty="0"/>
          </a:p>
          <a:p>
            <a:pPr marL="1055098" lvl="4" indent="-534988">
              <a:buFont typeface="+mj-lt"/>
              <a:buAutoNum type="arabicParenR"/>
            </a:pPr>
            <a:r>
              <a:rPr lang="en-US" altLang="ko-KR" sz="2200" dirty="0"/>
              <a:t>HP </a:t>
            </a:r>
            <a:r>
              <a:rPr lang="ko-KR" altLang="en-US" sz="2200" dirty="0"/>
              <a:t>서버</a:t>
            </a:r>
            <a:endParaRPr lang="en-US" altLang="ko-KR" sz="2200" dirty="0"/>
          </a:p>
          <a:p>
            <a:pPr marL="1055098" lvl="4" indent="-534988">
              <a:buFont typeface="+mj-lt"/>
              <a:buAutoNum type="arabicParenR"/>
            </a:pPr>
            <a:r>
              <a:rPr lang="en-US" altLang="ko-KR" sz="2200" dirty="0"/>
              <a:t>NIMBLE </a:t>
            </a:r>
            <a:r>
              <a:rPr lang="ko-KR" altLang="en-US" sz="2200" dirty="0"/>
              <a:t>스토리지</a:t>
            </a:r>
          </a:p>
        </p:txBody>
      </p:sp>
    </p:spTree>
    <p:extLst>
      <p:ext uri="{BB962C8B-B14F-4D97-AF65-F5344CB8AC3E}">
        <p14:creationId xmlns:p14="http://schemas.microsoft.com/office/powerpoint/2010/main" val="248571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en-US" altLang="ko-KR" sz="2600" b="1" dirty="0">
                <a:latin typeface="맑은 고딕" panose="020B0503020000020004" pitchFamily="50" charset="-127"/>
              </a:rPr>
              <a:t>Veeam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Always-On Enterprise ™ </a:t>
            </a:r>
            <a:r>
              <a:rPr lang="ko-KR" altLang="en-US" sz="1600" b="0" dirty="0">
                <a:latin typeface="맑은 고딕" panose="020B0503020000020004" pitchFamily="50" charset="-127"/>
              </a:rPr>
              <a:t>즉</a:t>
            </a:r>
            <a:r>
              <a:rPr lang="en-US" altLang="ko-KR" sz="1600" b="0" dirty="0">
                <a:latin typeface="맑은 고딕" panose="020B0503020000020004" pitchFamily="50" charset="-127"/>
              </a:rPr>
              <a:t>, 24.7.365 </a:t>
            </a:r>
            <a:r>
              <a:rPr lang="ko-KR" altLang="en-US" sz="1600" b="0" dirty="0">
                <a:latin typeface="맑은 고딕" panose="020B0503020000020004" pitchFamily="50" charset="-127"/>
              </a:rPr>
              <a:t>항시 가용성을 유지 해야 하는 고객의 도전 과제를 인지 하여 새로운 가용성을 제공합니다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모든 애플리케이션 및 데이터에 대해 </a:t>
            </a:r>
            <a:r>
              <a:rPr lang="en-US" altLang="ko-KR" sz="1600" b="0" dirty="0">
                <a:latin typeface="맑은 고딕" panose="020B0503020000020004" pitchFamily="50" charset="-127"/>
              </a:rPr>
              <a:t>15 </a:t>
            </a:r>
            <a:r>
              <a:rPr lang="ko-KR" altLang="en-US" sz="1600" b="0" dirty="0">
                <a:latin typeface="맑은 고딕" panose="020B0503020000020004" pitchFamily="50" charset="-127"/>
              </a:rPr>
              <a:t>분 미만의</a:t>
            </a:r>
            <a:r>
              <a:rPr lang="en-US" altLang="ko-KR" sz="1600" b="0" dirty="0">
                <a:latin typeface="맑은 고딕" panose="020B0503020000020004" pitchFamily="50" charset="-127"/>
              </a:rPr>
              <a:t>RTPO™ </a:t>
            </a:r>
            <a:r>
              <a:rPr lang="ko-KR" altLang="en-US" sz="1600" b="0" dirty="0">
                <a:latin typeface="맑은 고딕" panose="020B0503020000020004" pitchFamily="50" charset="-127"/>
              </a:rPr>
              <a:t>를 구현 하며 가상화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스토리지 및 클라우드 기술을 활용하여 모던 데이터 센터가 기업의 시간을 절약하고 위험을 줄이며 자본 및 운영 비용을 크게 절감 할 수 있도록 지원합니다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10749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회사 소개</a:t>
            </a: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74732133-DD4A-4A74-A6E1-62950F536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70802"/>
              </p:ext>
            </p:extLst>
          </p:nvPr>
        </p:nvGraphicFramePr>
        <p:xfrm>
          <a:off x="467681" y="3108321"/>
          <a:ext cx="4408122" cy="2828657"/>
        </p:xfrm>
        <a:graphic>
          <a:graphicData uri="http://schemas.openxmlformats.org/drawingml/2006/table">
            <a:tbl>
              <a:tblPr firstRow="1" bandRow="1"/>
              <a:tblGrid>
                <a:gridCol w="1121687">
                  <a:extLst>
                    <a:ext uri="{9D8B030D-6E8A-4147-A177-3AD203B41FA5}">
                      <a16:colId xmlns:a16="http://schemas.microsoft.com/office/drawing/2014/main" val="527082488"/>
                    </a:ext>
                  </a:extLst>
                </a:gridCol>
                <a:gridCol w="230625">
                  <a:extLst>
                    <a:ext uri="{9D8B030D-6E8A-4147-A177-3AD203B41FA5}">
                      <a16:colId xmlns:a16="http://schemas.microsoft.com/office/drawing/2014/main" val="1448538079"/>
                    </a:ext>
                  </a:extLst>
                </a:gridCol>
                <a:gridCol w="3055810">
                  <a:extLst>
                    <a:ext uri="{9D8B030D-6E8A-4147-A177-3AD203B41FA5}">
                      <a16:colId xmlns:a16="http://schemas.microsoft.com/office/drawing/2014/main" val="495488268"/>
                    </a:ext>
                  </a:extLst>
                </a:gridCol>
              </a:tblGrid>
              <a:tr h="352020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기업명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빔 소프트웨어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(Veeam Software)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73316"/>
                  </a:ext>
                </a:extLst>
              </a:tr>
              <a:tr h="352020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$827M USD (2017)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077000"/>
                  </a:ext>
                </a:extLst>
              </a:tr>
              <a:tr h="451337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매출순위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프라이빗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 클라우드 백업 글로벌 시장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latinLnBrk="0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유럽시장 점유율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1200" b="0" baseline="30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글로벌 시장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1200" b="0" baseline="30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200" b="0" baseline="30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560677"/>
                  </a:ext>
                </a:extLst>
              </a:tr>
              <a:tr h="352020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본사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바르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스위스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828197"/>
                  </a:ext>
                </a:extLst>
              </a:tr>
              <a:tr h="607597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사업분야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가상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물리 그리고 클라우드 환경의 백업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복구 및 데이터 관리 소프트웨어 제조와 공급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554670"/>
                  </a:ext>
                </a:extLst>
              </a:tr>
              <a:tr h="352020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고객사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전세계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300,000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개 이상</a:t>
                      </a:r>
                      <a:endParaRPr lang="ko-KR" altLang="en-US" sz="1200" b="0" baseline="30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454715"/>
                  </a:ext>
                </a:extLst>
              </a:tr>
              <a:tr h="352020"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임직원수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343007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68601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02901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372026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715032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058038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2401044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744051" algn="l" defTabSz="686014" rtl="0" eaLnBrk="1" latinLnBrk="0" hangingPunct="1">
                        <a:defRPr sz="14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3,200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명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이상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5889"/>
                  </a:ext>
                </a:extLst>
              </a:tr>
            </a:tbl>
          </a:graphicData>
        </a:graphic>
      </p:graphicFrame>
      <p:pic>
        <p:nvPicPr>
          <p:cNvPr id="51" name="그림 50">
            <a:extLst>
              <a:ext uri="{FF2B5EF4-FFF2-40B4-BE49-F238E27FC236}">
                <a16:creationId xmlns:a16="http://schemas.microsoft.com/office/drawing/2014/main" id="{91FC7891-61CB-4603-9080-E36E344FF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5" y="2444253"/>
            <a:ext cx="2824081" cy="77977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524B0979-45E3-43F6-9A91-BBD662AC5FC4}"/>
              </a:ext>
            </a:extLst>
          </p:cNvPr>
          <p:cNvGrpSpPr/>
          <p:nvPr/>
        </p:nvGrpSpPr>
        <p:grpSpPr>
          <a:xfrm>
            <a:off x="5629664" y="2808858"/>
            <a:ext cx="3797982" cy="3118494"/>
            <a:chOff x="5296621" y="2852936"/>
            <a:chExt cx="3498851" cy="3079750"/>
          </a:xfrm>
        </p:grpSpPr>
        <p:sp>
          <p:nvSpPr>
            <p:cNvPr id="53" name="사각형: 둥근 한쪽 모서리 52">
              <a:extLst>
                <a:ext uri="{FF2B5EF4-FFF2-40B4-BE49-F238E27FC236}">
                  <a16:creationId xmlns:a16="http://schemas.microsoft.com/office/drawing/2014/main" id="{7FF18511-C9E5-4F3B-BAFB-58BCCA8CA3A1}"/>
                </a:ext>
              </a:extLst>
            </p:cNvPr>
            <p:cNvSpPr/>
            <p:nvPr/>
          </p:nvSpPr>
          <p:spPr>
            <a:xfrm>
              <a:off x="5296621" y="2852936"/>
              <a:ext cx="3498851" cy="3079750"/>
            </a:xfrm>
            <a:prstGeom prst="round1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5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3810CC4-38B0-4CF5-B825-ACE4C343C830}"/>
                </a:ext>
              </a:extLst>
            </p:cNvPr>
            <p:cNvSpPr/>
            <p:nvPr/>
          </p:nvSpPr>
          <p:spPr>
            <a:xfrm>
              <a:off x="5607973" y="4679236"/>
              <a:ext cx="464150" cy="783000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5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18096E28-B1B3-4C5A-A01F-91B3D621D1F1}"/>
                </a:ext>
              </a:extLst>
            </p:cNvPr>
            <p:cNvSpPr/>
            <p:nvPr/>
          </p:nvSpPr>
          <p:spPr>
            <a:xfrm>
              <a:off x="6200054" y="4382236"/>
              <a:ext cx="464150" cy="1080000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5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D4F7254-DA67-4B81-A06F-D20F6EDD93A1}"/>
                </a:ext>
              </a:extLst>
            </p:cNvPr>
            <p:cNvSpPr/>
            <p:nvPr/>
          </p:nvSpPr>
          <p:spPr>
            <a:xfrm>
              <a:off x="6792135" y="4112236"/>
              <a:ext cx="464150" cy="1350000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5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2EF015C-D475-40FD-91BC-E0AF8B06FB35}"/>
                </a:ext>
              </a:extLst>
            </p:cNvPr>
            <p:cNvSpPr/>
            <p:nvPr/>
          </p:nvSpPr>
          <p:spPr>
            <a:xfrm>
              <a:off x="7384216" y="3518236"/>
              <a:ext cx="464150" cy="1944000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rPr>
                <a:t>$827 USD</a:t>
              </a: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3BD510-4760-41CB-92DA-4B1E63CE8517}"/>
                </a:ext>
              </a:extLst>
            </p:cNvPr>
            <p:cNvSpPr/>
            <p:nvPr/>
          </p:nvSpPr>
          <p:spPr>
            <a:xfrm>
              <a:off x="7976296" y="3032236"/>
              <a:ext cx="464150" cy="2430000"/>
            </a:xfrm>
            <a:prstGeom prst="rect">
              <a:avLst/>
            </a:prstGeom>
            <a:pattFill prst="pct10">
              <a:fgClr>
                <a:srgbClr val="00B336"/>
              </a:fgClr>
              <a:bgClr>
                <a:sysClr val="window" lastClr="FFFFFF"/>
              </a:bgClr>
            </a:pattFill>
            <a:ln w="254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5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8A9CE6A-519A-462D-AA80-71C7289B6A6D}"/>
                </a:ext>
              </a:extLst>
            </p:cNvPr>
            <p:cNvSpPr txBox="1"/>
            <p:nvPr/>
          </p:nvSpPr>
          <p:spPr>
            <a:xfrm>
              <a:off x="5607973" y="5453023"/>
              <a:ext cx="464150" cy="236221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 defTabSz="914400">
                <a:spcAft>
                  <a:spcPts val="150"/>
                </a:spcAft>
              </a:pPr>
              <a:r>
                <a:rPr lang="en-US" altLang="ko-KR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2014</a:t>
              </a:r>
              <a:endParaRPr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E7FA05A-866C-4608-94D8-789D9931EE4E}"/>
                </a:ext>
              </a:extLst>
            </p:cNvPr>
            <p:cNvSpPr txBox="1"/>
            <p:nvPr/>
          </p:nvSpPr>
          <p:spPr>
            <a:xfrm>
              <a:off x="6202788" y="5453023"/>
              <a:ext cx="464150" cy="236221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 defTabSz="914400">
                <a:spcAft>
                  <a:spcPts val="150"/>
                </a:spcAft>
              </a:pPr>
              <a:r>
                <a:rPr lang="en-US" altLang="ko-KR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2015</a:t>
              </a:r>
              <a:endParaRPr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AAE01CF-7470-4799-BA41-51622D63E1FF}"/>
                </a:ext>
              </a:extLst>
            </p:cNvPr>
            <p:cNvSpPr txBox="1"/>
            <p:nvPr/>
          </p:nvSpPr>
          <p:spPr>
            <a:xfrm>
              <a:off x="7392417" y="5453023"/>
              <a:ext cx="464150" cy="236221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 defTabSz="914400">
                <a:spcAft>
                  <a:spcPts val="150"/>
                </a:spcAft>
              </a:pPr>
              <a:r>
                <a:rPr lang="en-US" altLang="ko-KR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2017</a:t>
              </a:r>
              <a:endParaRPr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CB5CFD-524F-4C83-A0C6-223B217F7181}"/>
                </a:ext>
              </a:extLst>
            </p:cNvPr>
            <p:cNvSpPr txBox="1"/>
            <p:nvPr/>
          </p:nvSpPr>
          <p:spPr>
            <a:xfrm>
              <a:off x="6797602" y="5453023"/>
              <a:ext cx="464150" cy="236221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 defTabSz="914400">
                <a:spcAft>
                  <a:spcPts val="150"/>
                </a:spcAft>
              </a:pPr>
              <a:r>
                <a:rPr lang="en-US" altLang="ko-KR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2016</a:t>
              </a:r>
              <a:endParaRPr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C25B32E-45A6-402B-8BB4-2EC3DE255624}"/>
                </a:ext>
              </a:extLst>
            </p:cNvPr>
            <p:cNvSpPr txBox="1"/>
            <p:nvPr/>
          </p:nvSpPr>
          <p:spPr>
            <a:xfrm>
              <a:off x="7987232" y="5453023"/>
              <a:ext cx="464150" cy="236221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 defTabSz="914400">
                <a:spcAft>
                  <a:spcPts val="150"/>
                </a:spcAft>
              </a:pPr>
              <a:r>
                <a:rPr lang="en-US" altLang="ko-KR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2018</a:t>
              </a:r>
              <a:endParaRPr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A87125EB-840C-4C86-9CFF-D425F6792B3E}"/>
                </a:ext>
              </a:extLst>
            </p:cNvPr>
            <p:cNvCxnSpPr/>
            <p:nvPr/>
          </p:nvCxnSpPr>
          <p:spPr>
            <a:xfrm flipV="1">
              <a:off x="5607973" y="3123091"/>
              <a:ext cx="1917498" cy="1177645"/>
            </a:xfrm>
            <a:prstGeom prst="straightConnector1">
              <a:avLst/>
            </a:prstGeom>
            <a:noFill/>
            <a:ln w="38100" cap="flat" cmpd="sng" algn="ctr">
              <a:solidFill>
                <a:srgbClr val="00B336"/>
              </a:solidFill>
              <a:prstDash val="solid"/>
              <a:tailEnd type="triangle"/>
            </a:ln>
            <a:effectLst/>
          </p:spPr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593E649-3E27-46F2-B392-11FA093B1A66}"/>
                </a:ext>
              </a:extLst>
            </p:cNvPr>
            <p:cNvSpPr txBox="1"/>
            <p:nvPr/>
          </p:nvSpPr>
          <p:spPr>
            <a:xfrm>
              <a:off x="5925128" y="3212212"/>
              <a:ext cx="930081" cy="540174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 defTabSz="914400">
                <a:spcAft>
                  <a:spcPts val="150"/>
                </a:spcAft>
              </a:pPr>
              <a:r>
                <a:rPr lang="en-US" altLang="ko-KR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36% YoY </a:t>
              </a:r>
              <a:r>
                <a:rPr lang="ko-KR" altLang="en-US" sz="1600" b="1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성장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DE5C8A3-0B4C-4E42-9418-AF4E0D51B915}"/>
                </a:ext>
              </a:extLst>
            </p:cNvPr>
            <p:cNvSpPr txBox="1"/>
            <p:nvPr/>
          </p:nvSpPr>
          <p:spPr>
            <a:xfrm>
              <a:off x="6020521" y="5659832"/>
              <a:ext cx="1955775" cy="236221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 algn="ctr" defTabSz="914400">
                <a:spcAft>
                  <a:spcPts val="150"/>
                </a:spcAft>
              </a:pPr>
              <a:r>
                <a:rPr lang="ko-KR" altLang="en-US" sz="1200" dirty="0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빔 소프트웨어 매출 </a:t>
              </a:r>
              <a:r>
                <a:rPr lang="ko-KR" altLang="en-US" sz="1200" dirty="0" err="1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rPr>
                <a:t>성장율</a:t>
              </a:r>
              <a:endParaRPr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2D24C5-8693-4C15-A0BC-7E4AF88BE98F}"/>
              </a:ext>
            </a:extLst>
          </p:cNvPr>
          <p:cNvSpPr txBox="1"/>
          <p:nvPr/>
        </p:nvSpPr>
        <p:spPr>
          <a:xfrm>
            <a:off x="357104" y="6093724"/>
            <a:ext cx="4309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*RTPO</a:t>
            </a:r>
            <a:r>
              <a:rPr lang="ko-KR" altLang="en-US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=</a:t>
            </a:r>
            <a:r>
              <a:rPr lang="ko-KR" altLang="en-US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RTO(Recovery</a:t>
            </a:r>
            <a:r>
              <a:rPr lang="ko-KR" altLang="en-US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Time</a:t>
            </a:r>
            <a:r>
              <a:rPr lang="ko-KR" altLang="en-US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Objective)</a:t>
            </a:r>
            <a:r>
              <a:rPr lang="ko-KR" altLang="en-US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+</a:t>
            </a:r>
            <a:r>
              <a:rPr lang="ko-KR" altLang="en-US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RPO(Recovery</a:t>
            </a:r>
            <a:r>
              <a:rPr lang="ko-KR" altLang="en-US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Time</a:t>
            </a:r>
            <a:r>
              <a:rPr lang="ko-KR" altLang="en-US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 </a:t>
            </a:r>
            <a:r>
              <a:rPr lang="en-US" altLang="ko-KR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Objective)</a:t>
            </a:r>
            <a:r>
              <a:rPr lang="ko-KR" altLang="en-US" sz="900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의 합성어</a:t>
            </a:r>
          </a:p>
        </p:txBody>
      </p:sp>
    </p:spTree>
    <p:extLst>
      <p:ext uri="{BB962C8B-B14F-4D97-AF65-F5344CB8AC3E}">
        <p14:creationId xmlns:p14="http://schemas.microsoft.com/office/powerpoint/2010/main" val="135622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en-US" altLang="ko-KR" sz="2600" b="1" dirty="0">
                <a:latin typeface="맑은 고딕" panose="020B0503020000020004" pitchFamily="50" charset="-127"/>
              </a:rPr>
              <a:t>Veeam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85511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Veeam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제품 개요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9B1E6C-86B8-4678-A1BF-36F1FF91620C}"/>
              </a:ext>
            </a:extLst>
          </p:cNvPr>
          <p:cNvGrpSpPr/>
          <p:nvPr/>
        </p:nvGrpSpPr>
        <p:grpSpPr>
          <a:xfrm>
            <a:off x="399413" y="1234708"/>
            <a:ext cx="9119236" cy="1839305"/>
            <a:chOff x="336549" y="2186055"/>
            <a:chExt cx="6279905" cy="1125416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24790D35-9165-47AB-9276-150AFF3AB266}"/>
                </a:ext>
              </a:extLst>
            </p:cNvPr>
            <p:cNvGrpSpPr/>
            <p:nvPr/>
          </p:nvGrpSpPr>
          <p:grpSpPr>
            <a:xfrm>
              <a:off x="336549" y="2186055"/>
              <a:ext cx="1951892" cy="1125416"/>
              <a:chOff x="419101" y="2565400"/>
              <a:chExt cx="2819400" cy="1625601"/>
            </a:xfrm>
          </p:grpSpPr>
          <p:sp>
            <p:nvSpPr>
              <p:cNvPr id="74" name="AutoShape 1590">
                <a:extLst>
                  <a:ext uri="{FF2B5EF4-FFF2-40B4-BE49-F238E27FC236}">
                    <a16:creationId xmlns:a16="http://schemas.microsoft.com/office/drawing/2014/main" id="{3D0C1A0E-AFE0-40AA-BAC6-63C7B8CA1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01" y="2565401"/>
                <a:ext cx="2819400" cy="1625600"/>
              </a:xfrm>
              <a:prstGeom prst="roundRect">
                <a:avLst>
                  <a:gd name="adj" fmla="val 1317"/>
                </a:avLst>
              </a:prstGeom>
              <a:noFill/>
              <a:ln w="9525" cap="flat" cmpd="sng" algn="ctr">
                <a:solidFill>
                  <a:srgbClr val="FFFFFF">
                    <a:lumMod val="6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6858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-69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40DD469C-24C9-419A-A0BC-CCF7D7C4674A}"/>
                  </a:ext>
                </a:extLst>
              </p:cNvPr>
              <p:cNvGrpSpPr/>
              <p:nvPr/>
            </p:nvGrpSpPr>
            <p:grpSpPr>
              <a:xfrm>
                <a:off x="609600" y="2565400"/>
                <a:ext cx="2417470" cy="278843"/>
                <a:chOff x="6858485" y="2318306"/>
                <a:chExt cx="2722314" cy="278843"/>
              </a:xfrm>
            </p:grpSpPr>
            <p:sp>
              <p:nvSpPr>
                <p:cNvPr id="76" name="양쪽 모서리가 둥근 사각형 114">
                  <a:extLst>
                    <a:ext uri="{FF2B5EF4-FFF2-40B4-BE49-F238E27FC236}">
                      <a16:creationId xmlns:a16="http://schemas.microsoft.com/office/drawing/2014/main" id="{2FB49E55-55AF-4A02-8EE0-AA19D7314C00}"/>
                    </a:ext>
                  </a:extLst>
                </p:cNvPr>
                <p:cNvSpPr/>
                <p:nvPr/>
              </p:nvSpPr>
              <p:spPr>
                <a:xfrm flipV="1">
                  <a:off x="6858485" y="2318306"/>
                  <a:ext cx="2722314" cy="278843"/>
                </a:xfrm>
                <a:prstGeom prst="round2SameRect">
                  <a:avLst/>
                </a:pr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2" indent="-63744" defTabSz="689316" eaLnBrk="1" fontAlgn="auto" latinLnBrk="0" hangingPunct="1">
                    <a:lnSpc>
                      <a:spcPct val="12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>
                      <a:prstClr val="black">
                        <a:lumMod val="75000"/>
                        <a:lumOff val="25000"/>
                      </a:prstClr>
                    </a:buClr>
                    <a:buSzPct val="90000"/>
                    <a:buFontTx/>
                    <a:buNone/>
                    <a:tabLst/>
                    <a:defRPr/>
                  </a:pPr>
                  <a:endParaRPr kumimoji="0" lang="ko-KR" altLang="en-US" sz="1400" b="1" i="0" u="none" strike="noStrike" kern="0" cap="none" spc="-69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77" name="AutoShape 1571">
                  <a:extLst>
                    <a:ext uri="{FF2B5EF4-FFF2-40B4-BE49-F238E27FC236}">
                      <a16:creationId xmlns:a16="http://schemas.microsoft.com/office/drawing/2014/main" id="{5FF273DC-42EB-4579-979E-9983F439A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3079" y="2364851"/>
                  <a:ext cx="2475453" cy="165525"/>
                </a:xfrm>
                <a:prstGeom prst="roundRect">
                  <a:avLst>
                    <a:gd name="adj" fmla="val 16667"/>
                  </a:avLst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marL="0" marR="0" lvl="0" indent="0" algn="ctr" defTabSz="88581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40000"/>
                    <a:buFontTx/>
                    <a:buNone/>
                    <a:tabLst/>
                    <a:defRPr/>
                  </a:pPr>
                  <a:r>
                    <a:rPr kumimoji="0" lang="ko-KR" altLang="en-US" sz="1100" b="1" i="0" u="none" strike="noStrike" kern="0" cap="none" spc="-69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제품 구성</a:t>
                  </a:r>
                </a:p>
              </p:txBody>
            </p:sp>
          </p:grp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2204C5A2-C012-475A-9D97-A56C69E1EB65}"/>
                </a:ext>
              </a:extLst>
            </p:cNvPr>
            <p:cNvGrpSpPr/>
            <p:nvPr/>
          </p:nvGrpSpPr>
          <p:grpSpPr>
            <a:xfrm>
              <a:off x="2403591" y="2197449"/>
              <a:ext cx="4212863" cy="1114022"/>
              <a:chOff x="3404828" y="2581858"/>
              <a:chExt cx="6085247" cy="1609142"/>
            </a:xfrm>
          </p:grpSpPr>
          <p:sp>
            <p:nvSpPr>
              <p:cNvPr id="79" name="AutoShape 665">
                <a:extLst>
                  <a:ext uri="{FF2B5EF4-FFF2-40B4-BE49-F238E27FC236}">
                    <a16:creationId xmlns:a16="http://schemas.microsoft.com/office/drawing/2014/main" id="{D7158F44-9658-41E2-83DB-0CA2E4DBB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828" y="2581858"/>
                <a:ext cx="852847" cy="309341"/>
              </a:xfrm>
              <a:prstGeom prst="roundRect">
                <a:avLst>
                  <a:gd name="adj" fmla="val 10296"/>
                </a:avLst>
              </a:prstGeom>
              <a:solidFill>
                <a:srgbClr val="D4E0EC"/>
              </a:solidFill>
              <a:ln w="9525" algn="ctr">
                <a:solidFill>
                  <a:srgbClr val="81A5C9"/>
                </a:solidFill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txBody>
              <a:bodyPr wrap="square" lIns="0" tIns="31649" rIns="0" bIns="31649" anchor="ctr"/>
              <a:lstStyle/>
              <a:p>
                <a:pPr algn="ctr" defTabSz="685800" latinLnBrk="1">
                  <a:spcBef>
                    <a:spcPct val="0"/>
                  </a:spcBef>
                </a:pPr>
                <a:r>
                  <a:rPr lang="ko-KR" altLang="en-US" sz="1200" b="1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제품명</a:t>
                </a:r>
                <a:endParaRPr lang="en-US" altLang="ko-KR" sz="1200" b="1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Text Box 82">
                <a:extLst>
                  <a:ext uri="{FF2B5EF4-FFF2-40B4-BE49-F238E27FC236}">
                    <a16:creationId xmlns:a16="http://schemas.microsoft.com/office/drawing/2014/main" id="{B618085B-C11D-49E1-B7FA-CC60617A8F7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0835" y="2635387"/>
                <a:ext cx="4213773" cy="209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4923" tIns="24923" rIns="24923" bIns="24923" anchor="ctr">
                <a:spAutoFit/>
              </a:bodyPr>
              <a:lstStyle/>
              <a:p>
                <a:pPr marL="59347" indent="-59347" defTabSz="745140" fontAlgn="ctr">
                  <a:lnSpc>
                    <a:spcPct val="110000"/>
                  </a:lnSpc>
                  <a:spcBef>
                    <a:spcPts val="138"/>
                  </a:spcBef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VEEAM availability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Suite</a:t>
                </a:r>
              </a:p>
            </p:txBody>
          </p:sp>
          <p:sp>
            <p:nvSpPr>
              <p:cNvPr id="81" name="AutoShape 665">
                <a:extLst>
                  <a:ext uri="{FF2B5EF4-FFF2-40B4-BE49-F238E27FC236}">
                    <a16:creationId xmlns:a16="http://schemas.microsoft.com/office/drawing/2014/main" id="{E6DA1E8D-8BBD-45BC-BA5A-CB57A3D47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828" y="3003892"/>
                <a:ext cx="852847" cy="264790"/>
              </a:xfrm>
              <a:prstGeom prst="roundRect">
                <a:avLst>
                  <a:gd name="adj" fmla="val 10296"/>
                </a:avLst>
              </a:prstGeom>
              <a:solidFill>
                <a:srgbClr val="D4E0EC"/>
              </a:solidFill>
              <a:ln w="9525" algn="ctr">
                <a:solidFill>
                  <a:srgbClr val="81A5C9"/>
                </a:solidFill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txBody>
              <a:bodyPr wrap="square" lIns="0" tIns="31649" rIns="0" bIns="31649" anchor="ctr"/>
              <a:lstStyle/>
              <a:p>
                <a:pPr algn="ctr" defTabSz="685800" latinLnBrk="1">
                  <a:spcBef>
                    <a:spcPct val="0"/>
                  </a:spcBef>
                </a:pPr>
                <a:r>
                  <a:rPr lang="ko-KR" altLang="en-US" sz="1200" b="1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용    도</a:t>
                </a:r>
                <a:endParaRPr lang="en-US" altLang="ko-KR" sz="1200" b="1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2" name="Text Box 82">
                <a:extLst>
                  <a:ext uri="{FF2B5EF4-FFF2-40B4-BE49-F238E27FC236}">
                    <a16:creationId xmlns:a16="http://schemas.microsoft.com/office/drawing/2014/main" id="{5AAAAC81-9D2F-4A2A-BF15-C943E7D9BE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0835" y="3040955"/>
                <a:ext cx="4213773" cy="209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4923" tIns="24923" rIns="24923" bIns="24923" anchor="ctr">
                <a:spAutoFit/>
              </a:bodyPr>
              <a:lstStyle/>
              <a:p>
                <a:pPr marL="59347" indent="-59347" defTabSz="745140" fontAlgn="ctr">
                  <a:lnSpc>
                    <a:spcPct val="110000"/>
                  </a:lnSpc>
                  <a:spcBef>
                    <a:spcPts val="138"/>
                  </a:spcBef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가용성 플랫폼</a:t>
                </a:r>
              </a:p>
            </p:txBody>
          </p:sp>
          <p:sp>
            <p:nvSpPr>
              <p:cNvPr id="83" name="AutoShape 665">
                <a:extLst>
                  <a:ext uri="{FF2B5EF4-FFF2-40B4-BE49-F238E27FC236}">
                    <a16:creationId xmlns:a16="http://schemas.microsoft.com/office/drawing/2014/main" id="{5FC04C19-9E66-43DA-B130-74D02C8E8D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4828" y="3381375"/>
                <a:ext cx="852847" cy="809625"/>
              </a:xfrm>
              <a:prstGeom prst="roundRect">
                <a:avLst>
                  <a:gd name="adj" fmla="val 5034"/>
                </a:avLst>
              </a:prstGeom>
              <a:solidFill>
                <a:srgbClr val="D4E0EC"/>
              </a:solidFill>
              <a:ln w="9525" algn="ctr">
                <a:solidFill>
                  <a:srgbClr val="81A5C9"/>
                </a:solidFill>
                <a:round/>
                <a:headEnd/>
                <a:tailEnd/>
              </a:ln>
              <a:effectLst>
                <a:outerShdw blurRad="63500" sx="102000" sy="102000" algn="ctr" rotWithShape="0">
                  <a:prstClr val="black">
                    <a:alpha val="31000"/>
                  </a:prstClr>
                </a:outerShdw>
              </a:effectLst>
            </p:spPr>
            <p:txBody>
              <a:bodyPr wrap="square" lIns="0" tIns="31649" rIns="0" bIns="31649" anchor="ctr"/>
              <a:lstStyle/>
              <a:p>
                <a:pPr algn="ctr" defTabSz="685800" latinLnBrk="1">
                  <a:spcBef>
                    <a:spcPct val="0"/>
                  </a:spcBef>
                </a:pPr>
                <a:r>
                  <a:rPr lang="ko-KR" altLang="en-US" sz="1200" b="1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제품개요</a:t>
                </a:r>
                <a:endParaRPr lang="en-US" altLang="ko-KR" sz="1200" b="1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4" name="Text Box 82">
                <a:extLst>
                  <a:ext uri="{FF2B5EF4-FFF2-40B4-BE49-F238E27FC236}">
                    <a16:creationId xmlns:a16="http://schemas.microsoft.com/office/drawing/2014/main" id="{2C8DCC1D-CE1C-41FC-BCD0-41BAB297D1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30835" y="3396724"/>
                <a:ext cx="5159240" cy="7789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24923" tIns="24923" rIns="24923" bIns="24923" anchor="ctr">
                <a:spAutoFit/>
              </a:bodyPr>
              <a:lstStyle/>
              <a:p>
                <a:pPr marL="59347" indent="-59347" defTabSz="745140" fontAlgn="ctr">
                  <a:spcBef>
                    <a:spcPts val="415"/>
                  </a:spcBef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VMware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백업 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S/W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부분 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 제품으로서 제품의 우수성과 성능이 검증된 제품</a:t>
                </a:r>
                <a:endPara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9347" indent="-59347" defTabSz="745140" fontAlgn="ctr">
                  <a:spcBef>
                    <a:spcPts val="415"/>
                  </a:spcBef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모든 백업 및 복구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복제 작업이 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Agent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구성 없이 진행되는 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Agent-less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방식 제공</a:t>
                </a:r>
                <a:endPara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59347" indent="-59347" defTabSz="745140" fontAlgn="ctr">
                  <a:spcBef>
                    <a:spcPts val="415"/>
                  </a:spcBef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백업 및 복제 이미지를 이용한 즉각적인 복구 기능을 제공합니다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(RTO, </a:t>
                </a:r>
                <a:r>
                  <a:rPr lang="en-US" altLang="ko-KR" sz="1100" kern="0" spc="-69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RPO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15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 이내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  <a:p>
                <a:pPr marL="59347" indent="-59347" defTabSz="745140" fontAlgn="ctr">
                  <a:spcBef>
                    <a:spcPts val="415"/>
                  </a:spcBef>
                  <a:buClr>
                    <a:srgbClr val="808080"/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백업 및 복제 데이터에 대한 자동화 검증 및 테스트</a:t>
                </a:r>
                <a:r>
                  <a:rPr lang="en-US" altLang="ko-KR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lang="ko-KR" altLang="en-US" sz="1100" kern="0" spc="-69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장애처리 등의 용도로 활용이 가능</a:t>
                </a:r>
                <a:endPara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E244F3F7-EB03-4A71-B879-314321CCD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0791" y="2394472"/>
              <a:ext cx="958397" cy="892549"/>
            </a:xfrm>
            <a:prstGeom prst="rect">
              <a:avLst/>
            </a:prstGeom>
          </p:spPr>
        </p:pic>
      </p:grp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95F937B9-7E37-46D2-9813-1A05CE3BB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75921"/>
              </p:ext>
            </p:extLst>
          </p:nvPr>
        </p:nvGraphicFramePr>
        <p:xfrm>
          <a:off x="399414" y="3646521"/>
          <a:ext cx="9106484" cy="2682168"/>
        </p:xfrm>
        <a:graphic>
          <a:graphicData uri="http://schemas.openxmlformats.org/drawingml/2006/table">
            <a:tbl>
              <a:tblPr firstRow="1" bandRow="1"/>
              <a:tblGrid>
                <a:gridCol w="1482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3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1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2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    양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711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맑은 고딕" panose="020B0503020000020004" pitchFamily="50" charset="-127"/>
                          <a:cs typeface="+mn-cs"/>
                        </a:rPr>
                        <a:t>편의성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일관성 있는 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GUI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손쉬운 데이터 백업 및 복구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하나의 콘솔에서 관리하므로 중앙 통합 관리가 용이하며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Wizard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기반의 하드웨어 구성을 지원한다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손쉬운 실시간 통합 모니터링 제공하며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다양한 형태의 리포트를 제공한다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07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맑은 고딕" panose="020B0503020000020004" pitchFamily="50" charset="-127"/>
                          <a:cs typeface="+mn-cs"/>
                        </a:rPr>
                        <a:t>확장성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3Tier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기반의 아키텍처로 구성되어 있으며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플랫폼 별 설치 절차 및 업그레이드 절차 관리 콘솔이 동일하다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49005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맑은 고딕" panose="020B0503020000020004" pitchFamily="50" charset="-127"/>
                          <a:cs typeface="+mn-cs"/>
                        </a:rPr>
                        <a:t>성능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소프트웨어 중복 제거 기능을 이용한 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35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 빠른 백업 및 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Instant Recovery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기능을 이용한 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 빠른 복구 성능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디스크를 통한 다양한 백업 및 복구 지원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(Disk Staging, Synthetic, PTL, VTL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49005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맑은 고딕" panose="020B0503020000020004" pitchFamily="50" charset="-127"/>
                          <a:cs typeface="+mn-cs"/>
                        </a:rPr>
                        <a:t>자동화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자동화된 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DR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솔루션의 역할 수행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백업정보데이터인 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Catalog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정보의 이중화 관리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1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SureBackup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SureReplica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기능을 이용한 자동 검증 기능 지원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05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맑은 고딕" panose="020B0503020000020004" pitchFamily="50" charset="-127"/>
                          <a:cs typeface="+mn-cs"/>
                        </a:rPr>
                        <a:t>신뢰성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성공적인 적용사례와 외부기관 평가 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글로벌 시장 점유율 </a:t>
                      </a:r>
                      <a:r>
                        <a:rPr lang="en-US" altLang="ko-KR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1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 제품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0" name="모서리가 둥근 직사각형 69">
            <a:extLst>
              <a:ext uri="{FF2B5EF4-FFF2-40B4-BE49-F238E27FC236}">
                <a16:creationId xmlns:a16="http://schemas.microsoft.com/office/drawing/2014/main" id="{48A26D2A-EF74-45B1-BB38-5FC6BA59C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3231247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Veeam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특장점</a:t>
            </a:r>
          </a:p>
        </p:txBody>
      </p:sp>
    </p:spTree>
    <p:extLst>
      <p:ext uri="{BB962C8B-B14F-4D97-AF65-F5344CB8AC3E}">
        <p14:creationId xmlns:p14="http://schemas.microsoft.com/office/powerpoint/2010/main" val="337224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그룹 86">
            <a:extLst>
              <a:ext uri="{FF2B5EF4-FFF2-40B4-BE49-F238E27FC236}">
                <a16:creationId xmlns:a16="http://schemas.microsoft.com/office/drawing/2014/main" id="{4955936C-8619-4B34-AA5C-8C474033732B}"/>
              </a:ext>
            </a:extLst>
          </p:cNvPr>
          <p:cNvGrpSpPr/>
          <p:nvPr/>
        </p:nvGrpSpPr>
        <p:grpSpPr>
          <a:xfrm>
            <a:off x="399414" y="2103289"/>
            <a:ext cx="6408737" cy="2985679"/>
            <a:chOff x="296863" y="1743074"/>
            <a:chExt cx="6408737" cy="2985679"/>
          </a:xfrm>
        </p:grpSpPr>
        <p:pic>
          <p:nvPicPr>
            <p:cNvPr id="88" name="Picture 4">
              <a:extLst>
                <a:ext uri="{FF2B5EF4-FFF2-40B4-BE49-F238E27FC236}">
                  <a16:creationId xmlns:a16="http://schemas.microsoft.com/office/drawing/2014/main" id="{BFB5EED0-AE25-46B5-918D-5544AE3EB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88" y="2911251"/>
              <a:ext cx="1626012" cy="1696708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1E2C0F1-F9EC-4BA9-B968-A4A35A4BC9CF}"/>
                </a:ext>
              </a:extLst>
            </p:cNvPr>
            <p:cNvGrpSpPr/>
            <p:nvPr/>
          </p:nvGrpSpPr>
          <p:grpSpPr>
            <a:xfrm>
              <a:off x="296863" y="1743074"/>
              <a:ext cx="6408737" cy="2985679"/>
              <a:chOff x="194045" y="692412"/>
              <a:chExt cx="8708852" cy="3895037"/>
            </a:xfrm>
          </p:grpSpPr>
          <p:pic>
            <p:nvPicPr>
              <p:cNvPr id="90" name="Picture 2" descr="Vendor Momentum">
                <a:extLst>
                  <a:ext uri="{FF2B5EF4-FFF2-40B4-BE49-F238E27FC236}">
                    <a16:creationId xmlns:a16="http://schemas.microsoft.com/office/drawing/2014/main" id="{3C191217-E635-4EAB-AAA2-EDB4D83DAF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0730" y="2515366"/>
                <a:ext cx="2428636" cy="15681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Rectangle 11">
                <a:extLst>
                  <a:ext uri="{FF2B5EF4-FFF2-40B4-BE49-F238E27FC236}">
                    <a16:creationId xmlns:a16="http://schemas.microsoft.com/office/drawing/2014/main" id="{F9758DEB-D1A8-4076-A4DA-071BCC39BC8D}"/>
                  </a:ext>
                </a:extLst>
              </p:cNvPr>
              <p:cNvSpPr/>
              <p:nvPr/>
            </p:nvSpPr>
            <p:spPr bwMode="auto">
              <a:xfrm>
                <a:off x="3162134" y="1131965"/>
                <a:ext cx="2772675" cy="3455484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4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 sz="1799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Rectangle 23">
                <a:extLst>
                  <a:ext uri="{FF2B5EF4-FFF2-40B4-BE49-F238E27FC236}">
                    <a16:creationId xmlns:a16="http://schemas.microsoft.com/office/drawing/2014/main" id="{6D2DAA73-4CD1-4102-8E22-833C8F72DD4A}"/>
                  </a:ext>
                </a:extLst>
              </p:cNvPr>
              <p:cNvSpPr/>
              <p:nvPr/>
            </p:nvSpPr>
            <p:spPr bwMode="auto">
              <a:xfrm>
                <a:off x="3796958" y="917229"/>
                <a:ext cx="1511774" cy="409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7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Rectangle 7">
                <a:extLst>
                  <a:ext uri="{FF2B5EF4-FFF2-40B4-BE49-F238E27FC236}">
                    <a16:creationId xmlns:a16="http://schemas.microsoft.com/office/drawing/2014/main" id="{BA4361A5-8105-4965-8FA4-CBA6BE5C3883}"/>
                  </a:ext>
                </a:extLst>
              </p:cNvPr>
              <p:cNvSpPr/>
              <p:nvPr/>
            </p:nvSpPr>
            <p:spPr bwMode="auto">
              <a:xfrm>
                <a:off x="194045" y="1131965"/>
                <a:ext cx="2772675" cy="3455484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4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 sz="1799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Rectangle 2">
                <a:extLst>
                  <a:ext uri="{FF2B5EF4-FFF2-40B4-BE49-F238E27FC236}">
                    <a16:creationId xmlns:a16="http://schemas.microsoft.com/office/drawing/2014/main" id="{65162E45-AFF5-4AFA-877F-513633221763}"/>
                  </a:ext>
                </a:extLst>
              </p:cNvPr>
              <p:cNvSpPr/>
              <p:nvPr/>
            </p:nvSpPr>
            <p:spPr bwMode="auto">
              <a:xfrm>
                <a:off x="828559" y="902686"/>
                <a:ext cx="1511774" cy="4093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71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99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95" name="Picture 4">
                <a:extLst>
                  <a:ext uri="{FF2B5EF4-FFF2-40B4-BE49-F238E27FC236}">
                    <a16:creationId xmlns:a16="http://schemas.microsoft.com/office/drawing/2014/main" id="{8AED6A4F-91FE-4042-A198-08E94668EABB}"/>
                  </a:ext>
                </a:extLst>
              </p:cNvPr>
              <p:cNvPicPr/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6801" y="2331251"/>
                <a:ext cx="2608634" cy="1962571"/>
              </a:xfrm>
              <a:prstGeom prst="rect">
                <a:avLst/>
              </a:prstGeom>
            </p:spPr>
          </p:pic>
          <p:sp>
            <p:nvSpPr>
              <p:cNvPr id="96" name="Rectangle 12">
                <a:extLst>
                  <a:ext uri="{FF2B5EF4-FFF2-40B4-BE49-F238E27FC236}">
                    <a16:creationId xmlns:a16="http://schemas.microsoft.com/office/drawing/2014/main" id="{66CCA9ED-8BFC-45B2-AA9A-E11D79E49E0A}"/>
                  </a:ext>
                </a:extLst>
              </p:cNvPr>
              <p:cNvSpPr/>
              <p:nvPr/>
            </p:nvSpPr>
            <p:spPr bwMode="auto">
              <a:xfrm>
                <a:off x="6130222" y="1131965"/>
                <a:ext cx="2772675" cy="3455484"/>
              </a:xfrm>
              <a:prstGeom prst="rect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4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 sz="1799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1">
                <a:extLst>
                  <a:ext uri="{FF2B5EF4-FFF2-40B4-BE49-F238E27FC236}">
                    <a16:creationId xmlns:a16="http://schemas.microsoft.com/office/drawing/2014/main" id="{B9628FB1-4896-4BBD-8422-32ED7A2D50A4}"/>
                  </a:ext>
                </a:extLst>
              </p:cNvPr>
              <p:cNvSpPr/>
              <p:nvPr/>
            </p:nvSpPr>
            <p:spPr bwMode="auto">
              <a:xfrm>
                <a:off x="5308732" y="2515366"/>
                <a:ext cx="264383" cy="264383"/>
              </a:xfrm>
              <a:prstGeom prst="ellipse">
                <a:avLst/>
              </a:prstGeom>
              <a:solidFill>
                <a:srgbClr val="54B948">
                  <a:alpha val="56000"/>
                </a:srgbClr>
              </a:solidFill>
              <a:ln w="285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47"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sz="1799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Oval 13">
                <a:extLst>
                  <a:ext uri="{FF2B5EF4-FFF2-40B4-BE49-F238E27FC236}">
                    <a16:creationId xmlns:a16="http://schemas.microsoft.com/office/drawing/2014/main" id="{8AEED5CF-4661-4C8C-8A09-784FB38BE5DD}"/>
                  </a:ext>
                </a:extLst>
              </p:cNvPr>
              <p:cNvSpPr/>
              <p:nvPr/>
            </p:nvSpPr>
            <p:spPr bwMode="auto">
              <a:xfrm>
                <a:off x="8205746" y="2494400"/>
                <a:ext cx="561728" cy="561728"/>
              </a:xfrm>
              <a:prstGeom prst="ellipse">
                <a:avLst/>
              </a:prstGeom>
              <a:solidFill>
                <a:srgbClr val="54B948">
                  <a:alpha val="56000"/>
                </a:srgbClr>
              </a:solidFill>
              <a:ln w="285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47"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sz="1799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9" name="Group 18">
                <a:extLst>
                  <a:ext uri="{FF2B5EF4-FFF2-40B4-BE49-F238E27FC236}">
                    <a16:creationId xmlns:a16="http://schemas.microsoft.com/office/drawing/2014/main" id="{98499C03-56E1-4572-87A6-1B636FF7D13D}"/>
                  </a:ext>
                </a:extLst>
              </p:cNvPr>
              <p:cNvGrpSpPr/>
              <p:nvPr/>
            </p:nvGrpSpPr>
            <p:grpSpPr>
              <a:xfrm>
                <a:off x="904634" y="931653"/>
                <a:ext cx="1351496" cy="409337"/>
                <a:chOff x="389436" y="5653452"/>
                <a:chExt cx="1950316" cy="590706"/>
              </a:xfrm>
            </p:grpSpPr>
            <p:sp>
              <p:nvSpPr>
                <p:cNvPr id="108" name="Rectangle 17">
                  <a:extLst>
                    <a:ext uri="{FF2B5EF4-FFF2-40B4-BE49-F238E27FC236}">
                      <a16:creationId xmlns:a16="http://schemas.microsoft.com/office/drawing/2014/main" id="{AC0AEA8B-D255-430B-B535-AC2C64AD051A}"/>
                    </a:ext>
                  </a:extLst>
                </p:cNvPr>
                <p:cNvSpPr/>
                <p:nvPr/>
              </p:nvSpPr>
              <p:spPr bwMode="auto">
                <a:xfrm>
                  <a:off x="389436" y="5653452"/>
                  <a:ext cx="1950316" cy="5907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87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ru-RU" sz="1799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9" name="Picture 16">
                  <a:extLst>
                    <a:ext uri="{FF2B5EF4-FFF2-40B4-BE49-F238E27FC236}">
                      <a16:creationId xmlns:a16="http://schemas.microsoft.com/office/drawing/2014/main" id="{249DD552-D295-4E88-8080-874B6B9566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4864" y="5743402"/>
                  <a:ext cx="1802880" cy="419029"/>
                </a:xfrm>
                <a:prstGeom prst="rect">
                  <a:avLst/>
                </a:prstGeom>
              </p:spPr>
            </p:pic>
          </p:grpSp>
          <p:pic>
            <p:nvPicPr>
              <p:cNvPr id="100" name="Picture 19">
                <a:extLst>
                  <a:ext uri="{FF2B5EF4-FFF2-40B4-BE49-F238E27FC236}">
                    <a16:creationId xmlns:a16="http://schemas.microsoft.com/office/drawing/2014/main" id="{B6A493A5-6F86-4A96-8126-B4A4E837C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159" y="910867"/>
                <a:ext cx="952623" cy="450908"/>
              </a:xfrm>
              <a:prstGeom prst="rect">
                <a:avLst/>
              </a:prstGeom>
            </p:spPr>
          </p:pic>
          <p:grpSp>
            <p:nvGrpSpPr>
              <p:cNvPr id="101" name="Group 20">
                <a:extLst>
                  <a:ext uri="{FF2B5EF4-FFF2-40B4-BE49-F238E27FC236}">
                    <a16:creationId xmlns:a16="http://schemas.microsoft.com/office/drawing/2014/main" id="{97C1DD97-3071-41F7-BC03-676E19B82EA5}"/>
                  </a:ext>
                </a:extLst>
              </p:cNvPr>
              <p:cNvGrpSpPr/>
              <p:nvPr/>
            </p:nvGrpSpPr>
            <p:grpSpPr>
              <a:xfrm>
                <a:off x="6701427" y="692412"/>
                <a:ext cx="1497898" cy="783731"/>
                <a:chOff x="840527" y="5679016"/>
                <a:chExt cx="1080120" cy="565141"/>
              </a:xfrm>
            </p:grpSpPr>
            <p:sp>
              <p:nvSpPr>
                <p:cNvPr id="106" name="Rectangle 21">
                  <a:extLst>
                    <a:ext uri="{FF2B5EF4-FFF2-40B4-BE49-F238E27FC236}">
                      <a16:creationId xmlns:a16="http://schemas.microsoft.com/office/drawing/2014/main" id="{F88186D2-0C9E-446B-A052-7A3FEEBC425B}"/>
                    </a:ext>
                  </a:extLst>
                </p:cNvPr>
                <p:cNvSpPr/>
                <p:nvPr/>
              </p:nvSpPr>
              <p:spPr bwMode="auto">
                <a:xfrm>
                  <a:off x="840527" y="5679016"/>
                  <a:ext cx="1080120" cy="56514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871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ru-RU" sz="1799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7" name="Picture 22">
                  <a:extLst>
                    <a:ext uri="{FF2B5EF4-FFF2-40B4-BE49-F238E27FC236}">
                      <a16:creationId xmlns:a16="http://schemas.microsoft.com/office/drawing/2014/main" id="{3F497C53-A867-4F47-8D99-3EEFD39E17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840" y="5743402"/>
                  <a:ext cx="940927" cy="419029"/>
                </a:xfrm>
                <a:prstGeom prst="rect">
                  <a:avLst/>
                </a:prstGeom>
              </p:spPr>
            </p:pic>
          </p:grpSp>
          <p:sp>
            <p:nvSpPr>
              <p:cNvPr id="102" name="Rectangle 26">
                <a:extLst>
                  <a:ext uri="{FF2B5EF4-FFF2-40B4-BE49-F238E27FC236}">
                    <a16:creationId xmlns:a16="http://schemas.microsoft.com/office/drawing/2014/main" id="{B4C33225-1C69-4CF3-8B5D-C26FFBA45CA1}"/>
                  </a:ext>
                </a:extLst>
              </p:cNvPr>
              <p:cNvSpPr/>
              <p:nvPr/>
            </p:nvSpPr>
            <p:spPr>
              <a:xfrm>
                <a:off x="387917" y="1493654"/>
                <a:ext cx="2383881" cy="7227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171">
                  <a:defRPr/>
                </a:pPr>
                <a:r>
                  <a:rPr lang="en-US" sz="1000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2017 Magic Quadrant for Enterprise Backup and Recovery Software</a:t>
                </a:r>
                <a:endParaRPr lang="en-US" sz="1000" b="1" kern="0" dirty="0">
                  <a:solidFill>
                    <a:srgbClr val="000000">
                      <a:lumMod val="65000"/>
                      <a:lumOff val="35000"/>
                    </a:srgbClr>
                  </a:solidFill>
                </a:endParaRPr>
              </a:p>
            </p:txBody>
          </p:sp>
          <p:sp>
            <p:nvSpPr>
              <p:cNvPr id="103" name="Rectangle 27">
                <a:extLst>
                  <a:ext uri="{FF2B5EF4-FFF2-40B4-BE49-F238E27FC236}">
                    <a16:creationId xmlns:a16="http://schemas.microsoft.com/office/drawing/2014/main" id="{B797467C-70F2-4ADC-8E30-690575DC5F50}"/>
                  </a:ext>
                </a:extLst>
              </p:cNvPr>
              <p:cNvSpPr/>
              <p:nvPr/>
            </p:nvSpPr>
            <p:spPr>
              <a:xfrm>
                <a:off x="6267576" y="1493654"/>
                <a:ext cx="2536382" cy="9234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171">
                  <a:defRPr/>
                </a:pPr>
                <a:r>
                  <a:rPr lang="en-US" sz="1000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Decision Matrix: Data Availability and Protection Solutions </a:t>
                </a:r>
                <a:br>
                  <a:rPr lang="en-US" sz="1000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</a:br>
                <a:r>
                  <a:rPr lang="en-US" sz="1000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for the Cloud Era, 2016-17</a:t>
                </a:r>
                <a:endParaRPr lang="pt-BR" sz="1100" b="1" kern="0" dirty="0">
                  <a:solidFill>
                    <a:srgbClr val="000000">
                      <a:lumMod val="65000"/>
                      <a:lumOff val="35000"/>
                    </a:srgbClr>
                  </a:solidFill>
                </a:endParaRPr>
              </a:p>
            </p:txBody>
          </p:sp>
          <p:sp>
            <p:nvSpPr>
              <p:cNvPr id="104" name="Rectangle 28">
                <a:extLst>
                  <a:ext uri="{FF2B5EF4-FFF2-40B4-BE49-F238E27FC236}">
                    <a16:creationId xmlns:a16="http://schemas.microsoft.com/office/drawing/2014/main" id="{663F7D8E-B857-44AB-A539-DF8C523120D4}"/>
                  </a:ext>
                </a:extLst>
              </p:cNvPr>
              <p:cNvSpPr/>
              <p:nvPr/>
            </p:nvSpPr>
            <p:spPr>
              <a:xfrm>
                <a:off x="3453511" y="1585962"/>
                <a:ext cx="2223072" cy="542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171">
                  <a:defRPr/>
                </a:pPr>
                <a:r>
                  <a:rPr lang="en-US" sz="1000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2016H1 Semiannual </a:t>
                </a:r>
                <a:br>
                  <a:rPr lang="en-US" sz="1000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</a:br>
                <a:r>
                  <a:rPr lang="en-US" sz="1000" kern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</a:rPr>
                  <a:t>Software Tracker Report</a:t>
                </a:r>
              </a:p>
            </p:txBody>
          </p:sp>
          <p:sp>
            <p:nvSpPr>
              <p:cNvPr id="105" name="Oval 1">
                <a:extLst>
                  <a:ext uri="{FF2B5EF4-FFF2-40B4-BE49-F238E27FC236}">
                    <a16:creationId xmlns:a16="http://schemas.microsoft.com/office/drawing/2014/main" id="{9C007AC2-D901-4E56-8EFF-F40CF46CDE69}"/>
                  </a:ext>
                </a:extLst>
              </p:cNvPr>
              <p:cNvSpPr/>
              <p:nvPr/>
            </p:nvSpPr>
            <p:spPr bwMode="auto">
              <a:xfrm>
                <a:off x="1908279" y="3012650"/>
                <a:ext cx="264383" cy="264384"/>
              </a:xfrm>
              <a:prstGeom prst="ellipse">
                <a:avLst/>
              </a:prstGeom>
              <a:solidFill>
                <a:srgbClr val="54B948">
                  <a:alpha val="56000"/>
                </a:srgbClr>
              </a:solidFill>
              <a:ln w="28575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847"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sz="1799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en-US" altLang="ko-KR" sz="2600" b="1" dirty="0">
                <a:latin typeface="맑은 고딕" panose="020B0503020000020004" pitchFamily="50" charset="-127"/>
              </a:rPr>
              <a:t>Veeam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Veeam</a:t>
            </a:r>
            <a:r>
              <a:rPr lang="ko-KR" altLang="en-US" sz="1600" b="0" dirty="0">
                <a:latin typeface="맑은 고딕" panose="020B0503020000020004" pitchFamily="50" charset="-127"/>
              </a:rPr>
              <a:t>은 전세계 </a:t>
            </a:r>
            <a:r>
              <a:rPr lang="en-US" altLang="ko-KR" sz="1600" b="0" dirty="0">
                <a:latin typeface="맑은 고딕" panose="020B0503020000020004" pitchFamily="50" charset="-127"/>
              </a:rPr>
              <a:t>30</a:t>
            </a:r>
            <a:r>
              <a:rPr lang="ko-KR" altLang="en-US" sz="1600" b="0" dirty="0">
                <a:latin typeface="맑은 고딕" panose="020B0503020000020004" pitchFamily="50" charset="-127"/>
              </a:rPr>
              <a:t>만 이상의 고객이 일천육백만 이상의 </a:t>
            </a:r>
            <a:r>
              <a:rPr lang="en-US" altLang="ko-KR" sz="1600" b="0" dirty="0">
                <a:latin typeface="맑은 고딕" panose="020B0503020000020004" pitchFamily="50" charset="-127"/>
              </a:rPr>
              <a:t>VM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및 물리서버들을 </a:t>
            </a:r>
            <a:r>
              <a:rPr lang="en-US" altLang="ko-KR" sz="1600" b="0" dirty="0">
                <a:latin typeface="맑은 고딕" panose="020B0503020000020004" pitchFamily="50" charset="-127"/>
              </a:rPr>
              <a:t>Veeam </a:t>
            </a:r>
            <a:r>
              <a:rPr lang="ko-KR" altLang="en-US" sz="1600" b="0" dirty="0">
                <a:latin typeface="맑은 고딕" panose="020B0503020000020004" pitchFamily="50" charset="-127"/>
              </a:rPr>
              <a:t>솔루션을 통해 백업하고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이를 통해서 </a:t>
            </a:r>
            <a:r>
              <a:rPr lang="en-US" altLang="ko-KR" sz="1600" b="0" dirty="0">
                <a:latin typeface="맑은 고딕" panose="020B0503020000020004" pitchFamily="50" charset="-127"/>
              </a:rPr>
              <a:t>Veeam Software</a:t>
            </a:r>
            <a:r>
              <a:rPr lang="ko-KR" altLang="en-US" sz="1600" b="0" dirty="0">
                <a:latin typeface="맑은 고딕" panose="020B0503020000020004" pitchFamily="50" charset="-127"/>
              </a:rPr>
              <a:t>는 매년 </a:t>
            </a:r>
            <a:r>
              <a:rPr lang="en-US" altLang="ko-KR" sz="1600" b="0" dirty="0">
                <a:latin typeface="맑은 고딕" panose="020B0503020000020004" pitchFamily="50" charset="-127"/>
              </a:rPr>
              <a:t>30%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이상 성장하고 있는 데이터 보호 전문 소프트웨어 기업입니다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  <a:r>
              <a:rPr lang="ko-KR" altLang="en-US" sz="1600" b="0" dirty="0">
                <a:latin typeface="맑은 고딕" panose="020B0503020000020004" pitchFamily="50" charset="-127"/>
              </a:rPr>
              <a:t> 주요 리서치 기관</a:t>
            </a:r>
            <a:r>
              <a:rPr lang="en-US" altLang="ko-KR" sz="1600" b="0" dirty="0">
                <a:latin typeface="맑은 고딕" panose="020B0503020000020004" pitchFamily="50" charset="-127"/>
              </a:rPr>
              <a:t>(Gartner, IDC, Ovum)</a:t>
            </a:r>
            <a:r>
              <a:rPr lang="ko-KR" altLang="en-US" sz="1600" b="0" dirty="0">
                <a:latin typeface="맑은 고딕" panose="020B0503020000020004" pitchFamily="50" charset="-127"/>
              </a:rPr>
              <a:t>에서 </a:t>
            </a:r>
            <a:r>
              <a:rPr lang="en-US" altLang="ko-KR" sz="1600" b="0" dirty="0">
                <a:latin typeface="맑은 고딕" panose="020B0503020000020004" pitchFamily="50" charset="-127"/>
              </a:rPr>
              <a:t>Veeam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을 백업 및 데이터 보호분야 소프트웨어의 </a:t>
            </a:r>
            <a:r>
              <a:rPr lang="en-US" altLang="ko-KR" sz="1600" b="0" dirty="0">
                <a:latin typeface="맑은 고딕" panose="020B0503020000020004" pitchFamily="50" charset="-127"/>
              </a:rPr>
              <a:t>Industry Leader</a:t>
            </a:r>
            <a:r>
              <a:rPr lang="ko-KR" altLang="en-US" sz="1600" b="0" dirty="0">
                <a:latin typeface="맑은 고딕" panose="020B0503020000020004" pitchFamily="50" charset="-127"/>
              </a:rPr>
              <a:t>로 지속적으로 선정하고 있습니다</a:t>
            </a:r>
            <a:endParaRPr lang="en-US" altLang="ko-KR" sz="1600" b="0" dirty="0">
              <a:latin typeface="맑은 고딕" panose="020B0503020000020004" pitchFamily="50" charset="-127"/>
            </a:endParaRP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10749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시장 평가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F9A10736-2999-401B-88CA-ADEBF5CAA84C}"/>
              </a:ext>
            </a:extLst>
          </p:cNvPr>
          <p:cNvGrpSpPr/>
          <p:nvPr/>
        </p:nvGrpSpPr>
        <p:grpSpPr>
          <a:xfrm>
            <a:off x="326606" y="5225531"/>
            <a:ext cx="8839619" cy="1152121"/>
            <a:chOff x="296863" y="3810303"/>
            <a:chExt cx="6408737" cy="1152121"/>
          </a:xfrm>
        </p:grpSpPr>
        <p:sp>
          <p:nvSpPr>
            <p:cNvPr id="116" name="Rectangle 7">
              <a:extLst>
                <a:ext uri="{FF2B5EF4-FFF2-40B4-BE49-F238E27FC236}">
                  <a16:creationId xmlns:a16="http://schemas.microsoft.com/office/drawing/2014/main" id="{959B2506-0FC7-4D51-8CD4-6622CB164076}"/>
                </a:ext>
              </a:extLst>
            </p:cNvPr>
            <p:cNvSpPr/>
            <p:nvPr/>
          </p:nvSpPr>
          <p:spPr bwMode="auto">
            <a:xfrm>
              <a:off x="296863" y="3810303"/>
              <a:ext cx="6408737" cy="1101421"/>
            </a:xfrm>
            <a:prstGeom prst="rect">
              <a:avLst/>
            </a:prstGeom>
            <a:solidFill>
              <a:srgbClr val="FFFFFF">
                <a:lumMod val="95000"/>
                <a:alpha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1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5">
              <a:extLst>
                <a:ext uri="{FF2B5EF4-FFF2-40B4-BE49-F238E27FC236}">
                  <a16:creationId xmlns:a16="http://schemas.microsoft.com/office/drawing/2014/main" id="{ACCF909F-C4AE-47EC-8A62-18E427512B36}"/>
                </a:ext>
              </a:extLst>
            </p:cNvPr>
            <p:cNvSpPr/>
            <p:nvPr/>
          </p:nvSpPr>
          <p:spPr>
            <a:xfrm>
              <a:off x="4632011" y="3831345"/>
              <a:ext cx="2069169" cy="11310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4B948"/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  <a:t>300,000</a:t>
              </a:r>
              <a:b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54B948"/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  <a:t>Customers worldwide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54B948"/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  <a:t>4000+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  <a:t>each month</a:t>
              </a:r>
              <a:b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</a:b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54B948"/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  <a:t>73%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  <a:t>of Fortune 500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54B948"/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  <a:t>14 300 </a:t>
              </a: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cs typeface="Arial" panose="020B0604020202020204" pitchFamily="34" charset="0"/>
                </a:rPr>
                <a:t>Cloud &amp; Service Provider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aphicFrame>
          <p:nvGraphicFramePr>
            <p:cNvPr id="118" name="Chart 19">
              <a:extLst>
                <a:ext uri="{FF2B5EF4-FFF2-40B4-BE49-F238E27FC236}">
                  <a16:creationId xmlns:a16="http://schemas.microsoft.com/office/drawing/2014/main" id="{52DDE38A-7AF1-4D8F-9755-B13E5575A6E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14726501"/>
                </p:ext>
              </p:extLst>
            </p:nvPr>
          </p:nvGraphicFramePr>
          <p:xfrm>
            <a:off x="394799" y="3829213"/>
            <a:ext cx="2539403" cy="93447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0A4F708-D237-4AEB-8C27-867BF796B510}"/>
                </a:ext>
              </a:extLst>
            </p:cNvPr>
            <p:cNvSpPr txBox="1"/>
            <p:nvPr/>
          </p:nvSpPr>
          <p:spPr>
            <a:xfrm>
              <a:off x="420823" y="3811451"/>
              <a:ext cx="1159868" cy="369332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200" b="1" i="0" u="none" strike="noStrike" kern="0" cap="none" spc="0" normalizeH="0" baseline="0">
                  <a:ln>
                    <a:noFill/>
                  </a:ln>
                  <a:solidFill>
                    <a:srgbClr val="54B94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54B948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Revenue bookings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54B948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(M, USD)</a:t>
              </a:r>
            </a:p>
          </p:txBody>
        </p:sp>
      </p:grpSp>
      <p:sp>
        <p:nvSpPr>
          <p:cNvPr id="129" name="Rectangle 12">
            <a:extLst>
              <a:ext uri="{FF2B5EF4-FFF2-40B4-BE49-F238E27FC236}">
                <a16:creationId xmlns:a16="http://schemas.microsoft.com/office/drawing/2014/main" id="{457632B8-4E24-438F-8BD8-D3F88E8AD6C8}"/>
              </a:ext>
            </a:extLst>
          </p:cNvPr>
          <p:cNvSpPr/>
          <p:nvPr/>
        </p:nvSpPr>
        <p:spPr>
          <a:xfrm>
            <a:off x="6874332" y="2698518"/>
            <a:ext cx="2687182" cy="1858967"/>
          </a:xfrm>
          <a:prstGeom prst="rect">
            <a:avLst/>
          </a:prstGeom>
          <a:solidFill>
            <a:srgbClr val="FFFFFF">
              <a:lumMod val="95000"/>
              <a:alpha val="50000"/>
            </a:srgbClr>
          </a:solidFill>
          <a:ln w="63500" cmpd="thickThin">
            <a:noFill/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57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ru-RU" sz="1800" b="1" i="0" u="none" strike="noStrike" kern="0" cap="none" spc="-50" normalizeH="0" baseline="0" noProof="0" dirty="0">
              <a:ln>
                <a:noFill/>
              </a:ln>
              <a:gradFill flip="none" rotWithShape="1"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100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ectangle 17">
            <a:extLst>
              <a:ext uri="{FF2B5EF4-FFF2-40B4-BE49-F238E27FC236}">
                <a16:creationId xmlns:a16="http://schemas.microsoft.com/office/drawing/2014/main" id="{26FAD603-0D4D-4AC3-8168-224FB42BCB2F}"/>
              </a:ext>
            </a:extLst>
          </p:cNvPr>
          <p:cNvSpPr/>
          <p:nvPr/>
        </p:nvSpPr>
        <p:spPr>
          <a:xfrm>
            <a:off x="6954851" y="2766291"/>
            <a:ext cx="1303843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sz="2000" b="1" kern="0" dirty="0">
                <a:solidFill>
                  <a:srgbClr val="54B948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16M+</a:t>
            </a:r>
            <a:br>
              <a:rPr lang="en-US" sz="2000" b="1" kern="0" dirty="0">
                <a:solidFill>
                  <a:srgbClr val="54B948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</a:br>
            <a:r>
              <a:rPr 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protected</a:t>
            </a:r>
          </a:p>
        </p:txBody>
      </p:sp>
      <p:sp>
        <p:nvSpPr>
          <p:cNvPr id="131" name="Parallelogram 16">
            <a:extLst>
              <a:ext uri="{FF2B5EF4-FFF2-40B4-BE49-F238E27FC236}">
                <a16:creationId xmlns:a16="http://schemas.microsoft.com/office/drawing/2014/main" id="{40EE3E3B-DAAE-4773-A30A-BF30CE47E83A}"/>
              </a:ext>
            </a:extLst>
          </p:cNvPr>
          <p:cNvSpPr/>
          <p:nvPr/>
        </p:nvSpPr>
        <p:spPr>
          <a:xfrm>
            <a:off x="7558592" y="3728593"/>
            <a:ext cx="2472439" cy="613214"/>
          </a:xfrm>
          <a:prstGeom prst="parallelogram">
            <a:avLst/>
          </a:prstGeom>
          <a:noFill/>
          <a:ln w="63500" cmpd="thickThin">
            <a:noFill/>
          </a:ln>
        </p:spPr>
        <p:txBody>
          <a:bodyPr wrap="square" rtlCol="0" anchor="ctr" anchorCtr="0">
            <a:noAutofit/>
          </a:bodyPr>
          <a:lstStyle/>
          <a:p>
            <a:pPr algn="ctr" defTabSz="914570">
              <a:lnSpc>
                <a:spcPct val="90000"/>
              </a:lnSpc>
              <a:spcBef>
                <a:spcPts val="2400"/>
              </a:spcBef>
              <a:buSzPct val="90000"/>
              <a:defRPr/>
            </a:pPr>
            <a:endParaRPr lang="ru-RU" sz="1800" b="1" kern="0" spc="-50" dirty="0">
              <a:gradFill flip="none" rotWithShape="1"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100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Parallelogram 19">
            <a:extLst>
              <a:ext uri="{FF2B5EF4-FFF2-40B4-BE49-F238E27FC236}">
                <a16:creationId xmlns:a16="http://schemas.microsoft.com/office/drawing/2014/main" id="{E7064169-DC90-4F82-B413-B34562410C11}"/>
              </a:ext>
            </a:extLst>
          </p:cNvPr>
          <p:cNvSpPr/>
          <p:nvPr/>
        </p:nvSpPr>
        <p:spPr>
          <a:xfrm>
            <a:off x="6965246" y="3728593"/>
            <a:ext cx="702839" cy="613214"/>
          </a:xfrm>
          <a:prstGeom prst="parallelogram">
            <a:avLst/>
          </a:prstGeom>
          <a:noFill/>
          <a:ln w="63500" cmpd="thickThin">
            <a:noFill/>
          </a:ln>
        </p:spPr>
        <p:txBody>
          <a:bodyPr wrap="square" rtlCol="0" anchor="ctr" anchorCtr="0">
            <a:noAutofit/>
          </a:bodyPr>
          <a:lstStyle/>
          <a:p>
            <a:pPr algn="ctr" defTabSz="914570">
              <a:lnSpc>
                <a:spcPct val="90000"/>
              </a:lnSpc>
              <a:spcBef>
                <a:spcPts val="2400"/>
              </a:spcBef>
              <a:buSzPct val="90000"/>
              <a:defRPr/>
            </a:pPr>
            <a:endParaRPr lang="ru-RU" sz="1800" b="1" kern="0" spc="-50" dirty="0">
              <a:gradFill flip="none" rotWithShape="1"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100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3" name="Group 20">
            <a:extLst>
              <a:ext uri="{FF2B5EF4-FFF2-40B4-BE49-F238E27FC236}">
                <a16:creationId xmlns:a16="http://schemas.microsoft.com/office/drawing/2014/main" id="{205C0D2E-D421-4636-9DA6-306656EFD61B}"/>
              </a:ext>
            </a:extLst>
          </p:cNvPr>
          <p:cNvGrpSpPr/>
          <p:nvPr/>
        </p:nvGrpSpPr>
        <p:grpSpPr>
          <a:xfrm>
            <a:off x="6978932" y="3608865"/>
            <a:ext cx="2394429" cy="635482"/>
            <a:chOff x="4268167" y="2113064"/>
            <a:chExt cx="3524626" cy="677061"/>
          </a:xfrm>
        </p:grpSpPr>
        <p:sp>
          <p:nvSpPr>
            <p:cNvPr id="134" name="Rectangle 3">
              <a:extLst>
                <a:ext uri="{FF2B5EF4-FFF2-40B4-BE49-F238E27FC236}">
                  <a16:creationId xmlns:a16="http://schemas.microsoft.com/office/drawing/2014/main" id="{43BAA6B9-BDAD-4495-89D1-764DBFD08271}"/>
                </a:ext>
              </a:extLst>
            </p:cNvPr>
            <p:cNvSpPr/>
            <p:nvPr/>
          </p:nvSpPr>
          <p:spPr>
            <a:xfrm>
              <a:off x="5285274" y="2175287"/>
              <a:ext cx="2507519" cy="6148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050" b="1" dirty="0">
                  <a:solidFill>
                    <a:srgbClr val="54B948"/>
                  </a:solidFill>
                  <a:latin typeface="맑은 고딕" panose="020B0503020000020004" pitchFamily="50" charset="-127"/>
                  <a:cs typeface="Arial" panose="020B0604020202020204" pitchFamily="34" charset="0"/>
                </a:rPr>
                <a:t>Net Promoter Score (NPS)</a:t>
              </a:r>
            </a:p>
            <a:p>
              <a:pPr defTabSz="914378">
                <a:defRPr/>
              </a:pPr>
              <a:r>
                <a:rPr lang="en-US" sz="1050" b="1" kern="0" dirty="0">
                  <a:solidFill>
                    <a:srgbClr val="54B948"/>
                  </a:solidFill>
                  <a:latin typeface="맑은 고딕" panose="020B0503020000020004" pitchFamily="50" charset="-127"/>
                  <a:cs typeface="Arial" panose="020B0604020202020204" pitchFamily="34" charset="0"/>
                </a:rPr>
                <a:t>+31.8 </a:t>
              </a:r>
              <a:r>
                <a:rPr lang="en-US" sz="105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cs typeface="Arial" panose="020B0604020202020204" pitchFamily="34" charset="0"/>
                </a:rPr>
                <a:t>Industry average</a:t>
              </a:r>
            </a:p>
          </p:txBody>
        </p:sp>
        <p:sp>
          <p:nvSpPr>
            <p:cNvPr id="135" name="Rectangle 5">
              <a:extLst>
                <a:ext uri="{FF2B5EF4-FFF2-40B4-BE49-F238E27FC236}">
                  <a16:creationId xmlns:a16="http://schemas.microsoft.com/office/drawing/2014/main" id="{D1080931-6E2A-4356-ABD4-5308CA8BE620}"/>
                </a:ext>
              </a:extLst>
            </p:cNvPr>
            <p:cNvSpPr/>
            <p:nvPr/>
          </p:nvSpPr>
          <p:spPr>
            <a:xfrm>
              <a:off x="4268167" y="2113064"/>
              <a:ext cx="1121300" cy="491871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  <a:defRPr/>
              </a:pPr>
              <a:r>
                <a:rPr lang="en-US" sz="2400" b="1" dirty="0">
                  <a:solidFill>
                    <a:srgbClr val="54B948"/>
                  </a:solidFill>
                  <a:latin typeface="맑은 고딕" panose="020B0503020000020004" pitchFamily="50" charset="-127"/>
                  <a:cs typeface="Arial" panose="020B0604020202020204" pitchFamily="34" charset="0"/>
                </a:rPr>
                <a:t>+73</a:t>
              </a:r>
              <a:endParaRPr lang="ru-RU" sz="2400" b="1" dirty="0">
                <a:solidFill>
                  <a:srgbClr val="54B948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6" name="Rectangle 545">
            <a:extLst>
              <a:ext uri="{FF2B5EF4-FFF2-40B4-BE49-F238E27FC236}">
                <a16:creationId xmlns:a16="http://schemas.microsoft.com/office/drawing/2014/main" id="{AD189152-AB16-495C-91B9-B272D5CD8E1D}"/>
              </a:ext>
            </a:extLst>
          </p:cNvPr>
          <p:cNvSpPr/>
          <p:nvPr/>
        </p:nvSpPr>
        <p:spPr>
          <a:xfrm>
            <a:off x="8059980" y="2754068"/>
            <a:ext cx="1658542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8">
              <a:defRPr/>
            </a:pPr>
            <a:r>
              <a:rPr lang="en-US" sz="2000" b="1" kern="0" dirty="0">
                <a:solidFill>
                  <a:srgbClr val="54B948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3,200+ </a:t>
            </a:r>
            <a:r>
              <a:rPr 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employees worldwide</a:t>
            </a:r>
          </a:p>
        </p:txBody>
      </p:sp>
      <p:sp>
        <p:nvSpPr>
          <p:cNvPr id="137" name="Rectangle 2">
            <a:extLst>
              <a:ext uri="{FF2B5EF4-FFF2-40B4-BE49-F238E27FC236}">
                <a16:creationId xmlns:a16="http://schemas.microsoft.com/office/drawing/2014/main" id="{DC0E5A68-6D7A-479F-AAC4-EC1BB59C49C4}"/>
              </a:ext>
            </a:extLst>
          </p:cNvPr>
          <p:cNvSpPr/>
          <p:nvPr/>
        </p:nvSpPr>
        <p:spPr>
          <a:xfrm>
            <a:off x="6797839" y="4268933"/>
            <a:ext cx="2962671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8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defRPr/>
            </a:pPr>
            <a:r>
              <a:rPr lang="en-US" sz="1100" b="1" kern="0" dirty="0">
                <a:solidFill>
                  <a:srgbClr val="54B948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Exponential</a:t>
            </a:r>
            <a:r>
              <a:rPr lang="en-US" sz="11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 revenue and customer growth</a:t>
            </a:r>
          </a:p>
        </p:txBody>
      </p:sp>
    </p:spTree>
    <p:extLst>
      <p:ext uri="{BB962C8B-B14F-4D97-AF65-F5344CB8AC3E}">
        <p14:creationId xmlns:p14="http://schemas.microsoft.com/office/powerpoint/2010/main" val="8184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en-US" altLang="ko-KR" sz="2600" b="1" dirty="0">
                <a:latin typeface="맑은 고딕" panose="020B0503020000020004" pitchFamily="50" charset="-127"/>
              </a:rPr>
              <a:t>Veeam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Veeam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은 각종 다양한 매체로 부터 </a:t>
            </a:r>
            <a:r>
              <a:rPr lang="en-US" altLang="ko-KR" sz="1600" b="0" dirty="0">
                <a:latin typeface="맑은 고딕" panose="020B0503020000020004" pitchFamily="50" charset="-127"/>
              </a:rPr>
              <a:t>100</a:t>
            </a:r>
            <a:r>
              <a:rPr lang="ko-KR" altLang="en-US" sz="1600" b="0" dirty="0">
                <a:latin typeface="맑은 고딕" panose="020B0503020000020004" pitchFamily="50" charset="-127"/>
              </a:rPr>
              <a:t>개 이상의 수상을 했으며 업계 평균을 훨씬 뛰어 넘는 높은 고객 만족도 점수를 매년 갱신 하고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10749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수상 경력 및 고객 만족도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562940-3663-4CE1-9988-FAF70D09A2A1}"/>
              </a:ext>
            </a:extLst>
          </p:cNvPr>
          <p:cNvSpPr txBox="1"/>
          <p:nvPr/>
        </p:nvSpPr>
        <p:spPr>
          <a:xfrm>
            <a:off x="1010450" y="2519574"/>
            <a:ext cx="3035290" cy="236988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 defTabSz="685800"/>
            <a:r>
              <a:rPr lang="en-US" altLang="ko-KR" sz="3200" dirty="0">
                <a:solidFill>
                  <a:srgbClr val="000000"/>
                </a:solidFill>
                <a:latin typeface="Arial Black" panose="020B0A04020102020204" pitchFamily="34" charset="0"/>
              </a:rPr>
              <a:t>Veeam</a:t>
            </a:r>
            <a:r>
              <a:rPr lang="ko-KR" altLang="en-US" sz="3200" dirty="0">
                <a:solidFill>
                  <a:srgbClr val="000000"/>
                </a:solidFill>
                <a:latin typeface="Arial Black" panose="020B0A04020102020204" pitchFamily="34" charset="0"/>
              </a:rPr>
              <a:t> </a:t>
            </a:r>
            <a:r>
              <a:rPr lang="en-US" altLang="ko-KR" sz="3200" dirty="0">
                <a:solidFill>
                  <a:srgbClr val="000000"/>
                </a:solidFill>
                <a:latin typeface="Arial Black" panose="020B0A04020102020204" pitchFamily="34" charset="0"/>
              </a:rPr>
              <a:t>Wins</a:t>
            </a:r>
          </a:p>
          <a:p>
            <a:pPr algn="ctr" defTabSz="685800"/>
            <a:r>
              <a:rPr lang="en-US" altLang="ko-KR" sz="4800" dirty="0">
                <a:solidFill>
                  <a:srgbClr val="54B948"/>
                </a:solidFill>
                <a:latin typeface="Arial Black" panose="020B0A04020102020204" pitchFamily="34" charset="0"/>
              </a:rPr>
              <a:t>100</a:t>
            </a:r>
          </a:p>
          <a:p>
            <a:pPr algn="ctr" defTabSz="685800"/>
            <a:r>
              <a:rPr lang="en-US" altLang="ko-KR" sz="4400" dirty="0">
                <a:solidFill>
                  <a:srgbClr val="54B948"/>
                </a:solidFill>
                <a:latin typeface="Arial Black" panose="020B0A04020102020204" pitchFamily="34" charset="0"/>
              </a:rPr>
              <a:t>BIGGEST</a:t>
            </a:r>
          </a:p>
          <a:p>
            <a:pPr algn="ctr" defTabSz="685800"/>
            <a:r>
              <a:rPr lang="en-US" altLang="ko-KR" sz="2400" dirty="0">
                <a:solidFill>
                  <a:srgbClr val="000000"/>
                </a:solidFill>
                <a:latin typeface="Arial Black" panose="020B0A04020102020204" pitchFamily="34" charset="0"/>
              </a:rPr>
              <a:t>Industry awards</a:t>
            </a:r>
            <a:endParaRPr lang="ko-KR" altLang="en-US" sz="2400" dirty="0">
              <a:solidFill>
                <a:srgbClr val="000000"/>
              </a:solidFill>
              <a:latin typeface="Arial Black" panose="020B0A04020102020204" pitchFamily="34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35D1BAE-75CA-4175-BD05-F60D6E67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125" y="4961093"/>
            <a:ext cx="3977184" cy="1237179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546FFBC-13FC-45FD-8F62-3106B35C0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95" y="2821600"/>
            <a:ext cx="3195737" cy="1976029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6E748C9E-222F-45BF-A94B-A3648D4FA5EA}"/>
              </a:ext>
            </a:extLst>
          </p:cNvPr>
          <p:cNvSpPr/>
          <p:nvPr/>
        </p:nvSpPr>
        <p:spPr>
          <a:xfrm>
            <a:off x="5662532" y="4883157"/>
            <a:ext cx="34348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US" altLang="ko-KR" sz="1400" dirty="0">
                <a:solidFill>
                  <a:srgbClr val="54B948"/>
                </a:solidFill>
                <a:latin typeface="맑은 고딕" panose="020B0503020000020004" pitchFamily="50" charset="-127"/>
              </a:rPr>
              <a:t>KPIs (ratings from 1 to 10):</a:t>
            </a:r>
          </a:p>
          <a:p>
            <a:pPr defTabSz="685800"/>
            <a:r>
              <a:rPr lang="en-US" altLang="ko-KR" sz="1400" b="1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</a:rPr>
              <a:t>Satisfaction: 9.0</a:t>
            </a:r>
          </a:p>
          <a:p>
            <a:pPr defTabSz="685800"/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</a:rPr>
              <a:t>Likelihood to recommend: 9.1</a:t>
            </a:r>
          </a:p>
          <a:p>
            <a:pPr defTabSz="685800"/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</a:rPr>
              <a:t>Likelihood to renew: 9.1</a:t>
            </a:r>
          </a:p>
          <a:p>
            <a:pPr defTabSz="685800"/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</a:rPr>
              <a:t>Product features: 8.9</a:t>
            </a:r>
          </a:p>
          <a:p>
            <a:pPr defTabSz="685800"/>
            <a:r>
              <a:rPr lang="en-US" altLang="ko-KR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</a:rPr>
              <a:t>Sales effectiveness: 9.2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A86B170-4D2D-4F6A-A81E-80CF094F962D}"/>
              </a:ext>
            </a:extLst>
          </p:cNvPr>
          <p:cNvSpPr/>
          <p:nvPr/>
        </p:nvSpPr>
        <p:spPr>
          <a:xfrm>
            <a:off x="5145751" y="2351491"/>
            <a:ext cx="4004623" cy="369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업계 평균보다 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2.4X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높은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고객 만족도</a:t>
            </a:r>
          </a:p>
        </p:txBody>
      </p:sp>
    </p:spTree>
    <p:extLst>
      <p:ext uri="{BB962C8B-B14F-4D97-AF65-F5344CB8AC3E}">
        <p14:creationId xmlns:p14="http://schemas.microsoft.com/office/powerpoint/2010/main" val="3514436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en-US" altLang="ko-KR" sz="2600" b="1" dirty="0">
                <a:latin typeface="맑은 고딕" panose="020B0503020000020004" pitchFamily="50" charset="-127"/>
              </a:rPr>
              <a:t>Veeam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글로벌 하게 </a:t>
            </a:r>
            <a:r>
              <a:rPr lang="en-US" altLang="ko-KR" sz="1600" b="0" dirty="0">
                <a:latin typeface="맑은 고딕" panose="020B0503020000020004" pitchFamily="50" charset="-127"/>
              </a:rPr>
              <a:t>300,000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이상의 고객사를 보유 하고 있으며 계속 확장 하고 있으며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국내에서 </a:t>
            </a:r>
            <a:r>
              <a:rPr lang="en-US" altLang="ko-KR" sz="1600" b="0" dirty="0">
                <a:latin typeface="맑은 고딕" panose="020B0503020000020004" pitchFamily="50" charset="-127"/>
              </a:rPr>
              <a:t>2017</a:t>
            </a:r>
            <a:r>
              <a:rPr lang="ko-KR" altLang="en-US" sz="1600" b="0" dirty="0">
                <a:latin typeface="맑은 고딕" panose="020B0503020000020004" pitchFamily="50" charset="-127"/>
              </a:rPr>
              <a:t>년도  공식 지사 설립 후 </a:t>
            </a:r>
            <a:r>
              <a:rPr lang="en-US" altLang="ko-KR" sz="1600" b="0" dirty="0">
                <a:latin typeface="맑은 고딕" panose="020B0503020000020004" pitchFamily="50" charset="-127"/>
              </a:rPr>
              <a:t>150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이상의 고객사를 보유하고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.. 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10749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국내 고객 사례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13956F-784F-4B85-AF7D-06CACE0662DF}"/>
              </a:ext>
            </a:extLst>
          </p:cNvPr>
          <p:cNvGrpSpPr/>
          <p:nvPr/>
        </p:nvGrpSpPr>
        <p:grpSpPr>
          <a:xfrm>
            <a:off x="391224" y="2242218"/>
            <a:ext cx="9119235" cy="4066507"/>
            <a:chOff x="391224" y="2242218"/>
            <a:chExt cx="6239189" cy="3272513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F9117BB-C90E-4FB7-863D-F46703B3D312}"/>
                </a:ext>
              </a:extLst>
            </p:cNvPr>
            <p:cNvSpPr/>
            <p:nvPr/>
          </p:nvSpPr>
          <p:spPr>
            <a:xfrm>
              <a:off x="397948" y="2349500"/>
              <a:ext cx="1533158" cy="3165231"/>
            </a:xfrm>
            <a:prstGeom prst="rect">
              <a:avLst/>
            </a:prstGeom>
            <a:noFill/>
            <a:ln w="12700" cap="flat" cmpd="sng" algn="ctr">
              <a:solidFill>
                <a:srgbClr val="54B948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23A316A1-CCFF-44FE-A632-9B48DE943854}"/>
                </a:ext>
              </a:extLst>
            </p:cNvPr>
            <p:cNvSpPr/>
            <p:nvPr/>
          </p:nvSpPr>
          <p:spPr>
            <a:xfrm>
              <a:off x="1964078" y="2349500"/>
              <a:ext cx="1533159" cy="3165231"/>
            </a:xfrm>
            <a:prstGeom prst="rect">
              <a:avLst/>
            </a:prstGeom>
            <a:noFill/>
            <a:ln w="12700" cap="flat" cmpd="sng" algn="ctr">
              <a:solidFill>
                <a:srgbClr val="54B948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23BA0580-B535-46AB-B0D3-5B977AF6C172}"/>
                </a:ext>
              </a:extLst>
            </p:cNvPr>
            <p:cNvSpPr/>
            <p:nvPr/>
          </p:nvSpPr>
          <p:spPr>
            <a:xfrm>
              <a:off x="3530208" y="2349500"/>
              <a:ext cx="1533158" cy="3165231"/>
            </a:xfrm>
            <a:prstGeom prst="rect">
              <a:avLst/>
            </a:prstGeom>
            <a:noFill/>
            <a:ln w="12700" cap="flat" cmpd="sng" algn="ctr">
              <a:solidFill>
                <a:srgbClr val="54B948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364D4C8-A9B5-480D-AD37-AE17E5FD8A65}"/>
                </a:ext>
              </a:extLst>
            </p:cNvPr>
            <p:cNvSpPr/>
            <p:nvPr/>
          </p:nvSpPr>
          <p:spPr>
            <a:xfrm>
              <a:off x="5096338" y="2349500"/>
              <a:ext cx="1533159" cy="3165231"/>
            </a:xfrm>
            <a:prstGeom prst="rect">
              <a:avLst/>
            </a:prstGeom>
            <a:noFill/>
            <a:ln w="12700" cap="flat" cmpd="sng" algn="ctr">
              <a:solidFill>
                <a:srgbClr val="54B948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C1E5C5D7-BD84-46B3-9C04-1680CBDB4737}"/>
                </a:ext>
              </a:extLst>
            </p:cNvPr>
            <p:cNvSpPr/>
            <p:nvPr/>
          </p:nvSpPr>
          <p:spPr>
            <a:xfrm>
              <a:off x="391224" y="2242218"/>
              <a:ext cx="1540800" cy="237428"/>
            </a:xfrm>
            <a:prstGeom prst="rect">
              <a:avLst/>
            </a:prstGeom>
            <a:gradFill rotWithShape="1">
              <a:gsLst>
                <a:gs pos="0">
                  <a:srgbClr val="C3C5C7">
                    <a:shade val="51000"/>
                    <a:satMod val="130000"/>
                  </a:srgbClr>
                </a:gs>
                <a:gs pos="80000">
                  <a:srgbClr val="C3C5C7">
                    <a:shade val="93000"/>
                    <a:satMod val="130000"/>
                  </a:srgbClr>
                </a:gs>
                <a:gs pos="100000">
                  <a:srgbClr val="C3C5C7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3C5C7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금 융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38C37B6-6FE4-4F1C-8535-50898649F5EB}"/>
                </a:ext>
              </a:extLst>
            </p:cNvPr>
            <p:cNvSpPr/>
            <p:nvPr/>
          </p:nvSpPr>
          <p:spPr>
            <a:xfrm>
              <a:off x="1957353" y="2242218"/>
              <a:ext cx="1540800" cy="237428"/>
            </a:xfrm>
            <a:prstGeom prst="rect">
              <a:avLst/>
            </a:prstGeom>
            <a:gradFill rotWithShape="1">
              <a:gsLst>
                <a:gs pos="0">
                  <a:srgbClr val="C3C5C7">
                    <a:shade val="51000"/>
                    <a:satMod val="130000"/>
                  </a:srgbClr>
                </a:gs>
                <a:gs pos="80000">
                  <a:srgbClr val="C3C5C7">
                    <a:shade val="93000"/>
                    <a:satMod val="130000"/>
                  </a:srgbClr>
                </a:gs>
                <a:gs pos="100000">
                  <a:srgbClr val="C3C5C7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3C5C7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제 조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B327B1C4-F1C9-4B3C-9F85-E807E9D7FD58}"/>
                </a:ext>
              </a:extLst>
            </p:cNvPr>
            <p:cNvSpPr/>
            <p:nvPr/>
          </p:nvSpPr>
          <p:spPr>
            <a:xfrm>
              <a:off x="5089613" y="2242218"/>
              <a:ext cx="1540800" cy="237428"/>
            </a:xfrm>
            <a:prstGeom prst="rect">
              <a:avLst/>
            </a:prstGeom>
            <a:gradFill rotWithShape="1">
              <a:gsLst>
                <a:gs pos="0">
                  <a:srgbClr val="C3C5C7">
                    <a:shade val="51000"/>
                    <a:satMod val="130000"/>
                  </a:srgbClr>
                </a:gs>
                <a:gs pos="80000">
                  <a:srgbClr val="C3C5C7">
                    <a:shade val="93000"/>
                    <a:satMod val="130000"/>
                  </a:srgbClr>
                </a:gs>
                <a:gs pos="100000">
                  <a:srgbClr val="C3C5C7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3C5C7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공공 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/ 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교육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7031510-FCA9-4BCE-98BE-DE13A0D5430C}"/>
                </a:ext>
              </a:extLst>
            </p:cNvPr>
            <p:cNvSpPr/>
            <p:nvPr/>
          </p:nvSpPr>
          <p:spPr>
            <a:xfrm>
              <a:off x="3523484" y="2242218"/>
              <a:ext cx="1540800" cy="237428"/>
            </a:xfrm>
            <a:prstGeom prst="rect">
              <a:avLst/>
            </a:prstGeom>
            <a:gradFill rotWithShape="1">
              <a:gsLst>
                <a:gs pos="0">
                  <a:srgbClr val="C3C5C7">
                    <a:shade val="51000"/>
                    <a:satMod val="130000"/>
                  </a:srgbClr>
                </a:gs>
                <a:gs pos="80000">
                  <a:srgbClr val="C3C5C7">
                    <a:shade val="93000"/>
                    <a:satMod val="130000"/>
                  </a:srgbClr>
                </a:gs>
                <a:gs pos="100000">
                  <a:srgbClr val="C3C5C7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C3C5C7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서비스</a:t>
              </a:r>
            </a:p>
          </p:txBody>
        </p: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C7190B2-B3BD-4A84-957C-C626D85B0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3823" y="3004180"/>
              <a:ext cx="691403" cy="166369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3D2AA1A1-C39E-481A-8331-5DB0F57B0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" t="12209" r="10014" b="35414"/>
            <a:stretch/>
          </p:blipFill>
          <p:spPr>
            <a:xfrm>
              <a:off x="5150069" y="3122869"/>
              <a:ext cx="688517" cy="285311"/>
            </a:xfrm>
            <a:prstGeom prst="rect">
              <a:avLst/>
            </a:prstGeom>
          </p:spPr>
        </p:pic>
        <p:pic>
          <p:nvPicPr>
            <p:cNvPr id="96" name="Picture 66">
              <a:extLst>
                <a:ext uri="{FF2B5EF4-FFF2-40B4-BE49-F238E27FC236}">
                  <a16:creationId xmlns:a16="http://schemas.microsoft.com/office/drawing/2014/main" id="{FB014739-8ADD-40B2-AA22-F98C48C81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1" t="55270" r="39310" b="15985"/>
            <a:stretch>
              <a:fillRect/>
            </a:stretch>
          </p:blipFill>
          <p:spPr bwMode="auto">
            <a:xfrm>
              <a:off x="2097701" y="2523630"/>
              <a:ext cx="650188" cy="34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5A7DC869-D4A3-4AFE-BE0E-1CF50AEB73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6" t="21456" r="15667" b="24241"/>
            <a:stretch/>
          </p:blipFill>
          <p:spPr>
            <a:xfrm>
              <a:off x="2007039" y="3637076"/>
              <a:ext cx="659204" cy="180052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7579CAB2-2873-4CF7-8C53-FFF3383E1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7" t="25014" r="12867" b="17157"/>
            <a:stretch/>
          </p:blipFill>
          <p:spPr>
            <a:xfrm>
              <a:off x="2059575" y="3412994"/>
              <a:ext cx="648118" cy="180179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172B6B22-CF48-490B-BF9B-DA644C03A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50" r="36361" b="50073"/>
            <a:stretch/>
          </p:blipFill>
          <p:spPr>
            <a:xfrm>
              <a:off x="416728" y="2533955"/>
              <a:ext cx="905363" cy="185078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6AF2845C-7EAC-4B27-8136-A428B9D89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299" y="2737223"/>
              <a:ext cx="735256" cy="253878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1AA56281-2C52-497A-BEE9-CA31014021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3" t="6839" r="20854" b="41121"/>
            <a:stretch/>
          </p:blipFill>
          <p:spPr>
            <a:xfrm>
              <a:off x="1120841" y="2737899"/>
              <a:ext cx="754182" cy="334100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64F458C8-3968-440E-B323-45268A26E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4" t="29577" r="7292"/>
            <a:stretch/>
          </p:blipFill>
          <p:spPr>
            <a:xfrm>
              <a:off x="1312043" y="2523630"/>
              <a:ext cx="596618" cy="222904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FDCEBD66-5EC3-47FA-9CFC-4A42042C82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572472" y="2772151"/>
              <a:ext cx="488305" cy="499254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D5D72F03-81AC-4ACD-8D54-CAE6BD501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86" t="12202"/>
            <a:stretch/>
          </p:blipFill>
          <p:spPr>
            <a:xfrm>
              <a:off x="5280944" y="4946105"/>
              <a:ext cx="569535" cy="362521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74008807-49CD-4A82-AEAA-5FCEC4F92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2" t="21639"/>
            <a:stretch/>
          </p:blipFill>
          <p:spPr>
            <a:xfrm>
              <a:off x="4403998" y="2997695"/>
              <a:ext cx="539363" cy="275988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1E426991-4546-4941-BC87-49FA14CEE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6" t="50000"/>
            <a:stretch/>
          </p:blipFill>
          <p:spPr>
            <a:xfrm>
              <a:off x="3608783" y="3817733"/>
              <a:ext cx="698952" cy="212208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55C28B81-B546-4ED8-8DF2-5BA682768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5" t="5811" b="21817"/>
            <a:stretch/>
          </p:blipFill>
          <p:spPr>
            <a:xfrm>
              <a:off x="4324721" y="3507994"/>
              <a:ext cx="701323" cy="511187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CCCFE69A-4E79-497E-826F-A93E4E9F2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3" t="68527" r="2347"/>
            <a:stretch/>
          </p:blipFill>
          <p:spPr>
            <a:xfrm>
              <a:off x="472769" y="3363548"/>
              <a:ext cx="1240118" cy="356522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B3C7B438-378D-4233-87B2-855BB8D3C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372" t="6521" r="1882" b="9348"/>
            <a:stretch/>
          </p:blipFill>
          <p:spPr>
            <a:xfrm>
              <a:off x="6182593" y="3976638"/>
              <a:ext cx="372082" cy="436792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2EB0B9-39A8-4B26-B36F-151C896366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5172214" y="4368143"/>
              <a:ext cx="485131" cy="504710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C07470CF-3B7B-498B-8D41-4BFB45060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4" t="55586"/>
            <a:stretch/>
          </p:blipFill>
          <p:spPr>
            <a:xfrm>
              <a:off x="1984075" y="4922680"/>
              <a:ext cx="856228" cy="270732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52FB7A74-8880-413E-AA03-87723AF7E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1" t="38449" r="3870" b="3249"/>
            <a:stretch/>
          </p:blipFill>
          <p:spPr>
            <a:xfrm>
              <a:off x="5569276" y="4417994"/>
              <a:ext cx="536734" cy="469787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2984B128-82C8-4B24-9F16-9D75C52AE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7" t="66769"/>
            <a:stretch/>
          </p:blipFill>
          <p:spPr>
            <a:xfrm>
              <a:off x="4194499" y="4069032"/>
              <a:ext cx="820731" cy="233486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F9090B1C-90F5-4FE3-B108-785D272D4D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5" t="50063" r="9286" b="14306"/>
            <a:stretch/>
          </p:blipFill>
          <p:spPr>
            <a:xfrm>
              <a:off x="974725" y="3708133"/>
              <a:ext cx="863252" cy="257282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33CB8D47-B616-4658-BCE0-8109DC433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36364" b="93506" l="26906" r="93274">
                          <a14:foregroundMark x1="38565" y1="59740" x2="90135" y2="55844"/>
                          <a14:foregroundMark x1="34978" y1="70130" x2="91480" y2="67532"/>
                          <a14:foregroundMark x1="36323" y1="48052" x2="91031" y2="48052"/>
                          <a14:foregroundMark x1="38117" y1="45455" x2="27354" y2="45455"/>
                          <a14:foregroundMark x1="27803" y1="48052" x2="32735" y2="8311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47" t="27688"/>
            <a:stretch/>
          </p:blipFill>
          <p:spPr>
            <a:xfrm>
              <a:off x="464143" y="4168736"/>
              <a:ext cx="841992" cy="314677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7D4B077F-22FF-41A4-A8DA-1597A90EF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100000" l="22870" r="100000">
                          <a14:foregroundMark x1="23767" y1="69853" x2="98655" y2="70588"/>
                          <a14:foregroundMark x1="24664" y1="77941" x2="97758" y2="80147"/>
                          <a14:foregroundMark x1="30045" y1="91912" x2="92825" y2="90441"/>
                          <a14:foregroundMark x1="24664" y1="75000" x2="30045" y2="92647"/>
                          <a14:foregroundMark x1="30493" y1="94118" x2="34081" y2="98529"/>
                          <a14:backgroundMark x1="81614" y1="1471" x2="82511" y2="610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58"/>
            <a:stretch/>
          </p:blipFill>
          <p:spPr>
            <a:xfrm>
              <a:off x="6056158" y="4792010"/>
              <a:ext cx="562049" cy="448408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C266122F-2880-49C3-86DE-A39DDC4DA5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514" t="41723"/>
            <a:stretch/>
          </p:blipFill>
          <p:spPr>
            <a:xfrm>
              <a:off x="2123132" y="4135868"/>
              <a:ext cx="427018" cy="497832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651E138B-F19B-4A79-896E-35519AAE4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8" t="62188"/>
            <a:stretch/>
          </p:blipFill>
          <p:spPr>
            <a:xfrm>
              <a:off x="1170693" y="4816808"/>
              <a:ext cx="723566" cy="263697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C8A98C07-D26A-4D65-B1A9-ECECD3112F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0" t="60236" r="5883" b="20274"/>
            <a:stretch/>
          </p:blipFill>
          <p:spPr>
            <a:xfrm>
              <a:off x="774621" y="4533503"/>
              <a:ext cx="1087850" cy="200393"/>
            </a:xfrm>
            <a:prstGeom prst="rect">
              <a:avLst/>
            </a:prstGeom>
          </p:spPr>
        </p:pic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7A606DC0-AAC6-4FF5-BC8B-B4A41A4DC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16" t="78586"/>
            <a:stretch/>
          </p:blipFill>
          <p:spPr>
            <a:xfrm>
              <a:off x="4268194" y="4766956"/>
              <a:ext cx="757851" cy="212921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8FDBB30C-4CF5-424F-BF83-FBA974F19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69" b="8072"/>
            <a:stretch/>
          </p:blipFill>
          <p:spPr>
            <a:xfrm>
              <a:off x="438148" y="5165770"/>
              <a:ext cx="1470513" cy="285712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A25EA9AA-0700-4911-B423-21F5F2E97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62500" b="89706" l="13453" r="96861">
                          <a14:foregroundMark x1="16592" y1="83088" x2="95067" y2="84559"/>
                          <a14:foregroundMark x1="14798" y1="65441" x2="16143" y2="83088"/>
                          <a14:foregroundMark x1="24215" y1="64706" x2="29148" y2="75000"/>
                          <a14:foregroundMark x1="28700" y1="75000" x2="95516" y2="75000"/>
                          <a14:foregroundMark x1="95964" y1="76471" x2="95964" y2="86765"/>
                          <a14:foregroundMark x1="30045" y1="89706" x2="95964" y2="88971"/>
                          <a14:foregroundMark x1="30493" y1="89706" x2="14798" y2="65441"/>
                          <a14:foregroundMark x1="14798" y1="63971" x2="24215" y2="647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8" t="60545" r="3203" b="7938"/>
            <a:stretch/>
          </p:blipFill>
          <p:spPr>
            <a:xfrm>
              <a:off x="2147804" y="4627083"/>
              <a:ext cx="1236736" cy="283136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966652DB-099B-48A9-ADCF-F491469D1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6" t="30900" r="4094" b="3785"/>
            <a:stretch/>
          </p:blipFill>
          <p:spPr>
            <a:xfrm>
              <a:off x="2881759" y="4925258"/>
              <a:ext cx="518932" cy="506754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4E1F2F6E-3568-4311-9D41-FA92A470C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" t="25611"/>
            <a:stretch/>
          </p:blipFill>
          <p:spPr>
            <a:xfrm>
              <a:off x="1320248" y="4195034"/>
              <a:ext cx="569010" cy="272812"/>
            </a:xfrm>
            <a:prstGeom prst="rect">
              <a:avLst/>
            </a:prstGeom>
          </p:spPr>
        </p:pic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54B7D269-B274-42CB-A6EB-A119A98F71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31137" r="2539"/>
            <a:stretch/>
          </p:blipFill>
          <p:spPr>
            <a:xfrm>
              <a:off x="1102438" y="3088770"/>
              <a:ext cx="697923" cy="332538"/>
            </a:xfrm>
            <a:prstGeom prst="rect">
              <a:avLst/>
            </a:prstGeom>
          </p:spPr>
        </p:pic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647C84FE-F103-4894-BBD9-DC856EA4B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65"/>
            <a:stretch/>
          </p:blipFill>
          <p:spPr>
            <a:xfrm>
              <a:off x="4592891" y="5066066"/>
              <a:ext cx="366531" cy="322974"/>
            </a:xfrm>
            <a:prstGeom prst="rect">
              <a:avLst/>
            </a:prstGeom>
          </p:spPr>
        </p:pic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E499CB3A-7D69-4E3D-B0CD-78B3A83BC1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2" r="2554"/>
            <a:stretch/>
          </p:blipFill>
          <p:spPr>
            <a:xfrm>
              <a:off x="4126530" y="5016215"/>
              <a:ext cx="444400" cy="421018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7E69A65B-B153-40D3-B63A-50E569EE2A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ackgroundRemoval t="38571" b="96429" l="46823" r="95318">
                          <a14:foregroundMark x1="94314" y1="75000" x2="91639" y2="76429"/>
                          <a14:foregroundMark x1="91639" y1="76429" x2="87960" y2="72857"/>
                          <a14:foregroundMark x1="87960" y1="72857" x2="81271" y2="82143"/>
                          <a14:foregroundMark x1="81271" y1="82143" x2="68896" y2="73571"/>
                          <a14:foregroundMark x1="68896" y1="73571" x2="68562" y2="95714"/>
                          <a14:foregroundMark x1="68562" y1="95000" x2="47826" y2="95000"/>
                          <a14:foregroundMark x1="47492" y1="72857" x2="47492" y2="95000"/>
                          <a14:foregroundMark x1="47492" y1="72143" x2="68227" y2="70000"/>
                          <a14:foregroundMark x1="68227" y1="70000" x2="72241" y2="57857"/>
                          <a14:foregroundMark x1="72241" y1="57857" x2="77592" y2="58571"/>
                          <a14:foregroundMark x1="77258" y1="57857" x2="79264" y2="38571"/>
                          <a14:foregroundMark x1="79264" y1="40000" x2="87625" y2="42857"/>
                          <a14:foregroundMark x1="87291" y1="42857" x2="93645" y2="74286"/>
                          <a14:foregroundMark x1="93980" y1="74286" x2="94983" y2="73571"/>
                          <a14:backgroundMark x1="69565" y1="75000" x2="88629" y2="97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67" t="39356"/>
            <a:stretch/>
          </p:blipFill>
          <p:spPr>
            <a:xfrm>
              <a:off x="3563574" y="5066066"/>
              <a:ext cx="640681" cy="326420"/>
            </a:xfrm>
            <a:prstGeom prst="rect">
              <a:avLst/>
            </a:prstGeom>
          </p:spPr>
        </p:pic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00A069A2-CCBE-47C3-B60C-723A76AF8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337" r="33402"/>
            <a:stretch/>
          </p:blipFill>
          <p:spPr>
            <a:xfrm>
              <a:off x="488349" y="4766956"/>
              <a:ext cx="656551" cy="378048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4B515ECE-C35A-48AD-BA6F-9E9078A9D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28" t="39349"/>
            <a:stretch/>
          </p:blipFill>
          <p:spPr>
            <a:xfrm>
              <a:off x="6140967" y="4491207"/>
              <a:ext cx="413709" cy="282843"/>
            </a:xfrm>
            <a:prstGeom prst="rect">
              <a:avLst/>
            </a:prstGeom>
          </p:spPr>
        </p:pic>
        <p:pic>
          <p:nvPicPr>
            <p:cNvPr id="131" name="Picture 2" descr="한독 영문 국문 CI">
              <a:extLst>
                <a:ext uri="{FF2B5EF4-FFF2-40B4-BE49-F238E27FC236}">
                  <a16:creationId xmlns:a16="http://schemas.microsoft.com/office/drawing/2014/main" id="{D3A8F374-B06E-42D4-B070-9B67F0008B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9" t="8315" r="43338"/>
            <a:stretch/>
          </p:blipFill>
          <p:spPr bwMode="auto">
            <a:xfrm>
              <a:off x="2827806" y="2568218"/>
              <a:ext cx="580292" cy="3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2" descr="File:KT Logo.svg">
              <a:extLst>
                <a:ext uri="{FF2B5EF4-FFF2-40B4-BE49-F238E27FC236}">
                  <a16:creationId xmlns:a16="http://schemas.microsoft.com/office/drawing/2014/main" id="{81BB166A-B510-4916-9E30-F0CC5051C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2676" y="2533988"/>
              <a:ext cx="310226" cy="275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8" descr="http://www.sci.co.kr/kr/images/main/logo.gif">
              <a:extLst>
                <a:ext uri="{FF2B5EF4-FFF2-40B4-BE49-F238E27FC236}">
                  <a16:creationId xmlns:a16="http://schemas.microsoft.com/office/drawing/2014/main" id="{C360A55F-8A74-4E49-9527-B5D7DB842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832" y="2584754"/>
              <a:ext cx="916552" cy="1429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10" descr="http://www.ingredion.co.kr/cheditor/attach/rFECrlFocVtf9Pa.jpg">
              <a:extLst>
                <a:ext uri="{FF2B5EF4-FFF2-40B4-BE49-F238E27FC236}">
                  <a16:creationId xmlns:a16="http://schemas.microsoft.com/office/drawing/2014/main" id="{2F260850-1916-4D2D-A21C-61830A6C0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4352" y="3368297"/>
              <a:ext cx="541873" cy="36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5B706FF1-6F5C-4B9D-B4B0-A04B4ED79A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2" t="57462"/>
            <a:stretch/>
          </p:blipFill>
          <p:spPr>
            <a:xfrm>
              <a:off x="2005755" y="5210728"/>
              <a:ext cx="775567" cy="226504"/>
            </a:xfrm>
            <a:prstGeom prst="rect">
              <a:avLst/>
            </a:prstGeom>
          </p:spPr>
        </p:pic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C9D1DDFE-B496-4050-9D77-631B3D473686}"/>
                </a:ext>
              </a:extLst>
            </p:cNvPr>
            <p:cNvGrpSpPr/>
            <p:nvPr/>
          </p:nvGrpSpPr>
          <p:grpSpPr>
            <a:xfrm>
              <a:off x="2162725" y="2972296"/>
              <a:ext cx="503518" cy="343432"/>
              <a:chOff x="2962244" y="2470064"/>
              <a:chExt cx="727304" cy="496069"/>
            </a:xfrm>
          </p:grpSpPr>
          <p:pic>
            <p:nvPicPr>
              <p:cNvPr id="137" name="Picture 12" descr="http://www.veritas-a.com/news/photo/201311/18467_4761_1149.png">
                <a:extLst>
                  <a:ext uri="{FF2B5EF4-FFF2-40B4-BE49-F238E27FC236}">
                    <a16:creationId xmlns:a16="http://schemas.microsoft.com/office/drawing/2014/main" id="{AF0AA1CB-7F69-4F17-BF84-69DEE65E41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6654" b="-17053"/>
              <a:stretch/>
            </p:blipFill>
            <p:spPr bwMode="auto">
              <a:xfrm>
                <a:off x="2962244" y="2470064"/>
                <a:ext cx="707947" cy="3336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12" descr="http://www.veritas-a.com/news/photo/201311/18467_4761_1149.png">
                <a:extLst>
                  <a:ext uri="{FF2B5EF4-FFF2-40B4-BE49-F238E27FC236}">
                    <a16:creationId xmlns:a16="http://schemas.microsoft.com/office/drawing/2014/main" id="{B1076687-CAF3-4937-9B20-E6BD801733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488"/>
              <a:stretch/>
            </p:blipFill>
            <p:spPr bwMode="auto">
              <a:xfrm>
                <a:off x="2969533" y="2739739"/>
                <a:ext cx="720015" cy="226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9" name="Picture 2" descr="한국투자캐피탈">
              <a:extLst>
                <a:ext uri="{FF2B5EF4-FFF2-40B4-BE49-F238E27FC236}">
                  <a16:creationId xmlns:a16="http://schemas.microsoft.com/office/drawing/2014/main" id="{724AB9BD-BEE3-4025-84D6-590A852278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362" y="3636352"/>
              <a:ext cx="875127" cy="11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4" descr="한국재정정보원">
              <a:extLst>
                <a:ext uri="{FF2B5EF4-FFF2-40B4-BE49-F238E27FC236}">
                  <a16:creationId xmlns:a16="http://schemas.microsoft.com/office/drawing/2014/main" id="{E3427B11-CADC-4692-A47F-45F246959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2898" y="2552213"/>
              <a:ext cx="1012795" cy="24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10" descr="SAMSUNG BIOLOGICS">
              <a:extLst>
                <a:ext uri="{FF2B5EF4-FFF2-40B4-BE49-F238E27FC236}">
                  <a16:creationId xmlns:a16="http://schemas.microsoft.com/office/drawing/2014/main" id="{FC70D7A5-D2C4-40B8-A84C-00CC4948A5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0321" y="3083744"/>
              <a:ext cx="527342" cy="186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885ED656-383B-4514-BD8F-742F9DF23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3671476" y="2882894"/>
              <a:ext cx="583589" cy="320421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F9F5BBAA-ECB6-49CE-B415-D5519B12D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2692766" y="4525205"/>
              <a:ext cx="715332" cy="178833"/>
            </a:xfrm>
            <a:prstGeom prst="rect">
              <a:avLst/>
            </a:prstGeom>
          </p:spPr>
        </p:pic>
        <p:pic>
          <p:nvPicPr>
            <p:cNvPr id="144" name="그림 143">
              <a:extLst>
                <a:ext uri="{FF2B5EF4-FFF2-40B4-BE49-F238E27FC236}">
                  <a16:creationId xmlns:a16="http://schemas.microsoft.com/office/drawing/2014/main" id="{A62C82B6-D069-41EB-94F9-EE77D65C4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788156" y="3762094"/>
              <a:ext cx="600075" cy="381000"/>
            </a:xfrm>
            <a:prstGeom prst="rect">
              <a:avLst/>
            </a:prstGeom>
          </p:spPr>
        </p:pic>
        <p:pic>
          <p:nvPicPr>
            <p:cNvPr id="145" name="그림 144">
              <a:extLst>
                <a:ext uri="{FF2B5EF4-FFF2-40B4-BE49-F238E27FC236}">
                  <a16:creationId xmlns:a16="http://schemas.microsoft.com/office/drawing/2014/main" id="{01399792-AAE0-40D4-83C1-7B6100A60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2019676" y="3898932"/>
              <a:ext cx="820627" cy="252714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00E5B890-1215-4ACC-9AA8-5D48B00A3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3862208" y="3218396"/>
              <a:ext cx="922701" cy="283908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4A248D05-305C-4FC9-918D-EBC561F8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5185717" y="2805212"/>
              <a:ext cx="648888" cy="216566"/>
            </a:xfrm>
            <a:prstGeom prst="rect">
              <a:avLst/>
            </a:prstGeom>
          </p:spPr>
        </p:pic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FBF7EDBD-1533-48FC-960C-B58FAB0E7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5203399" y="3412994"/>
              <a:ext cx="1234315" cy="239250"/>
            </a:xfrm>
            <a:prstGeom prst="rect">
              <a:avLst/>
            </a:prstGeom>
          </p:spPr>
        </p:pic>
        <p:pic>
          <p:nvPicPr>
            <p:cNvPr id="149" name="그림 148">
              <a:extLst>
                <a:ext uri="{FF2B5EF4-FFF2-40B4-BE49-F238E27FC236}">
                  <a16:creationId xmlns:a16="http://schemas.microsoft.com/office/drawing/2014/main" id="{9145FE71-172D-43E3-B4AD-18A743EBB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5134238" y="3679478"/>
              <a:ext cx="938804" cy="269047"/>
            </a:xfrm>
            <a:prstGeom prst="rect">
              <a:avLst/>
            </a:prstGeom>
          </p:spPr>
        </p:pic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A02A9CC4-8DB9-4C29-A7C9-9C5F88537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3585794" y="3544080"/>
              <a:ext cx="655792" cy="261431"/>
            </a:xfrm>
            <a:prstGeom prst="rect">
              <a:avLst/>
            </a:prstGeom>
          </p:spPr>
        </p:pic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36700A7-4E9A-4F1B-9E84-B0CB5EDD2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4262917" y="4458104"/>
              <a:ext cx="735467" cy="290683"/>
            </a:xfrm>
            <a:prstGeom prst="rect">
              <a:avLst/>
            </a:prstGeom>
          </p:spPr>
        </p:pic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D5742FC8-EDFD-48BC-A2E4-36E1DA786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2661022" y="4096338"/>
              <a:ext cx="758321" cy="385276"/>
            </a:xfrm>
            <a:prstGeom prst="rect">
              <a:avLst/>
            </a:prstGeom>
          </p:spPr>
        </p:pic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A821E88E-740E-42A2-BA4F-BB0ED69FD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3604080" y="4185775"/>
              <a:ext cx="554780" cy="319121"/>
            </a:xfrm>
            <a:prstGeom prst="rect">
              <a:avLst/>
            </a:prstGeom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330A4027-A53A-4ABE-BC54-F58E81E06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3538693" y="4661253"/>
              <a:ext cx="689661" cy="294727"/>
            </a:xfrm>
            <a:prstGeom prst="rect">
              <a:avLst/>
            </a:prstGeom>
          </p:spPr>
        </p:pic>
        <p:pic>
          <p:nvPicPr>
            <p:cNvPr id="155" name="그림 154">
              <a:extLst>
                <a:ext uri="{FF2B5EF4-FFF2-40B4-BE49-F238E27FC236}">
                  <a16:creationId xmlns:a16="http://schemas.microsoft.com/office/drawing/2014/main" id="{B7A4073D-202A-4302-BD69-8E80064D8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659967" y="4003642"/>
              <a:ext cx="1057275" cy="172525"/>
            </a:xfrm>
            <a:prstGeom prst="rect">
              <a:avLst/>
            </a:prstGeom>
          </p:spPr>
        </p:pic>
        <p:pic>
          <p:nvPicPr>
            <p:cNvPr id="156" name="그림 155">
              <a:extLst>
                <a:ext uri="{FF2B5EF4-FFF2-40B4-BE49-F238E27FC236}">
                  <a16:creationId xmlns:a16="http://schemas.microsoft.com/office/drawing/2014/main" id="{C5D71370-4808-473F-9909-103767DF8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5161013" y="4025289"/>
              <a:ext cx="976296" cy="229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5170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en-US" altLang="ko-KR" sz="2600" b="1" dirty="0">
                <a:latin typeface="맑은 고딕" panose="020B0503020000020004" pitchFamily="50" charset="-127"/>
              </a:rPr>
              <a:t>UNITRENDS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Global Data Protection </a:t>
            </a:r>
            <a:r>
              <a:rPr lang="ko-KR" altLang="en-US" sz="1600" b="0" dirty="0">
                <a:latin typeface="맑은 고딕" panose="020B0503020000020004" pitchFamily="50" charset="-127"/>
              </a:rPr>
              <a:t>전문업체로서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다수의 제품을 보유하고 최신의 기술력과 안정성을 기반으로 최고의 기술 회사로 인정받고 있으며 </a:t>
            </a:r>
            <a:r>
              <a:rPr lang="en-US" altLang="ko-KR" sz="1600" b="0" dirty="0">
                <a:latin typeface="맑은 고딕" panose="020B0503020000020004" pitchFamily="50" charset="-127"/>
              </a:rPr>
              <a:t>Global </a:t>
            </a:r>
            <a:r>
              <a:rPr lang="ko-KR" altLang="en-US" sz="1600" b="0" dirty="0">
                <a:latin typeface="맑은 고딕" panose="020B0503020000020004" pitchFamily="50" charset="-127"/>
              </a:rPr>
              <a:t>유수의 평가기관으로부터 최고로 우수한 백업 솔루션 으로 선정 되고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10749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Unitrends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회사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B1D827-1ADC-4C4B-9583-595F270547F0}"/>
              </a:ext>
            </a:extLst>
          </p:cNvPr>
          <p:cNvGrpSpPr/>
          <p:nvPr/>
        </p:nvGrpSpPr>
        <p:grpSpPr>
          <a:xfrm>
            <a:off x="344488" y="2452489"/>
            <a:ext cx="7239539" cy="3856236"/>
            <a:chOff x="423491" y="1798822"/>
            <a:chExt cx="10603825" cy="469233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BC5F2DE-1AAD-47D9-B2DD-DDC4DB5BCCF0}"/>
                </a:ext>
              </a:extLst>
            </p:cNvPr>
            <p:cNvSpPr txBox="1"/>
            <p:nvPr/>
          </p:nvSpPr>
          <p:spPr>
            <a:xfrm>
              <a:off x="2047156" y="3548635"/>
              <a:ext cx="3550514" cy="337045"/>
            </a:xfrm>
            <a:prstGeom prst="rect">
              <a:avLst/>
            </a:prstGeom>
            <a:noFill/>
          </p:spPr>
          <p:txBody>
            <a:bodyPr wrap="none" lIns="91429" tIns="45715" rIns="91429" bIns="45715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1989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 년 설립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.  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미국 </a:t>
              </a:r>
              <a:r>
                <a:rPr kumimoji="1" lang="ko-KR" altLang="en-US" sz="1200" dirty="0" err="1">
                  <a:solidFill>
                    <a:srgbClr val="000000"/>
                  </a:solidFill>
                  <a:cs typeface="Arial" pitchFamily="34" charset="0"/>
                </a:rPr>
                <a:t>보스톤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 소재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CAE4BA3-04EF-4430-B520-FF2D6E336053}"/>
                </a:ext>
              </a:extLst>
            </p:cNvPr>
            <p:cNvSpPr txBox="1"/>
            <p:nvPr/>
          </p:nvSpPr>
          <p:spPr>
            <a:xfrm>
              <a:off x="2178829" y="4356475"/>
              <a:ext cx="8848487" cy="2134682"/>
            </a:xfrm>
            <a:prstGeom prst="rect">
              <a:avLst/>
            </a:prstGeom>
            <a:noFill/>
          </p:spPr>
          <p:txBody>
            <a:bodyPr wrap="none" lIns="91429" tIns="45715" rIns="91429" bIns="45715" rtlCol="0">
              <a:spAutoFit/>
            </a:bodyPr>
            <a:lstStyle>
              <a:defPPr>
                <a:defRPr lang="ko-KR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</a:defRPr>
              </a:lvl1pPr>
            </a:lstStyle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▪  글로벌 백업 솔루션 전문 업체</a:t>
              </a: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▪  약 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19,000 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이상의 </a:t>
              </a:r>
              <a:r>
                <a:rPr kumimoji="1" lang="ko-KR" altLang="en-US" sz="1200" dirty="0" err="1">
                  <a:solidFill>
                    <a:srgbClr val="000000"/>
                  </a:solidFill>
                  <a:cs typeface="Arial" pitchFamily="34" charset="0"/>
                </a:rPr>
                <a:t>고객사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 </a:t>
              </a:r>
              <a:r>
                <a:rPr kumimoji="1" lang="ko-KR" altLang="en-US" sz="1200" dirty="0" err="1">
                  <a:solidFill>
                    <a:srgbClr val="000000"/>
                  </a:solidFill>
                  <a:cs typeface="Arial" pitchFamily="34" charset="0"/>
                </a:rPr>
                <a:t>레퍼런스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 실적</a:t>
              </a: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▪  </a:t>
              </a:r>
              <a:r>
                <a:rPr kumimoji="1" lang="en-US" altLang="ko-KR" sz="1200" b="1" dirty="0">
                  <a:solidFill>
                    <a:srgbClr val="000000"/>
                  </a:solidFill>
                  <a:cs typeface="Arial" pitchFamily="34" charset="0"/>
                </a:rPr>
                <a:t>UNI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TRENDS Cloud Center 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운영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. Cloud 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서비스 지원</a:t>
              </a: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▪  수상경력 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: </a:t>
              </a:r>
              <a:r>
                <a:rPr kumimoji="1" lang="en-US" altLang="ko-KR" sz="1200" b="1" dirty="0">
                  <a:solidFill>
                    <a:srgbClr val="000000"/>
                  </a:solidFill>
                  <a:cs typeface="Arial" pitchFamily="34" charset="0"/>
                </a:rPr>
                <a:t>Gartner Report 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2016~2017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년 연속 </a:t>
              </a:r>
              <a:r>
                <a:rPr kumimoji="1" lang="en-US" altLang="ko-KR" sz="1200" dirty="0" err="1">
                  <a:solidFill>
                    <a:srgbClr val="000000"/>
                  </a:solidFill>
                  <a:cs typeface="Arial" pitchFamily="34" charset="0"/>
                </a:rPr>
                <a:t>DRaaS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 Visionary 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우수 솔루션 보고</a:t>
              </a: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                 </a:t>
              </a:r>
              <a:r>
                <a:rPr kumimoji="1" lang="en-US" altLang="ko-KR" sz="1200" b="1" dirty="0">
                  <a:solidFill>
                    <a:srgbClr val="000000"/>
                  </a:solidFill>
                  <a:cs typeface="Arial" pitchFamily="34" charset="0"/>
                </a:rPr>
                <a:t>DCIG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 IT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평가기관 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2014~2017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년 가상화 최우수 백업솔루션 선정 </a:t>
              </a: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                 </a:t>
              </a:r>
              <a:r>
                <a:rPr kumimoji="1" lang="en-US" altLang="ko-KR" sz="1200" b="1" dirty="0">
                  <a:solidFill>
                    <a:srgbClr val="000000"/>
                  </a:solidFill>
                  <a:cs typeface="Arial" pitchFamily="34" charset="0"/>
                </a:rPr>
                <a:t>Storage Magazine 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2016 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올해의 제품 수상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608E84B-564D-4DF3-A9B3-DE4586364154}"/>
                </a:ext>
              </a:extLst>
            </p:cNvPr>
            <p:cNvCxnSpPr/>
            <p:nvPr/>
          </p:nvCxnSpPr>
          <p:spPr>
            <a:xfrm>
              <a:off x="452500" y="3076003"/>
              <a:ext cx="6083808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602DE05-8B98-419D-A9D8-4EEE75EE0198}"/>
                </a:ext>
              </a:extLst>
            </p:cNvPr>
            <p:cNvCxnSpPr/>
            <p:nvPr/>
          </p:nvCxnSpPr>
          <p:spPr>
            <a:xfrm>
              <a:off x="452500" y="4228147"/>
              <a:ext cx="6083808" cy="0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1B2008D-3D0D-40BD-BFC4-AC7110720D0B}"/>
                </a:ext>
              </a:extLst>
            </p:cNvPr>
            <p:cNvCxnSpPr/>
            <p:nvPr/>
          </p:nvCxnSpPr>
          <p:spPr>
            <a:xfrm>
              <a:off x="2013076" y="1798822"/>
              <a:ext cx="0" cy="4337375"/>
            </a:xfrm>
            <a:prstGeom prst="line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36A9642-4793-454F-901C-414D917A8CE6}"/>
                </a:ext>
              </a:extLst>
            </p:cNvPr>
            <p:cNvSpPr/>
            <p:nvPr/>
          </p:nvSpPr>
          <p:spPr>
            <a:xfrm>
              <a:off x="527179" y="1898257"/>
              <a:ext cx="1406648" cy="1100399"/>
            </a:xfrm>
            <a:prstGeom prst="rect">
              <a:avLst/>
            </a:prstGeom>
            <a:pattFill prst="dkUpDiag">
              <a:fgClr>
                <a:srgbClr val="003E64"/>
              </a:fgClr>
              <a:bgClr>
                <a:srgbClr val="006DB0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/>
            <a:p>
              <a:pPr marL="848360" marR="391795" indent="-548640" defTabSz="9144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tabLst>
                  <a:tab pos="914400" algn="l"/>
                  <a:tab pos="7315200" algn="r"/>
                </a:tabLst>
              </a:pPr>
              <a:endParaRPr lang="ko-KR" altLang="en-US" sz="1200" b="1" dirty="0">
                <a:solidFill>
                  <a:srgbClr val="FFFFFF"/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7B6B4BA-E708-4A81-8E53-DEE1233AB2FE}"/>
                </a:ext>
              </a:extLst>
            </p:cNvPr>
            <p:cNvSpPr/>
            <p:nvPr/>
          </p:nvSpPr>
          <p:spPr>
            <a:xfrm>
              <a:off x="520884" y="3164463"/>
              <a:ext cx="1406648" cy="986335"/>
            </a:xfrm>
            <a:prstGeom prst="rect">
              <a:avLst/>
            </a:prstGeom>
            <a:pattFill prst="dkUpDiag">
              <a:fgClr>
                <a:srgbClr val="003E64"/>
              </a:fgClr>
              <a:bgClr>
                <a:srgbClr val="006DB0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/>
            <a:p>
              <a:pPr marL="848360" marR="391795" indent="-548640" defTabSz="9144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tabLst>
                  <a:tab pos="914400" algn="l"/>
                  <a:tab pos="7315200" algn="r"/>
                </a:tabLst>
              </a:pPr>
              <a:endParaRPr lang="ko-KR" altLang="en-US" sz="1200" b="1">
                <a:solidFill>
                  <a:srgbClr val="FFFFFF"/>
                </a:solidFill>
                <a:cs typeface="맑은 고딕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FDA8F1-038D-4ABD-8DC7-1663D32E8903}"/>
                </a:ext>
              </a:extLst>
            </p:cNvPr>
            <p:cNvSpPr/>
            <p:nvPr/>
          </p:nvSpPr>
          <p:spPr>
            <a:xfrm>
              <a:off x="529464" y="4305500"/>
              <a:ext cx="1406648" cy="1830697"/>
            </a:xfrm>
            <a:prstGeom prst="rect">
              <a:avLst/>
            </a:prstGeom>
            <a:pattFill prst="dkUpDiag">
              <a:fgClr>
                <a:srgbClr val="003E64"/>
              </a:fgClr>
              <a:bgClr>
                <a:srgbClr val="006DB0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/>
            <a:p>
              <a:pPr marL="848360" marR="391795" indent="-548640" defTabSz="9144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tabLst>
                  <a:tab pos="914400" algn="l"/>
                  <a:tab pos="7315200" algn="r"/>
                </a:tabLst>
              </a:pPr>
              <a:endParaRPr lang="ko-KR" altLang="en-US" sz="1200" b="1">
                <a:solidFill>
                  <a:srgbClr val="FFFFFF"/>
                </a:solidFill>
                <a:cs typeface="맑은 고딕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A4ED104B-C592-462F-A8AA-B7815562B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200"/>
            <a:stretch/>
          </p:blipFill>
          <p:spPr>
            <a:xfrm>
              <a:off x="1297860" y="2388019"/>
              <a:ext cx="662432" cy="56174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1C4D79E-E6A5-450E-9E58-76DA2BC6D0CD}"/>
                </a:ext>
              </a:extLst>
            </p:cNvPr>
            <p:cNvSpPr txBox="1"/>
            <p:nvPr/>
          </p:nvSpPr>
          <p:spPr>
            <a:xfrm>
              <a:off x="423491" y="1901673"/>
              <a:ext cx="946655" cy="355381"/>
            </a:xfrm>
            <a:prstGeom prst="rect">
              <a:avLst/>
            </a:prstGeom>
            <a:noFill/>
          </p:spPr>
          <p:txBody>
            <a:bodyPr wrap="none" lIns="91429" tIns="45715" rIns="91429" bIns="45715" rtlCol="0">
              <a:spAutoFit/>
            </a:bodyPr>
            <a:lstStyle/>
            <a:p>
              <a:pPr algn="ctr" defTabSz="9144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b="1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cs typeface="Arial" pitchFamily="34" charset="0"/>
                </a:rPr>
                <a:t>회사명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2E290DD-77E5-432E-BAD5-2DBDE3A0DC6A}"/>
                </a:ext>
              </a:extLst>
            </p:cNvPr>
            <p:cNvSpPr txBox="1"/>
            <p:nvPr/>
          </p:nvSpPr>
          <p:spPr>
            <a:xfrm>
              <a:off x="438295" y="3161473"/>
              <a:ext cx="721254" cy="355381"/>
            </a:xfrm>
            <a:prstGeom prst="rect">
              <a:avLst/>
            </a:prstGeom>
            <a:noFill/>
          </p:spPr>
          <p:txBody>
            <a:bodyPr wrap="none" lIns="91429" tIns="45715" rIns="91429" bIns="45715" rtlCol="0">
              <a:spAutoFit/>
            </a:bodyPr>
            <a:lstStyle/>
            <a:p>
              <a:pPr algn="ctr" defTabSz="9144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b="1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cs typeface="Arial" pitchFamily="34" charset="0"/>
                </a:rPr>
                <a:t>설립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5A48931-DD01-4694-B85F-D63A0D2AD9FF}"/>
                </a:ext>
              </a:extLst>
            </p:cNvPr>
            <p:cNvSpPr txBox="1"/>
            <p:nvPr/>
          </p:nvSpPr>
          <p:spPr>
            <a:xfrm>
              <a:off x="442359" y="4323735"/>
              <a:ext cx="721254" cy="355381"/>
            </a:xfrm>
            <a:prstGeom prst="rect">
              <a:avLst/>
            </a:prstGeom>
            <a:noFill/>
          </p:spPr>
          <p:txBody>
            <a:bodyPr wrap="none" lIns="91429" tIns="45715" rIns="91429" bIns="45715" rtlCol="0">
              <a:spAutoFit/>
            </a:bodyPr>
            <a:lstStyle/>
            <a:p>
              <a:pPr algn="ctr" defTabSz="9144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b="1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cs typeface="Arial" pitchFamily="34" charset="0"/>
                </a:rPr>
                <a:t>내용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EC888F0-994A-47FF-B230-865AB02C53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617"/>
            <a:stretch/>
          </p:blipFill>
          <p:spPr>
            <a:xfrm>
              <a:off x="1258148" y="3481301"/>
              <a:ext cx="675553" cy="609889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CA4BE787-46D3-402C-AC0E-051061B3D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978"/>
            <a:stretch/>
          </p:blipFill>
          <p:spPr>
            <a:xfrm>
              <a:off x="1315926" y="5575365"/>
              <a:ext cx="600334" cy="498411"/>
            </a:xfrm>
            <a:prstGeom prst="rect">
              <a:avLst/>
            </a:prstGeom>
          </p:spPr>
        </p:pic>
        <p:pic>
          <p:nvPicPr>
            <p:cNvPr id="71" name="pasted-image.png">
              <a:extLst>
                <a:ext uri="{FF2B5EF4-FFF2-40B4-BE49-F238E27FC236}">
                  <a16:creationId xmlns:a16="http://schemas.microsoft.com/office/drawing/2014/main" id="{D0C254A6-F3F2-4F9C-8311-D23612FE9220}"/>
                </a:ext>
              </a:extLst>
            </p:cNvPr>
            <p:cNvPicPr/>
            <p:nvPr/>
          </p:nvPicPr>
          <p:blipFill>
            <a:blip r:embed="rId9" cstate="email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colorTemperature colorTemp="4700"/>
                      </a14:imgEffect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221252" y="1880514"/>
              <a:ext cx="2160240" cy="2794076"/>
            </a:xfrm>
            <a:prstGeom prst="rect">
              <a:avLst/>
            </a:prstGeom>
            <a:gradFill>
              <a:gsLst>
                <a:gs pos="0">
                  <a:srgbClr val="03D4A8"/>
                </a:gs>
                <a:gs pos="25000">
                  <a:srgbClr val="21D6E0"/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5400000" scaled="0"/>
            </a:gradFill>
            <a:ln w="12700">
              <a:miter lim="400000"/>
            </a:ln>
          </p:spPr>
        </p:pic>
        <p:pic>
          <p:nvPicPr>
            <p:cNvPr id="72" name="Picture 5">
              <a:extLst>
                <a:ext uri="{FF2B5EF4-FFF2-40B4-BE49-F238E27FC236}">
                  <a16:creationId xmlns:a16="http://schemas.microsoft.com/office/drawing/2014/main" id="{689E50DF-0337-4526-B459-D13940BFD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3770" y="2060848"/>
              <a:ext cx="1931318" cy="508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5927E8-B96A-4A07-A894-0B5423CEE929}"/>
              </a:ext>
            </a:extLst>
          </p:cNvPr>
          <p:cNvGrpSpPr/>
          <p:nvPr/>
        </p:nvGrpSpPr>
        <p:grpSpPr>
          <a:xfrm>
            <a:off x="6670583" y="2397234"/>
            <a:ext cx="2806147" cy="3246552"/>
            <a:chOff x="6485635" y="2167791"/>
            <a:chExt cx="3153025" cy="3746587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FA4A5D9C-5A72-4EAF-86A4-4169A3552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85635" y="2683820"/>
              <a:ext cx="3153024" cy="3230558"/>
            </a:xfrm>
            <a:prstGeom prst="rect">
              <a:avLst/>
            </a:prstGeom>
          </p:spPr>
        </p:pic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C7DA333-AB66-4500-8290-D0FDC2651786}"/>
                </a:ext>
              </a:extLst>
            </p:cNvPr>
            <p:cNvSpPr/>
            <p:nvPr/>
          </p:nvSpPr>
          <p:spPr>
            <a:xfrm>
              <a:off x="7320084" y="4602914"/>
              <a:ext cx="365545" cy="365545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86AD5DD-774F-4763-AC21-99ED75A5A375}"/>
                </a:ext>
              </a:extLst>
            </p:cNvPr>
            <p:cNvSpPr/>
            <p:nvPr/>
          </p:nvSpPr>
          <p:spPr>
            <a:xfrm>
              <a:off x="6485636" y="2167791"/>
              <a:ext cx="3153024" cy="5004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Gartner</a:t>
              </a:r>
              <a:r>
                <a:rPr lang="ko-KR" alt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평가</a:t>
              </a:r>
              <a:endParaRPr lang="ko-KR" altLang="en-US" sz="1400" b="1" baseline="30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4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en-US" altLang="ko-KR" sz="26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UNITRENDS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01507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Unitrends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특장점</a:t>
            </a:r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503A4ADA-90AC-4267-BEA6-6EF291ABE5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Global Data Protection </a:t>
            </a:r>
            <a:r>
              <a:rPr lang="ko-KR" altLang="en-US" sz="1600" b="0" dirty="0">
                <a:latin typeface="맑은 고딕" panose="020B0503020000020004" pitchFamily="50" charset="-127"/>
              </a:rPr>
              <a:t>전문업체로서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다수의 제품을 보유하고 최신의 기술력과 안정성을 기반으로 최고의 기술 회사로 인정받고 있으며 </a:t>
            </a:r>
            <a:r>
              <a:rPr lang="en-US" altLang="ko-KR" sz="1600" b="0" dirty="0">
                <a:latin typeface="맑은 고딕" panose="020B0503020000020004" pitchFamily="50" charset="-127"/>
              </a:rPr>
              <a:t>Global </a:t>
            </a:r>
            <a:r>
              <a:rPr lang="ko-KR" altLang="en-US" sz="1600" b="0" dirty="0">
                <a:latin typeface="맑은 고딕" panose="020B0503020000020004" pitchFamily="50" charset="-127"/>
              </a:rPr>
              <a:t>유수의 평가기관으로부터 최고로 우수한 백업 솔루션 으로 선정 되고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D02ECB-0E2F-4623-B6A3-D84C1AFE29FF}"/>
              </a:ext>
            </a:extLst>
          </p:cNvPr>
          <p:cNvGrpSpPr/>
          <p:nvPr/>
        </p:nvGrpSpPr>
        <p:grpSpPr>
          <a:xfrm>
            <a:off x="217066" y="2179781"/>
            <a:ext cx="9139630" cy="4097796"/>
            <a:chOff x="272482" y="1624945"/>
            <a:chExt cx="9139630" cy="4624924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FD6C4A2B-1DCA-4262-B466-2E97073411F4}"/>
                </a:ext>
              </a:extLst>
            </p:cNvPr>
            <p:cNvSpPr/>
            <p:nvPr/>
          </p:nvSpPr>
          <p:spPr>
            <a:xfrm>
              <a:off x="511305" y="1632374"/>
              <a:ext cx="4543694" cy="2244748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4F1275E-735D-465E-8DDB-F7F0483CB67C}"/>
                </a:ext>
              </a:extLst>
            </p:cNvPr>
            <p:cNvSpPr/>
            <p:nvPr/>
          </p:nvSpPr>
          <p:spPr>
            <a:xfrm>
              <a:off x="511305" y="4036477"/>
              <a:ext cx="4543692" cy="2204692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+mn-cs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8DB0EDC-1D46-4DD3-A28F-070EC895DBAE}"/>
                </a:ext>
              </a:extLst>
            </p:cNvPr>
            <p:cNvSpPr/>
            <p:nvPr/>
          </p:nvSpPr>
          <p:spPr>
            <a:xfrm>
              <a:off x="5285867" y="4071823"/>
              <a:ext cx="4115308" cy="216934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+mn-cs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483125B-4678-472E-A56A-602E6E3842A2}"/>
                </a:ext>
              </a:extLst>
            </p:cNvPr>
            <p:cNvSpPr/>
            <p:nvPr/>
          </p:nvSpPr>
          <p:spPr>
            <a:xfrm>
              <a:off x="5277036" y="1632376"/>
              <a:ext cx="4115308" cy="2244746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lIns="91429" tIns="45715" rIns="91429" bIns="45715"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+mn-cs"/>
              </a:endParaRPr>
            </a:p>
          </p:txBody>
        </p:sp>
        <p:sp>
          <p:nvSpPr>
            <p:cNvPr id="53" name="원형 3">
              <a:extLst>
                <a:ext uri="{FF2B5EF4-FFF2-40B4-BE49-F238E27FC236}">
                  <a16:creationId xmlns:a16="http://schemas.microsoft.com/office/drawing/2014/main" id="{AD17A739-7A72-429B-BD31-B74C08F219F8}"/>
                </a:ext>
              </a:extLst>
            </p:cNvPr>
            <p:cNvSpPr/>
            <p:nvPr/>
          </p:nvSpPr>
          <p:spPr>
            <a:xfrm>
              <a:off x="2696778" y="1632373"/>
              <a:ext cx="4740499" cy="4496927"/>
            </a:xfrm>
            <a:prstGeom prst="pie">
              <a:avLst>
                <a:gd name="adj1" fmla="val 10800000"/>
                <a:gd name="adj2" fmla="val 16199999"/>
              </a:avLst>
            </a:prstGeom>
            <a:pattFill prst="dkUpDiag">
              <a:fgClr>
                <a:srgbClr val="003E64"/>
              </a:fgClr>
              <a:bgClr>
                <a:srgbClr val="006DB0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/>
            <a:p>
              <a:pPr marL="848360" marR="391795" indent="-548640" defTabSz="9144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tabLst>
                  <a:tab pos="914400" algn="l"/>
                  <a:tab pos="7315200" algn="r"/>
                </a:tabLst>
              </a:pPr>
              <a:endParaRPr lang="ko-KR" altLang="en-US" sz="1050" b="1" dirty="0">
                <a:solidFill>
                  <a:srgbClr val="FFFFFF"/>
                </a:solidFill>
                <a:cs typeface="맑은 고딕"/>
              </a:endParaRPr>
            </a:p>
          </p:txBody>
        </p:sp>
        <p:sp>
          <p:nvSpPr>
            <p:cNvPr id="54" name="원형 4">
              <a:extLst>
                <a:ext uri="{FF2B5EF4-FFF2-40B4-BE49-F238E27FC236}">
                  <a16:creationId xmlns:a16="http://schemas.microsoft.com/office/drawing/2014/main" id="{CC233D49-68B3-4619-A9EB-A81C6591E4BA}"/>
                </a:ext>
              </a:extLst>
            </p:cNvPr>
            <p:cNvSpPr/>
            <p:nvPr/>
          </p:nvSpPr>
          <p:spPr>
            <a:xfrm rot="5400000">
              <a:off x="3033688" y="1506873"/>
              <a:ext cx="4504355" cy="4740499"/>
            </a:xfrm>
            <a:prstGeom prst="pie">
              <a:avLst>
                <a:gd name="adj1" fmla="val 10800000"/>
                <a:gd name="adj2" fmla="val 16200000"/>
              </a:avLst>
            </a:prstGeom>
            <a:pattFill prst="dkUpDiag">
              <a:fgClr>
                <a:srgbClr val="003E64"/>
              </a:fgClr>
              <a:bgClr>
                <a:srgbClr val="006DB0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/>
            <a:p>
              <a:pPr marL="848360" marR="391795" indent="-548640" defTabSz="9144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tabLst>
                  <a:tab pos="914400" algn="l"/>
                  <a:tab pos="7315200" algn="r"/>
                </a:tabLst>
              </a:pPr>
              <a:endParaRPr lang="ko-KR" altLang="en-US" sz="1050" b="1">
                <a:solidFill>
                  <a:srgbClr val="FFFFFF"/>
                </a:solidFill>
                <a:cs typeface="맑은 고딕"/>
              </a:endParaRPr>
            </a:p>
          </p:txBody>
        </p:sp>
        <p:sp>
          <p:nvSpPr>
            <p:cNvPr id="55" name="원형 5">
              <a:extLst>
                <a:ext uri="{FF2B5EF4-FFF2-40B4-BE49-F238E27FC236}">
                  <a16:creationId xmlns:a16="http://schemas.microsoft.com/office/drawing/2014/main" id="{1DF77166-A0EE-4F93-8FFA-D43EB5E90EFF}"/>
                </a:ext>
              </a:extLst>
            </p:cNvPr>
            <p:cNvSpPr/>
            <p:nvPr/>
          </p:nvSpPr>
          <p:spPr>
            <a:xfrm rot="10800000">
              <a:off x="2915616" y="1880828"/>
              <a:ext cx="4740499" cy="4369041"/>
            </a:xfrm>
            <a:prstGeom prst="pie">
              <a:avLst>
                <a:gd name="adj1" fmla="val 10800000"/>
                <a:gd name="adj2" fmla="val 16200000"/>
              </a:avLst>
            </a:prstGeom>
            <a:pattFill prst="dkUpDiag">
              <a:fgClr>
                <a:srgbClr val="003E64"/>
              </a:fgClr>
              <a:bgClr>
                <a:srgbClr val="006DB0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/>
            <a:p>
              <a:pPr marL="848360" marR="391795" indent="-548640" defTabSz="9144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tabLst>
                  <a:tab pos="914400" algn="l"/>
                  <a:tab pos="7315200" algn="r"/>
                </a:tabLst>
              </a:pPr>
              <a:endParaRPr lang="ko-KR" altLang="en-US" sz="1050" b="1">
                <a:solidFill>
                  <a:srgbClr val="FFFFFF"/>
                </a:solidFill>
                <a:cs typeface="맑은 고딕"/>
              </a:endParaRPr>
            </a:p>
          </p:txBody>
        </p:sp>
        <p:sp>
          <p:nvSpPr>
            <p:cNvPr id="56" name="원형 6">
              <a:extLst>
                <a:ext uri="{FF2B5EF4-FFF2-40B4-BE49-F238E27FC236}">
                  <a16:creationId xmlns:a16="http://schemas.microsoft.com/office/drawing/2014/main" id="{ACC2C3D1-141F-445C-A91E-4F548329BDD3}"/>
                </a:ext>
              </a:extLst>
            </p:cNvPr>
            <p:cNvSpPr/>
            <p:nvPr/>
          </p:nvSpPr>
          <p:spPr>
            <a:xfrm rot="16200000">
              <a:off x="2886857" y="1690747"/>
              <a:ext cx="4360340" cy="4740499"/>
            </a:xfrm>
            <a:prstGeom prst="pie">
              <a:avLst>
                <a:gd name="adj1" fmla="val 10800000"/>
                <a:gd name="adj2" fmla="val 16200000"/>
              </a:avLst>
            </a:prstGeom>
            <a:pattFill prst="dkUpDiag">
              <a:fgClr>
                <a:srgbClr val="003E64"/>
              </a:fgClr>
              <a:bgClr>
                <a:srgbClr val="006DB0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/>
            <a:lstStyle/>
            <a:p>
              <a:pPr marL="848360" marR="391795" indent="-548640" defTabSz="914400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tabLst>
                  <a:tab pos="914400" algn="l"/>
                  <a:tab pos="7315200" algn="r"/>
                </a:tabLst>
              </a:pPr>
              <a:endParaRPr lang="ko-KR" altLang="en-US" sz="1050" b="1">
                <a:solidFill>
                  <a:srgbClr val="FFFFFF"/>
                </a:solidFill>
                <a:cs typeface="맑은 고딕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5F69C1-2BBA-4557-89AF-97571BC50B88}"/>
                </a:ext>
              </a:extLst>
            </p:cNvPr>
            <p:cNvSpPr txBox="1"/>
            <p:nvPr/>
          </p:nvSpPr>
          <p:spPr>
            <a:xfrm>
              <a:off x="513014" y="1736812"/>
              <a:ext cx="3359866" cy="1705205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ALL-IN-ONE 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솔루션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/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하드웨어</a:t>
              </a: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다양한 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Client/Agent 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탑재</a:t>
              </a: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포괄적 </a:t>
              </a: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H/W, S/W </a:t>
              </a: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지원</a:t>
              </a: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  <a:p>
              <a:pPr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cs typeface="Arial" pitchFamily="34" charset="0"/>
                </a:rPr>
                <a:t>탄력적인 라이선스 정책 </a:t>
              </a:r>
              <a:endParaRPr kumimoji="1" lang="en-US" altLang="ko-KR" sz="120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64242B-0E39-444F-8370-31D57D6AB088}"/>
                </a:ext>
              </a:extLst>
            </p:cNvPr>
            <p:cNvSpPr txBox="1"/>
            <p:nvPr/>
          </p:nvSpPr>
          <p:spPr>
            <a:xfrm>
              <a:off x="511305" y="4169993"/>
              <a:ext cx="2986142" cy="1939678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1600"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l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중복제거</a:t>
              </a:r>
              <a:endParaRPr kumimoji="1"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Arial" pitchFamily="34" charset="0"/>
              </a:endParaRPr>
            </a:p>
            <a:p>
              <a:pPr algn="l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분 단위 백업</a:t>
              </a:r>
              <a:endParaRPr kumimoji="1"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Arial" pitchFamily="34" charset="0"/>
              </a:endParaRPr>
            </a:p>
            <a:p>
              <a:pPr algn="l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윈도우 즉각 복구 기능</a:t>
              </a:r>
              <a:endParaRPr kumimoji="1"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Arial" pitchFamily="34" charset="0"/>
              </a:endParaRPr>
            </a:p>
            <a:p>
              <a:pPr algn="l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물리서버 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&amp;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가상 서버 백업</a:t>
              </a:r>
              <a:endParaRPr kumimoji="1"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Arial" pitchFamily="34" charset="0"/>
              </a:endParaRPr>
            </a:p>
            <a:p>
              <a:pPr algn="l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PC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부터 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Win, Linux, Unix </a:t>
              </a:r>
              <a:r>
                <a:rPr kumimoji="1" lang="ko-KR" altLang="en-US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서버까지 </a:t>
              </a:r>
              <a:endParaRPr kumimoji="1"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Arial" pitchFamily="34" charset="0"/>
              </a:endParaRPr>
            </a:p>
            <a:p>
              <a:pPr algn="l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다양한 운영체제 지원</a:t>
              </a:r>
              <a:endParaRPr kumimoji="1"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7C635B5-234D-40CA-B4AC-2DF4C938FBC6}"/>
                </a:ext>
              </a:extLst>
            </p:cNvPr>
            <p:cNvSpPr txBox="1"/>
            <p:nvPr/>
          </p:nvSpPr>
          <p:spPr>
            <a:xfrm>
              <a:off x="7826574" y="1700807"/>
              <a:ext cx="1552300" cy="1705205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r"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ORACLE</a:t>
              </a:r>
            </a:p>
            <a:p>
              <a:pPr algn="r"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MSSQL</a:t>
              </a:r>
            </a:p>
            <a:p>
              <a:pPr algn="r"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Exchange</a:t>
              </a:r>
            </a:p>
            <a:p>
              <a:pPr algn="r"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dirty="0">
                  <a:solidFill>
                    <a:srgbClr val="000000"/>
                  </a:solidFill>
                  <a:cs typeface="Arial" pitchFamily="34" charset="0"/>
                </a:rPr>
                <a:t>SharePoint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D0451DF-25B0-4B33-914A-815DB9B24EDB}"/>
                </a:ext>
              </a:extLst>
            </p:cNvPr>
            <p:cNvSpPr txBox="1"/>
            <p:nvPr/>
          </p:nvSpPr>
          <p:spPr>
            <a:xfrm>
              <a:off x="6935445" y="4635724"/>
              <a:ext cx="2476667" cy="131644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1600">
                  <a:latin typeface="나눔고딕" panose="020D0604000000000000" pitchFamily="50" charset="-127"/>
                  <a:ea typeface="나눔고딕" panose="020D0604000000000000" pitchFamily="50" charset="-127"/>
                </a:defRPr>
              </a:lvl1pPr>
            </a:lstStyle>
            <a:p>
              <a:pPr algn="r"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저장공간 활용</a:t>
              </a:r>
              <a:endParaRPr kumimoji="1"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Arial" pitchFamily="34" charset="0"/>
              </a:endParaRPr>
            </a:p>
            <a:p>
              <a:pPr algn="r" defTabSz="9144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UNI</a:t>
              </a:r>
              <a:r>
                <a:rPr kumimoji="1" lang="en-US" altLang="ko-KR" sz="1200" dirty="0">
                  <a:solidFill>
                    <a:srgbClr val="000000"/>
                  </a:solidFill>
                  <a:latin typeface="맑은 고딕"/>
                  <a:ea typeface="맑은 고딕"/>
                  <a:cs typeface="Arial" pitchFamily="34" charset="0"/>
                </a:rPr>
                <a:t>TRENDS Cloud Center           Amazon/Google/Rackspace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08DD280F-0953-428E-ADE1-7D3604132300}"/>
                </a:ext>
              </a:extLst>
            </p:cNvPr>
            <p:cNvCxnSpPr/>
            <p:nvPr/>
          </p:nvCxnSpPr>
          <p:spPr bwMode="auto">
            <a:xfrm flipV="1">
              <a:off x="272482" y="4577555"/>
              <a:ext cx="8568951" cy="127173"/>
            </a:xfrm>
            <a:prstGeom prst="line">
              <a:avLst/>
            </a:prstGeom>
            <a:pattFill prst="dkUpDiag">
              <a:fgClr>
                <a:srgbClr val="003E64"/>
              </a:fgClr>
              <a:bgClr>
                <a:srgbClr val="006DB0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cxn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657782D-BD31-487C-807A-A829C45821B7}"/>
                </a:ext>
              </a:extLst>
            </p:cNvPr>
            <p:cNvGrpSpPr/>
            <p:nvPr/>
          </p:nvGrpSpPr>
          <p:grpSpPr>
            <a:xfrm>
              <a:off x="3296817" y="2508289"/>
              <a:ext cx="812698" cy="981304"/>
              <a:chOff x="3276207" y="2508289"/>
              <a:chExt cx="812698" cy="981304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066CFEDB-A7D0-488F-A5FD-AA4FEC91FB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6207" y="2508289"/>
                <a:ext cx="812698" cy="812699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82374AB-F907-4547-9CAF-37F2093AE269}"/>
                  </a:ext>
                </a:extLst>
              </p:cNvPr>
              <p:cNvSpPr txBox="1"/>
              <p:nvPr/>
            </p:nvSpPr>
            <p:spPr>
              <a:xfrm>
                <a:off x="3436345" y="3176973"/>
                <a:ext cx="492420" cy="312620"/>
              </a:xfrm>
              <a:prstGeom prst="rect">
                <a:avLst/>
              </a:prstGeom>
              <a:noFill/>
            </p:spPr>
            <p:txBody>
              <a:bodyPr wrap="none" lIns="91429" tIns="45715" rIns="91429" bIns="45715" rtlCol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cs typeface="Arial" pitchFamily="34" charset="0"/>
                  </a:rPr>
                  <a:t>강점</a:t>
                </a:r>
              </a:p>
            </p:txBody>
          </p:sp>
        </p:grp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D870D69-5577-4B1D-BA29-4FAA2924B0CE}"/>
                </a:ext>
              </a:extLst>
            </p:cNvPr>
            <p:cNvGrpSpPr/>
            <p:nvPr/>
          </p:nvGrpSpPr>
          <p:grpSpPr>
            <a:xfrm>
              <a:off x="6341762" y="2586778"/>
              <a:ext cx="699470" cy="938819"/>
              <a:chOff x="6321152" y="2586778"/>
              <a:chExt cx="699470" cy="938819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197CECF-1F5B-4DD9-987B-A5F4C9C15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1152" y="2586778"/>
                <a:ext cx="699470" cy="699471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92D012D-B04E-47A7-96E3-D53AAE9AAB48}"/>
                  </a:ext>
                </a:extLst>
              </p:cNvPr>
              <p:cNvSpPr txBox="1"/>
              <p:nvPr/>
            </p:nvSpPr>
            <p:spPr>
              <a:xfrm>
                <a:off x="6482812" y="3212977"/>
                <a:ext cx="397843" cy="312620"/>
              </a:xfrm>
              <a:prstGeom prst="rect">
                <a:avLst/>
              </a:prstGeom>
              <a:noFill/>
            </p:spPr>
            <p:txBody>
              <a:bodyPr wrap="none" lIns="91429" tIns="45715" rIns="91429" bIns="45715" rtlCol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200" b="1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cs typeface="Arial" pitchFamily="34" charset="0"/>
                  </a:rPr>
                  <a:t>DB</a:t>
                </a:r>
                <a:endParaRPr kumimoji="1" lang="ko-KR" altLang="en-US" sz="1200" b="1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26C4A3F-43A6-4A9B-8E8A-D6B56BBE4FFE}"/>
                </a:ext>
              </a:extLst>
            </p:cNvPr>
            <p:cNvGrpSpPr/>
            <p:nvPr/>
          </p:nvGrpSpPr>
          <p:grpSpPr>
            <a:xfrm>
              <a:off x="3497447" y="4545124"/>
              <a:ext cx="857132" cy="1228696"/>
              <a:chOff x="3476837" y="4644418"/>
              <a:chExt cx="857132" cy="1228696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87F1AD2C-8948-43D6-AF6F-283F3789AA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6837" y="4644418"/>
                <a:ext cx="857132" cy="872815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081EB55-691F-412E-BE82-65C87FA9C742}"/>
                  </a:ext>
                </a:extLst>
              </p:cNvPr>
              <p:cNvSpPr txBox="1"/>
              <p:nvPr/>
            </p:nvSpPr>
            <p:spPr>
              <a:xfrm>
                <a:off x="3754524" y="5560494"/>
                <a:ext cx="492420" cy="312620"/>
              </a:xfrm>
              <a:prstGeom prst="rect">
                <a:avLst/>
              </a:prstGeom>
              <a:noFill/>
            </p:spPr>
            <p:txBody>
              <a:bodyPr wrap="none" lIns="91429" tIns="45715" rIns="91429" bIns="45715" rtlCol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dirty="0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cs typeface="Arial" pitchFamily="34" charset="0"/>
                  </a:rPr>
                  <a:t>기능</a:t>
                </a:r>
              </a:p>
            </p:txBody>
          </p:sp>
        </p:grp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E3033B6-0F19-435B-B92B-57B543D76709}"/>
                </a:ext>
              </a:extLst>
            </p:cNvPr>
            <p:cNvGrpSpPr/>
            <p:nvPr/>
          </p:nvGrpSpPr>
          <p:grpSpPr>
            <a:xfrm>
              <a:off x="6163510" y="4581128"/>
              <a:ext cx="891370" cy="996696"/>
              <a:chOff x="6055487" y="4725144"/>
              <a:chExt cx="891370" cy="996696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1305F336-4329-4276-9FE1-272689A8C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6700"/>
                        </a14:imgEffect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5487" y="4725144"/>
                <a:ext cx="891370" cy="862453"/>
              </a:xfrm>
              <a:prstGeom prst="rect">
                <a:avLst/>
              </a:prstGeom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B819C15-F164-4178-A872-00E4F35BA85D}"/>
                  </a:ext>
                </a:extLst>
              </p:cNvPr>
              <p:cNvSpPr txBox="1"/>
              <p:nvPr/>
            </p:nvSpPr>
            <p:spPr>
              <a:xfrm>
                <a:off x="6117720" y="5409220"/>
                <a:ext cx="800197" cy="312620"/>
              </a:xfrm>
              <a:prstGeom prst="rect">
                <a:avLst/>
              </a:prstGeom>
              <a:noFill/>
            </p:spPr>
            <p:txBody>
              <a:bodyPr wrap="none" lIns="91429" tIns="45715" rIns="91429" bIns="45715" rtlCol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200" b="1" dirty="0" err="1">
                    <a:ln>
                      <a:solidFill>
                        <a:srgbClr val="000000"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cs typeface="Arial" pitchFamily="34" charset="0"/>
                  </a:rPr>
                  <a:t>클라우드</a:t>
                </a:r>
                <a:endParaRPr kumimoji="1" lang="ko-KR" altLang="en-US" sz="1200" b="1" dirty="0">
                  <a:ln>
                    <a:solidFill>
                      <a:srgbClr val="000000">
                        <a:alpha val="0"/>
                      </a:srgbClr>
                    </a:solidFill>
                  </a:ln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4CB7EB3F-26FB-42F0-81F6-C9259EAFD50F}"/>
                </a:ext>
              </a:extLst>
            </p:cNvPr>
            <p:cNvGrpSpPr/>
            <p:nvPr/>
          </p:nvGrpSpPr>
          <p:grpSpPr>
            <a:xfrm>
              <a:off x="4135343" y="2364202"/>
              <a:ext cx="2096011" cy="3262015"/>
              <a:chOff x="4114733" y="2364202"/>
              <a:chExt cx="2096011" cy="3262015"/>
            </a:xfrm>
          </p:grpSpPr>
          <p:sp>
            <p:nvSpPr>
              <p:cNvPr id="89" name="Freeform 13">
                <a:extLst>
                  <a:ext uri="{FF2B5EF4-FFF2-40B4-BE49-F238E27FC236}">
                    <a16:creationId xmlns:a16="http://schemas.microsoft.com/office/drawing/2014/main" id="{1AA51197-A22F-4892-81D0-D738051F7D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14733" y="2364202"/>
                <a:ext cx="2096011" cy="3262015"/>
              </a:xfrm>
              <a:custGeom>
                <a:avLst/>
                <a:gdLst>
                  <a:gd name="T0" fmla="*/ 1027 w 2542"/>
                  <a:gd name="T1" fmla="*/ 366 h 3947"/>
                  <a:gd name="T2" fmla="*/ 739 w 2542"/>
                  <a:gd name="T3" fmla="*/ 494 h 3947"/>
                  <a:gd name="T4" fmla="*/ 516 w 2542"/>
                  <a:gd name="T5" fmla="*/ 701 h 3947"/>
                  <a:gd name="T6" fmla="*/ 374 w 2542"/>
                  <a:gd name="T7" fmla="*/ 970 h 3947"/>
                  <a:gd name="T8" fmla="*/ 2208 w 2542"/>
                  <a:gd name="T9" fmla="*/ 1201 h 3947"/>
                  <a:gd name="T10" fmla="*/ 2142 w 2542"/>
                  <a:gd name="T11" fmla="*/ 898 h 3947"/>
                  <a:gd name="T12" fmla="*/ 1979 w 2542"/>
                  <a:gd name="T13" fmla="*/ 643 h 3947"/>
                  <a:gd name="T14" fmla="*/ 1737 w 2542"/>
                  <a:gd name="T15" fmla="*/ 453 h 3947"/>
                  <a:gd name="T16" fmla="*/ 1437 w 2542"/>
                  <a:gd name="T17" fmla="*/ 350 h 3947"/>
                  <a:gd name="T18" fmla="*/ 1271 w 2542"/>
                  <a:gd name="T19" fmla="*/ 0 h 3947"/>
                  <a:gd name="T20" fmla="*/ 1656 w 2542"/>
                  <a:gd name="T21" fmla="*/ 57 h 3947"/>
                  <a:gd name="T22" fmla="*/ 1992 w 2542"/>
                  <a:gd name="T23" fmla="*/ 216 h 3947"/>
                  <a:gd name="T24" fmla="*/ 2264 w 2542"/>
                  <a:gd name="T25" fmla="*/ 460 h 3947"/>
                  <a:gd name="T26" fmla="*/ 2452 w 2542"/>
                  <a:gd name="T27" fmla="*/ 772 h 3947"/>
                  <a:gd name="T28" fmla="*/ 2539 w 2542"/>
                  <a:gd name="T29" fmla="*/ 1134 h 3947"/>
                  <a:gd name="T30" fmla="*/ 2524 w 2542"/>
                  <a:gd name="T31" fmla="*/ 1478 h 3947"/>
                  <a:gd name="T32" fmla="*/ 2450 w 2542"/>
                  <a:gd name="T33" fmla="*/ 1751 h 3947"/>
                  <a:gd name="T34" fmla="*/ 2341 w 2542"/>
                  <a:gd name="T35" fmla="*/ 1975 h 3947"/>
                  <a:gd name="T36" fmla="*/ 2219 w 2542"/>
                  <a:gd name="T37" fmla="*/ 2166 h 3947"/>
                  <a:gd name="T38" fmla="*/ 2105 w 2542"/>
                  <a:gd name="T39" fmla="*/ 2341 h 3947"/>
                  <a:gd name="T40" fmla="*/ 2022 w 2542"/>
                  <a:gd name="T41" fmla="*/ 2517 h 3947"/>
                  <a:gd name="T42" fmla="*/ 1989 w 2542"/>
                  <a:gd name="T43" fmla="*/ 2711 h 3947"/>
                  <a:gd name="T44" fmla="*/ 1930 w 2542"/>
                  <a:gd name="T45" fmla="*/ 2875 h 3947"/>
                  <a:gd name="T46" fmla="*/ 1772 w 2542"/>
                  <a:gd name="T47" fmla="*/ 3012 h 3947"/>
                  <a:gd name="T48" fmla="*/ 1819 w 2542"/>
                  <a:gd name="T49" fmla="*/ 3089 h 3947"/>
                  <a:gd name="T50" fmla="*/ 1772 w 2542"/>
                  <a:gd name="T51" fmla="*/ 3167 h 3947"/>
                  <a:gd name="T52" fmla="*/ 1810 w 2542"/>
                  <a:gd name="T53" fmla="*/ 3241 h 3947"/>
                  <a:gd name="T54" fmla="*/ 1810 w 2542"/>
                  <a:gd name="T55" fmla="*/ 3324 h 3947"/>
                  <a:gd name="T56" fmla="*/ 1775 w 2542"/>
                  <a:gd name="T57" fmla="*/ 3397 h 3947"/>
                  <a:gd name="T58" fmla="*/ 1821 w 2542"/>
                  <a:gd name="T59" fmla="*/ 3475 h 3947"/>
                  <a:gd name="T60" fmla="*/ 1771 w 2542"/>
                  <a:gd name="T61" fmla="*/ 3556 h 3947"/>
                  <a:gd name="T62" fmla="*/ 1742 w 2542"/>
                  <a:gd name="T63" fmla="*/ 3628 h 3947"/>
                  <a:gd name="T64" fmla="*/ 1737 w 2542"/>
                  <a:gd name="T65" fmla="*/ 3716 h 3947"/>
                  <a:gd name="T66" fmla="*/ 1630 w 2542"/>
                  <a:gd name="T67" fmla="*/ 3796 h 3947"/>
                  <a:gd name="T68" fmla="*/ 1444 w 2542"/>
                  <a:gd name="T69" fmla="*/ 3849 h 3947"/>
                  <a:gd name="T70" fmla="*/ 1345 w 2542"/>
                  <a:gd name="T71" fmla="*/ 3934 h 3947"/>
                  <a:gd name="T72" fmla="*/ 1205 w 2542"/>
                  <a:gd name="T73" fmla="*/ 3934 h 3947"/>
                  <a:gd name="T74" fmla="*/ 1107 w 2542"/>
                  <a:gd name="T75" fmla="*/ 3847 h 3947"/>
                  <a:gd name="T76" fmla="*/ 922 w 2542"/>
                  <a:gd name="T77" fmla="*/ 3796 h 3947"/>
                  <a:gd name="T78" fmla="*/ 815 w 2542"/>
                  <a:gd name="T79" fmla="*/ 3716 h 3947"/>
                  <a:gd name="T80" fmla="*/ 812 w 2542"/>
                  <a:gd name="T81" fmla="*/ 3628 h 3947"/>
                  <a:gd name="T82" fmla="*/ 785 w 2542"/>
                  <a:gd name="T83" fmla="*/ 3556 h 3947"/>
                  <a:gd name="T84" fmla="*/ 734 w 2542"/>
                  <a:gd name="T85" fmla="*/ 3475 h 3947"/>
                  <a:gd name="T86" fmla="*/ 783 w 2542"/>
                  <a:gd name="T87" fmla="*/ 3396 h 3947"/>
                  <a:gd name="T88" fmla="*/ 749 w 2542"/>
                  <a:gd name="T89" fmla="*/ 3324 h 3947"/>
                  <a:gd name="T90" fmla="*/ 748 w 2542"/>
                  <a:gd name="T91" fmla="*/ 3242 h 3947"/>
                  <a:gd name="T92" fmla="*/ 781 w 2542"/>
                  <a:gd name="T93" fmla="*/ 3170 h 3947"/>
                  <a:gd name="T94" fmla="*/ 732 w 2542"/>
                  <a:gd name="T95" fmla="*/ 3089 h 3947"/>
                  <a:gd name="T96" fmla="*/ 775 w 2542"/>
                  <a:gd name="T97" fmla="*/ 3015 h 3947"/>
                  <a:gd name="T98" fmla="*/ 615 w 2542"/>
                  <a:gd name="T99" fmla="*/ 2877 h 3947"/>
                  <a:gd name="T100" fmla="*/ 555 w 2542"/>
                  <a:gd name="T101" fmla="*/ 2711 h 3947"/>
                  <a:gd name="T102" fmla="*/ 522 w 2542"/>
                  <a:gd name="T103" fmla="*/ 2517 h 3947"/>
                  <a:gd name="T104" fmla="*/ 437 w 2542"/>
                  <a:gd name="T105" fmla="*/ 2341 h 3947"/>
                  <a:gd name="T106" fmla="*/ 324 w 2542"/>
                  <a:gd name="T107" fmla="*/ 2166 h 3947"/>
                  <a:gd name="T108" fmla="*/ 201 w 2542"/>
                  <a:gd name="T109" fmla="*/ 1975 h 3947"/>
                  <a:gd name="T110" fmla="*/ 93 w 2542"/>
                  <a:gd name="T111" fmla="*/ 1751 h 3947"/>
                  <a:gd name="T112" fmla="*/ 19 w 2542"/>
                  <a:gd name="T113" fmla="*/ 1478 h 3947"/>
                  <a:gd name="T114" fmla="*/ 3 w 2542"/>
                  <a:gd name="T115" fmla="*/ 1134 h 3947"/>
                  <a:gd name="T116" fmla="*/ 91 w 2542"/>
                  <a:gd name="T117" fmla="*/ 772 h 3947"/>
                  <a:gd name="T118" fmla="*/ 280 w 2542"/>
                  <a:gd name="T119" fmla="*/ 460 h 3947"/>
                  <a:gd name="T120" fmla="*/ 551 w 2542"/>
                  <a:gd name="T121" fmla="*/ 216 h 3947"/>
                  <a:gd name="T122" fmla="*/ 888 w 2542"/>
                  <a:gd name="T123" fmla="*/ 57 h 3947"/>
                  <a:gd name="T124" fmla="*/ 1271 w 2542"/>
                  <a:gd name="T125" fmla="*/ 0 h 3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542" h="3947">
                    <a:moveTo>
                      <a:pt x="1271" y="335"/>
                    </a:moveTo>
                    <a:lnTo>
                      <a:pt x="1188" y="339"/>
                    </a:lnTo>
                    <a:lnTo>
                      <a:pt x="1107" y="350"/>
                    </a:lnTo>
                    <a:lnTo>
                      <a:pt x="1027" y="366"/>
                    </a:lnTo>
                    <a:lnTo>
                      <a:pt x="951" y="390"/>
                    </a:lnTo>
                    <a:lnTo>
                      <a:pt x="877" y="418"/>
                    </a:lnTo>
                    <a:lnTo>
                      <a:pt x="807" y="453"/>
                    </a:lnTo>
                    <a:lnTo>
                      <a:pt x="739" y="494"/>
                    </a:lnTo>
                    <a:lnTo>
                      <a:pt x="677" y="539"/>
                    </a:lnTo>
                    <a:lnTo>
                      <a:pt x="619" y="588"/>
                    </a:lnTo>
                    <a:lnTo>
                      <a:pt x="565" y="643"/>
                    </a:lnTo>
                    <a:lnTo>
                      <a:pt x="516" y="701"/>
                    </a:lnTo>
                    <a:lnTo>
                      <a:pt x="471" y="763"/>
                    </a:lnTo>
                    <a:lnTo>
                      <a:pt x="433" y="830"/>
                    </a:lnTo>
                    <a:lnTo>
                      <a:pt x="400" y="898"/>
                    </a:lnTo>
                    <a:lnTo>
                      <a:pt x="374" y="970"/>
                    </a:lnTo>
                    <a:lnTo>
                      <a:pt x="354" y="1045"/>
                    </a:lnTo>
                    <a:lnTo>
                      <a:pt x="340" y="1123"/>
                    </a:lnTo>
                    <a:lnTo>
                      <a:pt x="334" y="1201"/>
                    </a:lnTo>
                    <a:lnTo>
                      <a:pt x="2208" y="1201"/>
                    </a:lnTo>
                    <a:lnTo>
                      <a:pt x="2202" y="1123"/>
                    </a:lnTo>
                    <a:lnTo>
                      <a:pt x="2189" y="1045"/>
                    </a:lnTo>
                    <a:lnTo>
                      <a:pt x="2169" y="970"/>
                    </a:lnTo>
                    <a:lnTo>
                      <a:pt x="2142" y="898"/>
                    </a:lnTo>
                    <a:lnTo>
                      <a:pt x="2110" y="830"/>
                    </a:lnTo>
                    <a:lnTo>
                      <a:pt x="2071" y="763"/>
                    </a:lnTo>
                    <a:lnTo>
                      <a:pt x="2028" y="701"/>
                    </a:lnTo>
                    <a:lnTo>
                      <a:pt x="1979" y="643"/>
                    </a:lnTo>
                    <a:lnTo>
                      <a:pt x="1925" y="588"/>
                    </a:lnTo>
                    <a:lnTo>
                      <a:pt x="1866" y="539"/>
                    </a:lnTo>
                    <a:lnTo>
                      <a:pt x="1803" y="494"/>
                    </a:lnTo>
                    <a:lnTo>
                      <a:pt x="1737" y="453"/>
                    </a:lnTo>
                    <a:lnTo>
                      <a:pt x="1665" y="418"/>
                    </a:lnTo>
                    <a:lnTo>
                      <a:pt x="1593" y="390"/>
                    </a:lnTo>
                    <a:lnTo>
                      <a:pt x="1516" y="366"/>
                    </a:lnTo>
                    <a:lnTo>
                      <a:pt x="1437" y="350"/>
                    </a:lnTo>
                    <a:lnTo>
                      <a:pt x="1355" y="339"/>
                    </a:lnTo>
                    <a:lnTo>
                      <a:pt x="1271" y="335"/>
                    </a:lnTo>
                    <a:close/>
                    <a:moveTo>
                      <a:pt x="1271" y="0"/>
                    </a:moveTo>
                    <a:lnTo>
                      <a:pt x="1271" y="0"/>
                    </a:lnTo>
                    <a:lnTo>
                      <a:pt x="1371" y="4"/>
                    </a:lnTo>
                    <a:lnTo>
                      <a:pt x="1468" y="15"/>
                    </a:lnTo>
                    <a:lnTo>
                      <a:pt x="1562" y="32"/>
                    </a:lnTo>
                    <a:lnTo>
                      <a:pt x="1656" y="57"/>
                    </a:lnTo>
                    <a:lnTo>
                      <a:pt x="1744" y="88"/>
                    </a:lnTo>
                    <a:lnTo>
                      <a:pt x="1830" y="125"/>
                    </a:lnTo>
                    <a:lnTo>
                      <a:pt x="1912" y="168"/>
                    </a:lnTo>
                    <a:lnTo>
                      <a:pt x="1992" y="216"/>
                    </a:lnTo>
                    <a:lnTo>
                      <a:pt x="2066" y="271"/>
                    </a:lnTo>
                    <a:lnTo>
                      <a:pt x="2137" y="329"/>
                    </a:lnTo>
                    <a:lnTo>
                      <a:pt x="2202" y="392"/>
                    </a:lnTo>
                    <a:lnTo>
                      <a:pt x="2264" y="460"/>
                    </a:lnTo>
                    <a:lnTo>
                      <a:pt x="2319" y="532"/>
                    </a:lnTo>
                    <a:lnTo>
                      <a:pt x="2369" y="609"/>
                    </a:lnTo>
                    <a:lnTo>
                      <a:pt x="2414" y="689"/>
                    </a:lnTo>
                    <a:lnTo>
                      <a:pt x="2452" y="772"/>
                    </a:lnTo>
                    <a:lnTo>
                      <a:pt x="2484" y="859"/>
                    </a:lnTo>
                    <a:lnTo>
                      <a:pt x="2509" y="948"/>
                    </a:lnTo>
                    <a:lnTo>
                      <a:pt x="2528" y="1040"/>
                    </a:lnTo>
                    <a:lnTo>
                      <a:pt x="2539" y="1134"/>
                    </a:lnTo>
                    <a:lnTo>
                      <a:pt x="2542" y="1230"/>
                    </a:lnTo>
                    <a:lnTo>
                      <a:pt x="2540" y="1316"/>
                    </a:lnTo>
                    <a:lnTo>
                      <a:pt x="2534" y="1400"/>
                    </a:lnTo>
                    <a:lnTo>
                      <a:pt x="2524" y="1478"/>
                    </a:lnTo>
                    <a:lnTo>
                      <a:pt x="2509" y="1551"/>
                    </a:lnTo>
                    <a:lnTo>
                      <a:pt x="2492" y="1622"/>
                    </a:lnTo>
                    <a:lnTo>
                      <a:pt x="2472" y="1687"/>
                    </a:lnTo>
                    <a:lnTo>
                      <a:pt x="2450" y="1751"/>
                    </a:lnTo>
                    <a:lnTo>
                      <a:pt x="2426" y="1810"/>
                    </a:lnTo>
                    <a:lnTo>
                      <a:pt x="2399" y="1869"/>
                    </a:lnTo>
                    <a:lnTo>
                      <a:pt x="2371" y="1922"/>
                    </a:lnTo>
                    <a:lnTo>
                      <a:pt x="2341" y="1975"/>
                    </a:lnTo>
                    <a:lnTo>
                      <a:pt x="2312" y="2025"/>
                    </a:lnTo>
                    <a:lnTo>
                      <a:pt x="2281" y="2073"/>
                    </a:lnTo>
                    <a:lnTo>
                      <a:pt x="2250" y="2120"/>
                    </a:lnTo>
                    <a:lnTo>
                      <a:pt x="2219" y="2166"/>
                    </a:lnTo>
                    <a:lnTo>
                      <a:pt x="2190" y="2211"/>
                    </a:lnTo>
                    <a:lnTo>
                      <a:pt x="2160" y="2254"/>
                    </a:lnTo>
                    <a:lnTo>
                      <a:pt x="2132" y="2298"/>
                    </a:lnTo>
                    <a:lnTo>
                      <a:pt x="2105" y="2341"/>
                    </a:lnTo>
                    <a:lnTo>
                      <a:pt x="2081" y="2385"/>
                    </a:lnTo>
                    <a:lnTo>
                      <a:pt x="2059" y="2428"/>
                    </a:lnTo>
                    <a:lnTo>
                      <a:pt x="2039" y="2471"/>
                    </a:lnTo>
                    <a:lnTo>
                      <a:pt x="2022" y="2517"/>
                    </a:lnTo>
                    <a:lnTo>
                      <a:pt x="2007" y="2563"/>
                    </a:lnTo>
                    <a:lnTo>
                      <a:pt x="1997" y="2610"/>
                    </a:lnTo>
                    <a:lnTo>
                      <a:pt x="1991" y="2660"/>
                    </a:lnTo>
                    <a:lnTo>
                      <a:pt x="1989" y="2711"/>
                    </a:lnTo>
                    <a:lnTo>
                      <a:pt x="1985" y="2754"/>
                    </a:lnTo>
                    <a:lnTo>
                      <a:pt x="1973" y="2795"/>
                    </a:lnTo>
                    <a:lnTo>
                      <a:pt x="1954" y="2836"/>
                    </a:lnTo>
                    <a:lnTo>
                      <a:pt x="1930" y="2875"/>
                    </a:lnTo>
                    <a:lnTo>
                      <a:pt x="1898" y="2913"/>
                    </a:lnTo>
                    <a:lnTo>
                      <a:pt x="1861" y="2948"/>
                    </a:lnTo>
                    <a:lnTo>
                      <a:pt x="1819" y="2981"/>
                    </a:lnTo>
                    <a:lnTo>
                      <a:pt x="1772" y="3012"/>
                    </a:lnTo>
                    <a:lnTo>
                      <a:pt x="1792" y="3031"/>
                    </a:lnTo>
                    <a:lnTo>
                      <a:pt x="1807" y="3050"/>
                    </a:lnTo>
                    <a:lnTo>
                      <a:pt x="1815" y="3069"/>
                    </a:lnTo>
                    <a:lnTo>
                      <a:pt x="1819" y="3089"/>
                    </a:lnTo>
                    <a:lnTo>
                      <a:pt x="1815" y="3110"/>
                    </a:lnTo>
                    <a:lnTo>
                      <a:pt x="1807" y="3130"/>
                    </a:lnTo>
                    <a:lnTo>
                      <a:pt x="1792" y="3149"/>
                    </a:lnTo>
                    <a:lnTo>
                      <a:pt x="1772" y="3167"/>
                    </a:lnTo>
                    <a:lnTo>
                      <a:pt x="1748" y="3185"/>
                    </a:lnTo>
                    <a:lnTo>
                      <a:pt x="1774" y="3202"/>
                    </a:lnTo>
                    <a:lnTo>
                      <a:pt x="1794" y="3222"/>
                    </a:lnTo>
                    <a:lnTo>
                      <a:pt x="1810" y="3241"/>
                    </a:lnTo>
                    <a:lnTo>
                      <a:pt x="1820" y="3262"/>
                    </a:lnTo>
                    <a:lnTo>
                      <a:pt x="1823" y="3283"/>
                    </a:lnTo>
                    <a:lnTo>
                      <a:pt x="1820" y="3304"/>
                    </a:lnTo>
                    <a:lnTo>
                      <a:pt x="1810" y="3324"/>
                    </a:lnTo>
                    <a:lnTo>
                      <a:pt x="1796" y="3344"/>
                    </a:lnTo>
                    <a:lnTo>
                      <a:pt x="1775" y="3362"/>
                    </a:lnTo>
                    <a:lnTo>
                      <a:pt x="1749" y="3380"/>
                    </a:lnTo>
                    <a:lnTo>
                      <a:pt x="1775" y="3397"/>
                    </a:lnTo>
                    <a:lnTo>
                      <a:pt x="1794" y="3416"/>
                    </a:lnTo>
                    <a:lnTo>
                      <a:pt x="1809" y="3434"/>
                    </a:lnTo>
                    <a:lnTo>
                      <a:pt x="1819" y="3454"/>
                    </a:lnTo>
                    <a:lnTo>
                      <a:pt x="1821" y="3475"/>
                    </a:lnTo>
                    <a:lnTo>
                      <a:pt x="1819" y="3496"/>
                    </a:lnTo>
                    <a:lnTo>
                      <a:pt x="1809" y="3517"/>
                    </a:lnTo>
                    <a:lnTo>
                      <a:pt x="1793" y="3537"/>
                    </a:lnTo>
                    <a:lnTo>
                      <a:pt x="1771" y="3556"/>
                    </a:lnTo>
                    <a:lnTo>
                      <a:pt x="1744" y="3574"/>
                    </a:lnTo>
                    <a:lnTo>
                      <a:pt x="1712" y="3590"/>
                    </a:lnTo>
                    <a:lnTo>
                      <a:pt x="1729" y="3609"/>
                    </a:lnTo>
                    <a:lnTo>
                      <a:pt x="1742" y="3628"/>
                    </a:lnTo>
                    <a:lnTo>
                      <a:pt x="1749" y="3648"/>
                    </a:lnTo>
                    <a:lnTo>
                      <a:pt x="1751" y="3667"/>
                    </a:lnTo>
                    <a:lnTo>
                      <a:pt x="1748" y="3692"/>
                    </a:lnTo>
                    <a:lnTo>
                      <a:pt x="1737" y="3716"/>
                    </a:lnTo>
                    <a:lnTo>
                      <a:pt x="1719" y="3738"/>
                    </a:lnTo>
                    <a:lnTo>
                      <a:pt x="1695" y="3759"/>
                    </a:lnTo>
                    <a:lnTo>
                      <a:pt x="1665" y="3779"/>
                    </a:lnTo>
                    <a:lnTo>
                      <a:pt x="1630" y="3796"/>
                    </a:lnTo>
                    <a:lnTo>
                      <a:pt x="1589" y="3813"/>
                    </a:lnTo>
                    <a:lnTo>
                      <a:pt x="1545" y="3827"/>
                    </a:lnTo>
                    <a:lnTo>
                      <a:pt x="1496" y="3839"/>
                    </a:lnTo>
                    <a:lnTo>
                      <a:pt x="1444" y="3849"/>
                    </a:lnTo>
                    <a:lnTo>
                      <a:pt x="1426" y="3876"/>
                    </a:lnTo>
                    <a:lnTo>
                      <a:pt x="1403" y="3899"/>
                    </a:lnTo>
                    <a:lnTo>
                      <a:pt x="1376" y="3919"/>
                    </a:lnTo>
                    <a:lnTo>
                      <a:pt x="1345" y="3934"/>
                    </a:lnTo>
                    <a:lnTo>
                      <a:pt x="1312" y="3944"/>
                    </a:lnTo>
                    <a:lnTo>
                      <a:pt x="1275" y="3947"/>
                    </a:lnTo>
                    <a:lnTo>
                      <a:pt x="1239" y="3944"/>
                    </a:lnTo>
                    <a:lnTo>
                      <a:pt x="1205" y="3934"/>
                    </a:lnTo>
                    <a:lnTo>
                      <a:pt x="1174" y="3919"/>
                    </a:lnTo>
                    <a:lnTo>
                      <a:pt x="1147" y="3899"/>
                    </a:lnTo>
                    <a:lnTo>
                      <a:pt x="1125" y="3876"/>
                    </a:lnTo>
                    <a:lnTo>
                      <a:pt x="1107" y="3847"/>
                    </a:lnTo>
                    <a:lnTo>
                      <a:pt x="1054" y="3839"/>
                    </a:lnTo>
                    <a:lnTo>
                      <a:pt x="1006" y="3826"/>
                    </a:lnTo>
                    <a:lnTo>
                      <a:pt x="962" y="3813"/>
                    </a:lnTo>
                    <a:lnTo>
                      <a:pt x="922" y="3796"/>
                    </a:lnTo>
                    <a:lnTo>
                      <a:pt x="887" y="3778"/>
                    </a:lnTo>
                    <a:lnTo>
                      <a:pt x="857" y="3759"/>
                    </a:lnTo>
                    <a:lnTo>
                      <a:pt x="834" y="3738"/>
                    </a:lnTo>
                    <a:lnTo>
                      <a:pt x="815" y="3716"/>
                    </a:lnTo>
                    <a:lnTo>
                      <a:pt x="804" y="3692"/>
                    </a:lnTo>
                    <a:lnTo>
                      <a:pt x="801" y="3667"/>
                    </a:lnTo>
                    <a:lnTo>
                      <a:pt x="804" y="3648"/>
                    </a:lnTo>
                    <a:lnTo>
                      <a:pt x="812" y="3628"/>
                    </a:lnTo>
                    <a:lnTo>
                      <a:pt x="825" y="3608"/>
                    </a:lnTo>
                    <a:lnTo>
                      <a:pt x="842" y="3590"/>
                    </a:lnTo>
                    <a:lnTo>
                      <a:pt x="810" y="3573"/>
                    </a:lnTo>
                    <a:lnTo>
                      <a:pt x="785" y="3556"/>
                    </a:lnTo>
                    <a:lnTo>
                      <a:pt x="763" y="3537"/>
                    </a:lnTo>
                    <a:lnTo>
                      <a:pt x="748" y="3517"/>
                    </a:lnTo>
                    <a:lnTo>
                      <a:pt x="738" y="3496"/>
                    </a:lnTo>
                    <a:lnTo>
                      <a:pt x="734" y="3475"/>
                    </a:lnTo>
                    <a:lnTo>
                      <a:pt x="738" y="3454"/>
                    </a:lnTo>
                    <a:lnTo>
                      <a:pt x="747" y="3434"/>
                    </a:lnTo>
                    <a:lnTo>
                      <a:pt x="763" y="3414"/>
                    </a:lnTo>
                    <a:lnTo>
                      <a:pt x="783" y="3396"/>
                    </a:lnTo>
                    <a:lnTo>
                      <a:pt x="809" y="3378"/>
                    </a:lnTo>
                    <a:lnTo>
                      <a:pt x="783" y="3361"/>
                    </a:lnTo>
                    <a:lnTo>
                      <a:pt x="764" y="3342"/>
                    </a:lnTo>
                    <a:lnTo>
                      <a:pt x="749" y="3324"/>
                    </a:lnTo>
                    <a:lnTo>
                      <a:pt x="739" y="3304"/>
                    </a:lnTo>
                    <a:lnTo>
                      <a:pt x="737" y="3283"/>
                    </a:lnTo>
                    <a:lnTo>
                      <a:pt x="739" y="3262"/>
                    </a:lnTo>
                    <a:lnTo>
                      <a:pt x="748" y="3242"/>
                    </a:lnTo>
                    <a:lnTo>
                      <a:pt x="763" y="3223"/>
                    </a:lnTo>
                    <a:lnTo>
                      <a:pt x="782" y="3205"/>
                    </a:lnTo>
                    <a:lnTo>
                      <a:pt x="807" y="3187"/>
                    </a:lnTo>
                    <a:lnTo>
                      <a:pt x="781" y="3170"/>
                    </a:lnTo>
                    <a:lnTo>
                      <a:pt x="760" y="3151"/>
                    </a:lnTo>
                    <a:lnTo>
                      <a:pt x="744" y="3131"/>
                    </a:lnTo>
                    <a:lnTo>
                      <a:pt x="736" y="3110"/>
                    </a:lnTo>
                    <a:lnTo>
                      <a:pt x="732" y="3089"/>
                    </a:lnTo>
                    <a:lnTo>
                      <a:pt x="734" y="3069"/>
                    </a:lnTo>
                    <a:lnTo>
                      <a:pt x="743" y="3051"/>
                    </a:lnTo>
                    <a:lnTo>
                      <a:pt x="756" y="3032"/>
                    </a:lnTo>
                    <a:lnTo>
                      <a:pt x="775" y="3015"/>
                    </a:lnTo>
                    <a:lnTo>
                      <a:pt x="727" y="2984"/>
                    </a:lnTo>
                    <a:lnTo>
                      <a:pt x="685" y="2950"/>
                    </a:lnTo>
                    <a:lnTo>
                      <a:pt x="647" y="2914"/>
                    </a:lnTo>
                    <a:lnTo>
                      <a:pt x="615" y="2877"/>
                    </a:lnTo>
                    <a:lnTo>
                      <a:pt x="589" y="2837"/>
                    </a:lnTo>
                    <a:lnTo>
                      <a:pt x="571" y="2797"/>
                    </a:lnTo>
                    <a:lnTo>
                      <a:pt x="559" y="2754"/>
                    </a:lnTo>
                    <a:lnTo>
                      <a:pt x="555" y="2711"/>
                    </a:lnTo>
                    <a:lnTo>
                      <a:pt x="553" y="2660"/>
                    </a:lnTo>
                    <a:lnTo>
                      <a:pt x="546" y="2610"/>
                    </a:lnTo>
                    <a:lnTo>
                      <a:pt x="535" y="2563"/>
                    </a:lnTo>
                    <a:lnTo>
                      <a:pt x="522" y="2517"/>
                    </a:lnTo>
                    <a:lnTo>
                      <a:pt x="505" y="2471"/>
                    </a:lnTo>
                    <a:lnTo>
                      <a:pt x="485" y="2428"/>
                    </a:lnTo>
                    <a:lnTo>
                      <a:pt x="463" y="2385"/>
                    </a:lnTo>
                    <a:lnTo>
                      <a:pt x="437" y="2341"/>
                    </a:lnTo>
                    <a:lnTo>
                      <a:pt x="411" y="2298"/>
                    </a:lnTo>
                    <a:lnTo>
                      <a:pt x="383" y="2254"/>
                    </a:lnTo>
                    <a:lnTo>
                      <a:pt x="354" y="2211"/>
                    </a:lnTo>
                    <a:lnTo>
                      <a:pt x="324" y="2166"/>
                    </a:lnTo>
                    <a:lnTo>
                      <a:pt x="293" y="2120"/>
                    </a:lnTo>
                    <a:lnTo>
                      <a:pt x="263" y="2073"/>
                    </a:lnTo>
                    <a:lnTo>
                      <a:pt x="232" y="2025"/>
                    </a:lnTo>
                    <a:lnTo>
                      <a:pt x="201" y="1975"/>
                    </a:lnTo>
                    <a:lnTo>
                      <a:pt x="172" y="1922"/>
                    </a:lnTo>
                    <a:lnTo>
                      <a:pt x="143" y="1869"/>
                    </a:lnTo>
                    <a:lnTo>
                      <a:pt x="118" y="1810"/>
                    </a:lnTo>
                    <a:lnTo>
                      <a:pt x="93" y="1751"/>
                    </a:lnTo>
                    <a:lnTo>
                      <a:pt x="70" y="1687"/>
                    </a:lnTo>
                    <a:lnTo>
                      <a:pt x="50" y="1622"/>
                    </a:lnTo>
                    <a:lnTo>
                      <a:pt x="33" y="1551"/>
                    </a:lnTo>
                    <a:lnTo>
                      <a:pt x="19" y="1478"/>
                    </a:lnTo>
                    <a:lnTo>
                      <a:pt x="8" y="1400"/>
                    </a:lnTo>
                    <a:lnTo>
                      <a:pt x="2" y="1316"/>
                    </a:lnTo>
                    <a:lnTo>
                      <a:pt x="0" y="1230"/>
                    </a:lnTo>
                    <a:lnTo>
                      <a:pt x="3" y="1134"/>
                    </a:lnTo>
                    <a:lnTo>
                      <a:pt x="16" y="1040"/>
                    </a:lnTo>
                    <a:lnTo>
                      <a:pt x="34" y="948"/>
                    </a:lnTo>
                    <a:lnTo>
                      <a:pt x="59" y="859"/>
                    </a:lnTo>
                    <a:lnTo>
                      <a:pt x="91" y="772"/>
                    </a:lnTo>
                    <a:lnTo>
                      <a:pt x="130" y="689"/>
                    </a:lnTo>
                    <a:lnTo>
                      <a:pt x="174" y="609"/>
                    </a:lnTo>
                    <a:lnTo>
                      <a:pt x="223" y="532"/>
                    </a:lnTo>
                    <a:lnTo>
                      <a:pt x="280" y="460"/>
                    </a:lnTo>
                    <a:lnTo>
                      <a:pt x="340" y="392"/>
                    </a:lnTo>
                    <a:lnTo>
                      <a:pt x="406" y="329"/>
                    </a:lnTo>
                    <a:lnTo>
                      <a:pt x="476" y="271"/>
                    </a:lnTo>
                    <a:lnTo>
                      <a:pt x="551" y="216"/>
                    </a:lnTo>
                    <a:lnTo>
                      <a:pt x="630" y="168"/>
                    </a:lnTo>
                    <a:lnTo>
                      <a:pt x="712" y="125"/>
                    </a:lnTo>
                    <a:lnTo>
                      <a:pt x="798" y="88"/>
                    </a:lnTo>
                    <a:lnTo>
                      <a:pt x="888" y="57"/>
                    </a:lnTo>
                    <a:lnTo>
                      <a:pt x="980" y="32"/>
                    </a:lnTo>
                    <a:lnTo>
                      <a:pt x="1075" y="15"/>
                    </a:lnTo>
                    <a:lnTo>
                      <a:pt x="1172" y="4"/>
                    </a:lnTo>
                    <a:lnTo>
                      <a:pt x="1271" y="0"/>
                    </a:lnTo>
                    <a:close/>
                  </a:path>
                </a:pathLst>
              </a:custGeom>
              <a:solidFill>
                <a:srgbClr val="002060">
                  <a:alpha val="70000"/>
                </a:srgbClr>
              </a:solidFill>
              <a:ln>
                <a:noFill/>
              </a:ln>
              <a:extLst/>
            </p:spPr>
            <p:txBody>
              <a:bodyPr wrap="none" lIns="35996" tIns="35996" rIns="35996" bIns="35996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  <a:tabLst>
                    <a:tab pos="914296" algn="l"/>
                    <a:tab pos="7314367" algn="r"/>
                  </a:tabLst>
                </a:pPr>
                <a:endParaRPr lang="ko-KR" altLang="en-US" sz="1400" b="1" dirty="0">
                  <a:solidFill>
                    <a:srgbClr val="FFFFFF"/>
                  </a:solidFill>
                  <a:cs typeface="Arial" pitchFamily="34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6C2DCD6-9D19-4674-8006-616C1379A86C}"/>
                  </a:ext>
                </a:extLst>
              </p:cNvPr>
              <p:cNvSpPr txBox="1"/>
              <p:nvPr/>
            </p:nvSpPr>
            <p:spPr>
              <a:xfrm>
                <a:off x="4676683" y="3687108"/>
                <a:ext cx="1104409" cy="798935"/>
              </a:xfrm>
              <a:prstGeom prst="rect">
                <a:avLst/>
              </a:prstGeom>
              <a:noFill/>
            </p:spPr>
            <p:txBody>
              <a:bodyPr wrap="square" lIns="91429" tIns="45715" rIns="91429" bIns="45715" rtlCol="0">
                <a:spAutoFit/>
              </a:bodyPr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2000" b="1" dirty="0">
                    <a:solidFill>
                      <a:srgbClr val="FFC000"/>
                    </a:solidFill>
                    <a:cs typeface="Arial" pitchFamily="34" charset="0"/>
                  </a:rPr>
                  <a:t>솔루션 특징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598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en-US" altLang="ko-KR" sz="2600" b="1" dirty="0">
                <a:latin typeface="맑은 고딕" panose="020B0503020000020004" pitchFamily="50" charset="-127"/>
              </a:rPr>
              <a:t>UNITRENDS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글로벌의 약 </a:t>
            </a:r>
            <a:r>
              <a:rPr lang="en-US" altLang="ko-KR" sz="1600" b="0" dirty="0">
                <a:latin typeface="맑은 고딕" panose="020B0503020000020004" pitchFamily="50" charset="-127"/>
              </a:rPr>
              <a:t>19,000 </a:t>
            </a:r>
            <a:r>
              <a:rPr lang="ko-KR" altLang="en-US" sz="1600" b="0" dirty="0">
                <a:latin typeface="맑은 고딕" panose="020B0503020000020004" pitchFamily="50" charset="-127"/>
              </a:rPr>
              <a:t>고객 레퍼런스를 가지고 있을 뿐 아니라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국내에서도 금융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제조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공공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통신 및 </a:t>
            </a:r>
            <a:r>
              <a:rPr lang="en-US" altLang="ko-KR" sz="1600" b="0" dirty="0">
                <a:latin typeface="맑은 고딕" panose="020B0503020000020004" pitchFamily="50" charset="-127"/>
              </a:rPr>
              <a:t>IT </a:t>
            </a:r>
            <a:r>
              <a:rPr lang="ko-KR" altLang="en-US" sz="1600" b="0" dirty="0">
                <a:latin typeface="맑은 고딕" panose="020B0503020000020004" pitchFamily="50" charset="-127"/>
              </a:rPr>
              <a:t>분야 등의 전 산업 분야에 </a:t>
            </a:r>
            <a:r>
              <a:rPr lang="en-US" altLang="ko-KR" sz="1600" b="0" dirty="0">
                <a:latin typeface="맑은 고딕" panose="020B0503020000020004" pitchFamily="50" charset="-127"/>
              </a:rPr>
              <a:t>UNITRENDS </a:t>
            </a:r>
            <a:r>
              <a:rPr lang="ko-KR" altLang="en-US" sz="1600" b="0" dirty="0">
                <a:latin typeface="맑은 고딕" panose="020B0503020000020004" pitchFamily="50" charset="-127"/>
              </a:rPr>
              <a:t>를 설치 사용 함으로써 보다 검증되고 안정된 솔루션으로 인정받고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10749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아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국내 고객 사례</a:t>
            </a:r>
          </a:p>
        </p:txBody>
      </p: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FA70E78D-7252-4159-91F8-F1F2E357480F}"/>
              </a:ext>
            </a:extLst>
          </p:cNvPr>
          <p:cNvGrpSpPr/>
          <p:nvPr/>
        </p:nvGrpSpPr>
        <p:grpSpPr>
          <a:xfrm>
            <a:off x="328452" y="2160000"/>
            <a:ext cx="9155710" cy="4175390"/>
            <a:chOff x="227993" y="2025918"/>
            <a:chExt cx="9155710" cy="4175390"/>
          </a:xfrm>
        </p:grpSpPr>
        <p:pic>
          <p:nvPicPr>
            <p:cNvPr id="237" name="그림 236">
              <a:extLst>
                <a:ext uri="{FF2B5EF4-FFF2-40B4-BE49-F238E27FC236}">
                  <a16:creationId xmlns:a16="http://schemas.microsoft.com/office/drawing/2014/main" id="{12B3EA5D-A84C-4AE9-ADBA-30FAF52E3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087" y="2322045"/>
              <a:ext cx="687058" cy="468000"/>
            </a:xfrm>
            <a:prstGeom prst="rect">
              <a:avLst/>
            </a:prstGeom>
          </p:spPr>
        </p:pic>
        <p:pic>
          <p:nvPicPr>
            <p:cNvPr id="238" name="그림 237">
              <a:extLst>
                <a:ext uri="{FF2B5EF4-FFF2-40B4-BE49-F238E27FC236}">
                  <a16:creationId xmlns:a16="http://schemas.microsoft.com/office/drawing/2014/main" id="{9FF0E265-FFAC-4A34-8F68-E1CF175C8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7097" y="2368813"/>
              <a:ext cx="1492347" cy="365625"/>
            </a:xfrm>
            <a:prstGeom prst="rect">
              <a:avLst/>
            </a:prstGeom>
          </p:spPr>
        </p:pic>
        <p:pic>
          <p:nvPicPr>
            <p:cNvPr id="239" name="그림 238">
              <a:extLst>
                <a:ext uri="{FF2B5EF4-FFF2-40B4-BE49-F238E27FC236}">
                  <a16:creationId xmlns:a16="http://schemas.microsoft.com/office/drawing/2014/main" id="{51AA178B-1134-4BB6-A3F9-DBC3A4BC6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997" y="4117207"/>
              <a:ext cx="1360938" cy="365625"/>
            </a:xfrm>
            <a:prstGeom prst="rect">
              <a:avLst/>
            </a:prstGeom>
          </p:spPr>
        </p:pic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1C204FC9-2E30-4C8E-A572-DDE85F196D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2035" y="4117207"/>
              <a:ext cx="1035970" cy="350513"/>
            </a:xfrm>
            <a:prstGeom prst="rect">
              <a:avLst/>
            </a:prstGeom>
          </p:spPr>
        </p:pic>
        <p:pic>
          <p:nvPicPr>
            <p:cNvPr id="241" name="그림 240">
              <a:extLst>
                <a:ext uri="{FF2B5EF4-FFF2-40B4-BE49-F238E27FC236}">
                  <a16:creationId xmlns:a16="http://schemas.microsoft.com/office/drawing/2014/main" id="{E40421ED-F93A-458F-8745-467C5DA16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197" y="3246007"/>
              <a:ext cx="977912" cy="380250"/>
            </a:xfrm>
            <a:prstGeom prst="rect">
              <a:avLst/>
            </a:prstGeom>
          </p:spPr>
        </p:pic>
        <p:pic>
          <p:nvPicPr>
            <p:cNvPr id="242" name="그림 241">
              <a:extLst>
                <a:ext uri="{FF2B5EF4-FFF2-40B4-BE49-F238E27FC236}">
                  <a16:creationId xmlns:a16="http://schemas.microsoft.com/office/drawing/2014/main" id="{B3FF41C7-3A7F-4FC9-9037-6DFB8BCD4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1992" y="3246007"/>
              <a:ext cx="1508644" cy="321750"/>
            </a:xfrm>
            <a:prstGeom prst="rect">
              <a:avLst/>
            </a:prstGeom>
          </p:spPr>
        </p:pic>
        <p:pic>
          <p:nvPicPr>
            <p:cNvPr id="243" name="그림 242">
              <a:extLst>
                <a:ext uri="{FF2B5EF4-FFF2-40B4-BE49-F238E27FC236}">
                  <a16:creationId xmlns:a16="http://schemas.microsoft.com/office/drawing/2014/main" id="{910960CF-BC4D-41AA-947C-E778D3D8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883" y="4983148"/>
              <a:ext cx="936914" cy="365625"/>
            </a:xfrm>
            <a:prstGeom prst="rect">
              <a:avLst/>
            </a:prstGeom>
          </p:spPr>
        </p:pic>
        <p:pic>
          <p:nvPicPr>
            <p:cNvPr id="244" name="그림 243">
              <a:extLst>
                <a:ext uri="{FF2B5EF4-FFF2-40B4-BE49-F238E27FC236}">
                  <a16:creationId xmlns:a16="http://schemas.microsoft.com/office/drawing/2014/main" id="{7012AAEE-8341-41C8-A28E-7B4B902BF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08264" y="4938801"/>
              <a:ext cx="979875" cy="444131"/>
            </a:xfrm>
            <a:prstGeom prst="rect">
              <a:avLst/>
            </a:prstGeom>
          </p:spPr>
        </p:pic>
        <p:pic>
          <p:nvPicPr>
            <p:cNvPr id="245" name="그림 244">
              <a:extLst>
                <a:ext uri="{FF2B5EF4-FFF2-40B4-BE49-F238E27FC236}">
                  <a16:creationId xmlns:a16="http://schemas.microsoft.com/office/drawing/2014/main" id="{7663CA1C-E72D-44C5-ACA8-1E0006C15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96582" y="3246007"/>
              <a:ext cx="981326" cy="399017"/>
            </a:xfrm>
            <a:prstGeom prst="rect">
              <a:avLst/>
            </a:prstGeom>
          </p:spPr>
        </p:pic>
        <p:pic>
          <p:nvPicPr>
            <p:cNvPr id="246" name="그림 245">
              <a:extLst>
                <a:ext uri="{FF2B5EF4-FFF2-40B4-BE49-F238E27FC236}">
                  <a16:creationId xmlns:a16="http://schemas.microsoft.com/office/drawing/2014/main" id="{B7871DD5-7B10-48C7-B56F-729D5BDFE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32207" y="3246007"/>
              <a:ext cx="1084843" cy="316113"/>
            </a:xfrm>
            <a:prstGeom prst="rect">
              <a:avLst/>
            </a:prstGeom>
          </p:spPr>
        </p:pic>
        <p:pic>
          <p:nvPicPr>
            <p:cNvPr id="247" name="그림 246">
              <a:extLst>
                <a:ext uri="{FF2B5EF4-FFF2-40B4-BE49-F238E27FC236}">
                  <a16:creationId xmlns:a16="http://schemas.microsoft.com/office/drawing/2014/main" id="{5CCDC75B-F9EB-41E4-9892-04433434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80349" y="5806807"/>
              <a:ext cx="1107784" cy="358175"/>
            </a:xfrm>
            <a:prstGeom prst="rect">
              <a:avLst/>
            </a:prstGeom>
          </p:spPr>
        </p:pic>
        <p:pic>
          <p:nvPicPr>
            <p:cNvPr id="248" name="그림 247">
              <a:extLst>
                <a:ext uri="{FF2B5EF4-FFF2-40B4-BE49-F238E27FC236}">
                  <a16:creationId xmlns:a16="http://schemas.microsoft.com/office/drawing/2014/main" id="{642C78C8-8962-4463-958C-8A2D2E2F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94169" y="5806807"/>
              <a:ext cx="857966" cy="358175"/>
            </a:xfrm>
            <a:prstGeom prst="rect">
              <a:avLst/>
            </a:prstGeom>
          </p:spPr>
        </p:pic>
        <p:pic>
          <p:nvPicPr>
            <p:cNvPr id="249" name="그림 248">
              <a:extLst>
                <a:ext uri="{FF2B5EF4-FFF2-40B4-BE49-F238E27FC236}">
                  <a16:creationId xmlns:a16="http://schemas.microsoft.com/office/drawing/2014/main" id="{2C5AA898-82CD-45C4-85EE-0C57295FE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376605" y="5806807"/>
              <a:ext cx="803194" cy="356256"/>
            </a:xfrm>
            <a:prstGeom prst="rect">
              <a:avLst/>
            </a:prstGeom>
          </p:spPr>
        </p:pic>
        <p:pic>
          <p:nvPicPr>
            <p:cNvPr id="250" name="그림 249">
              <a:extLst>
                <a:ext uri="{FF2B5EF4-FFF2-40B4-BE49-F238E27FC236}">
                  <a16:creationId xmlns:a16="http://schemas.microsoft.com/office/drawing/2014/main" id="{E103D8B0-3269-4072-8185-F3720381C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80946" y="5806807"/>
              <a:ext cx="684076" cy="394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그림 250">
              <a:extLst>
                <a:ext uri="{FF2B5EF4-FFF2-40B4-BE49-F238E27FC236}">
                  <a16:creationId xmlns:a16="http://schemas.microsoft.com/office/drawing/2014/main" id="{5D539D53-1F12-428D-920F-D420B9BA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11082" y="4117207"/>
              <a:ext cx="693552" cy="356466"/>
            </a:xfrm>
            <a:prstGeom prst="rect">
              <a:avLst/>
            </a:prstGeom>
          </p:spPr>
        </p:pic>
        <p:sp>
          <p:nvSpPr>
            <p:cNvPr id="252" name="object 31">
              <a:extLst>
                <a:ext uri="{FF2B5EF4-FFF2-40B4-BE49-F238E27FC236}">
                  <a16:creationId xmlns:a16="http://schemas.microsoft.com/office/drawing/2014/main" id="{1D216DF0-B3EA-4422-848E-71A9F7A84ACA}"/>
                </a:ext>
              </a:extLst>
            </p:cNvPr>
            <p:cNvSpPr/>
            <p:nvPr/>
          </p:nvSpPr>
          <p:spPr>
            <a:xfrm>
              <a:off x="3328155" y="4117207"/>
              <a:ext cx="1416602" cy="2902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867"/>
            </a:p>
          </p:txBody>
        </p:sp>
        <p:sp>
          <p:nvSpPr>
            <p:cNvPr id="253" name="object 29">
              <a:extLst>
                <a:ext uri="{FF2B5EF4-FFF2-40B4-BE49-F238E27FC236}">
                  <a16:creationId xmlns:a16="http://schemas.microsoft.com/office/drawing/2014/main" id="{4F9C9C7E-B823-4BB0-AEB7-D194E61717EE}"/>
                </a:ext>
              </a:extLst>
            </p:cNvPr>
            <p:cNvSpPr/>
            <p:nvPr/>
          </p:nvSpPr>
          <p:spPr>
            <a:xfrm>
              <a:off x="3376605" y="2373760"/>
              <a:ext cx="1099712" cy="36562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pPr algn="l" defTabSz="990570" fontAlgn="auto" latinLnBrk="1">
                <a:spcBef>
                  <a:spcPts val="0"/>
                </a:spcBef>
                <a:spcAft>
                  <a:spcPts val="0"/>
                </a:spcAft>
              </a:pPr>
              <a:endParaRPr kumimoji="0" sz="195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object 27">
              <a:extLst>
                <a:ext uri="{FF2B5EF4-FFF2-40B4-BE49-F238E27FC236}">
                  <a16:creationId xmlns:a16="http://schemas.microsoft.com/office/drawing/2014/main" id="{C72CC49D-1DB5-4D32-B66A-CD719384EAB1}"/>
                </a:ext>
              </a:extLst>
            </p:cNvPr>
            <p:cNvSpPr/>
            <p:nvPr/>
          </p:nvSpPr>
          <p:spPr>
            <a:xfrm>
              <a:off x="4958939" y="4117207"/>
              <a:ext cx="680212" cy="31368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867"/>
            </a:p>
          </p:txBody>
        </p:sp>
        <p:sp>
          <p:nvSpPr>
            <p:cNvPr id="255" name="object 28">
              <a:extLst>
                <a:ext uri="{FF2B5EF4-FFF2-40B4-BE49-F238E27FC236}">
                  <a16:creationId xmlns:a16="http://schemas.microsoft.com/office/drawing/2014/main" id="{259B0165-CCE1-41BD-B5C0-9EB1BC42D970}"/>
                </a:ext>
              </a:extLst>
            </p:cNvPr>
            <p:cNvSpPr/>
            <p:nvPr/>
          </p:nvSpPr>
          <p:spPr>
            <a:xfrm>
              <a:off x="6434221" y="3246007"/>
              <a:ext cx="1112600" cy="35043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>
              <a:noAutofit/>
            </a:bodyPr>
            <a:lstStyle/>
            <a:p>
              <a:endParaRPr sz="867"/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77806380-2EE4-413F-99A8-8A7427CAD269}"/>
                </a:ext>
              </a:extLst>
            </p:cNvPr>
            <p:cNvSpPr txBox="1"/>
            <p:nvPr/>
          </p:nvSpPr>
          <p:spPr>
            <a:xfrm>
              <a:off x="3292151" y="3845793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</a:rPr>
                <a:t>한국의학연구소 </a:t>
              </a: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B736699A-5B59-4BA4-B75E-DCC3D292982C}"/>
                </a:ext>
              </a:extLst>
            </p:cNvPr>
            <p:cNvSpPr txBox="1"/>
            <p:nvPr/>
          </p:nvSpPr>
          <p:spPr>
            <a:xfrm>
              <a:off x="6361866" y="2936142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</a:rPr>
                <a:t>한밭대학교 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DA92362D-5E30-4709-83DC-1EA61E61D88A}"/>
                </a:ext>
              </a:extLst>
            </p:cNvPr>
            <p:cNvSpPr txBox="1"/>
            <p:nvPr/>
          </p:nvSpPr>
          <p:spPr>
            <a:xfrm>
              <a:off x="227993" y="2035877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</a:rPr>
                <a:t>동부증권 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994CADF2-9855-4B02-8C80-BD1742CE2CDB}"/>
                </a:ext>
              </a:extLst>
            </p:cNvPr>
            <p:cNvSpPr txBox="1"/>
            <p:nvPr/>
          </p:nvSpPr>
          <p:spPr>
            <a:xfrm>
              <a:off x="1472015" y="2035877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</a:rPr>
                <a:t>IBK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저축은행 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5BB7C97-3EAF-4753-9EEF-33B113456990}"/>
                </a:ext>
              </a:extLst>
            </p:cNvPr>
            <p:cNvSpPr txBox="1"/>
            <p:nvPr/>
          </p:nvSpPr>
          <p:spPr>
            <a:xfrm>
              <a:off x="227993" y="3845793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 err="1">
                  <a:solidFill>
                    <a:schemeClr val="tx1"/>
                  </a:solidFill>
                </a:rPr>
                <a:t>교보핫트랙스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A28BD7F1-DCD0-4F1F-A034-CFB4ADFAE663}"/>
                </a:ext>
              </a:extLst>
            </p:cNvPr>
            <p:cNvSpPr txBox="1"/>
            <p:nvPr/>
          </p:nvSpPr>
          <p:spPr>
            <a:xfrm>
              <a:off x="1531577" y="3845793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</a:rPr>
                <a:t>웅진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코웨이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F9DD78CA-7E4B-41A5-B289-4797FAE21F6F}"/>
                </a:ext>
              </a:extLst>
            </p:cNvPr>
            <p:cNvSpPr txBox="1"/>
            <p:nvPr/>
          </p:nvSpPr>
          <p:spPr>
            <a:xfrm>
              <a:off x="3328155" y="2035877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</a:rPr>
                <a:t>JCB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카드 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0791F09C-4C86-4243-B21C-1FE832D2D510}"/>
                </a:ext>
              </a:extLst>
            </p:cNvPr>
            <p:cNvSpPr txBox="1"/>
            <p:nvPr/>
          </p:nvSpPr>
          <p:spPr>
            <a:xfrm>
              <a:off x="251551" y="2936142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</a:rPr>
                <a:t>통일부 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AE20EBA-00F4-4B07-B5EF-6B0066843533}"/>
                </a:ext>
              </a:extLst>
            </p:cNvPr>
            <p:cNvSpPr txBox="1"/>
            <p:nvPr/>
          </p:nvSpPr>
          <p:spPr>
            <a:xfrm>
              <a:off x="1422854" y="2936142"/>
              <a:ext cx="1864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용인시디지털산업진흥원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47B6D44A-4F6F-4087-80B1-B45336129C08}"/>
                </a:ext>
              </a:extLst>
            </p:cNvPr>
            <p:cNvSpPr txBox="1"/>
            <p:nvPr/>
          </p:nvSpPr>
          <p:spPr>
            <a:xfrm>
              <a:off x="3221937" y="2936142"/>
              <a:ext cx="1864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서울지방항공청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20D9AA5-618F-4996-8836-139CF2092319}"/>
                </a:ext>
              </a:extLst>
            </p:cNvPr>
            <p:cNvSpPr txBox="1"/>
            <p:nvPr/>
          </p:nvSpPr>
          <p:spPr>
            <a:xfrm>
              <a:off x="4772817" y="2936142"/>
              <a:ext cx="1864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</a:rPr>
                <a:t>용인대학교 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A80ED81B-E88B-4DBB-AE0E-970730A4461E}"/>
                </a:ext>
              </a:extLst>
            </p:cNvPr>
            <p:cNvSpPr txBox="1"/>
            <p:nvPr/>
          </p:nvSpPr>
          <p:spPr>
            <a:xfrm>
              <a:off x="4800926" y="3845793"/>
              <a:ext cx="1864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0" lang="ko-KR" altLang="en-US" sz="1200" b="1" dirty="0" err="1">
                  <a:solidFill>
                    <a:prstClr val="black"/>
                  </a:solidFill>
                  <a:latin typeface="맑은 고딕"/>
                  <a:cs typeface="맑은 고딕"/>
                </a:rPr>
                <a:t>브룩스브라더스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F5F3B5DC-9368-4EAB-9605-C6F9EE0063AA}"/>
                </a:ext>
              </a:extLst>
            </p:cNvPr>
            <p:cNvSpPr txBox="1"/>
            <p:nvPr/>
          </p:nvSpPr>
          <p:spPr>
            <a:xfrm>
              <a:off x="263997" y="4668326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세종텔레콤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58F70BC2-5311-45F8-B643-732525B8784E}"/>
                </a:ext>
              </a:extLst>
            </p:cNvPr>
            <p:cNvSpPr txBox="1"/>
            <p:nvPr/>
          </p:nvSpPr>
          <p:spPr>
            <a:xfrm>
              <a:off x="1676047" y="4668326"/>
              <a:ext cx="1864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후지쯔</a:t>
              </a:r>
              <a:r>
                <a:rPr lang="en-US" altLang="ko-KR" sz="12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IDC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7BAA705-9B4B-43D9-9356-2DDF1C40C6D8}"/>
                </a:ext>
              </a:extLst>
            </p:cNvPr>
            <p:cNvSpPr txBox="1"/>
            <p:nvPr/>
          </p:nvSpPr>
          <p:spPr>
            <a:xfrm>
              <a:off x="6415603" y="3800073"/>
              <a:ext cx="1864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 err="1">
                  <a:solidFill>
                    <a:schemeClr val="tx1"/>
                  </a:solidFill>
                </a:rPr>
                <a:t>휴고보스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DAF29EA6-4013-4AD1-9F0E-912BF85E9F62}"/>
                </a:ext>
              </a:extLst>
            </p:cNvPr>
            <p:cNvSpPr txBox="1"/>
            <p:nvPr/>
          </p:nvSpPr>
          <p:spPr>
            <a:xfrm>
              <a:off x="263997" y="5481228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원익큐앤씨</a:t>
              </a:r>
              <a:endParaRPr lang="ko-KR" altLang="en-US" sz="1200" b="1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A0716317-8560-49F2-8034-D0DB5668746B}"/>
                </a:ext>
              </a:extLst>
            </p:cNvPr>
            <p:cNvSpPr txBox="1"/>
            <p:nvPr/>
          </p:nvSpPr>
          <p:spPr>
            <a:xfrm>
              <a:off x="1712052" y="5481228"/>
              <a:ext cx="1864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동일석유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557ADD8A-6A68-4A9C-BDBB-01F183D079A1}"/>
                </a:ext>
              </a:extLst>
            </p:cNvPr>
            <p:cNvSpPr txBox="1"/>
            <p:nvPr/>
          </p:nvSpPr>
          <p:spPr>
            <a:xfrm>
              <a:off x="3268593" y="5481228"/>
              <a:ext cx="13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맑은 고딕"/>
                  <a:ea typeface="맑은 고딕"/>
                </a:rPr>
                <a:t>엠플러스</a:t>
              </a:r>
              <a:r>
                <a:rPr lang="ko-KR" altLang="en-US" sz="12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 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F4B4239B-9DAF-4BF9-A92C-78CDEF706F2A}"/>
                </a:ext>
              </a:extLst>
            </p:cNvPr>
            <p:cNvSpPr txBox="1"/>
            <p:nvPr/>
          </p:nvSpPr>
          <p:spPr>
            <a:xfrm>
              <a:off x="4766435" y="5481228"/>
              <a:ext cx="1366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  <a:latin typeface="맑은 고딕"/>
                  <a:ea typeface="맑은 고딕"/>
                </a:rPr>
                <a:t>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맑은 고딕"/>
                  <a:cs typeface="맑은 고딕"/>
                </a:rPr>
                <a:t>정일스톨헤븐</a:t>
              </a:r>
              <a:endParaRPr lang="ko-KR" altLang="en-US" sz="1200" b="1" dirty="0">
                <a:solidFill>
                  <a:schemeClr val="tx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53EBC1E5-7384-4F18-A49A-C6C3032D7339}"/>
                </a:ext>
              </a:extLst>
            </p:cNvPr>
            <p:cNvSpPr txBox="1"/>
            <p:nvPr/>
          </p:nvSpPr>
          <p:spPr>
            <a:xfrm>
              <a:off x="6563625" y="5481228"/>
              <a:ext cx="18643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</a:rPr>
                <a:t>대구대교구</a:t>
              </a:r>
            </a:p>
          </p:txBody>
        </p:sp>
        <p:pic>
          <p:nvPicPr>
            <p:cNvPr id="276" name="그림 275">
              <a:extLst>
                <a:ext uri="{FF2B5EF4-FFF2-40B4-BE49-F238E27FC236}">
                  <a16:creationId xmlns:a16="http://schemas.microsoft.com/office/drawing/2014/main" id="{40E5B8D3-ADD5-4074-B848-360BC5FF2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538709" y="5806807"/>
              <a:ext cx="1035809" cy="292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id="{CAA081CC-4391-48C6-AA73-37420B7F8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864237" y="5017333"/>
              <a:ext cx="1213210" cy="291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id="{C38B52DA-1064-47FA-A19F-60D155A21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338487" y="5017333"/>
              <a:ext cx="1190246" cy="3310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544EE3BE-8D6F-45F6-AFC4-27B0BD9BCE49}"/>
                </a:ext>
              </a:extLst>
            </p:cNvPr>
            <p:cNvSpPr txBox="1"/>
            <p:nvPr/>
          </p:nvSpPr>
          <p:spPr>
            <a:xfrm>
              <a:off x="3283146" y="4668326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>
                  <a:solidFill>
                    <a:schemeClr val="tx1"/>
                  </a:solidFill>
                </a:rPr>
                <a:t>원익머트리얼즈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DCF70293-904F-4006-A8F8-BD7F5C316825}"/>
                </a:ext>
              </a:extLst>
            </p:cNvPr>
            <p:cNvSpPr txBox="1"/>
            <p:nvPr/>
          </p:nvSpPr>
          <p:spPr>
            <a:xfrm>
              <a:off x="4800926" y="4668326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>
                  <a:solidFill>
                    <a:schemeClr val="tx1"/>
                  </a:solidFill>
                </a:rPr>
                <a:t>경기산업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CB7C59E6-1118-4DC6-9929-6A89CF869F5A}"/>
                </a:ext>
              </a:extLst>
            </p:cNvPr>
            <p:cNvSpPr txBox="1"/>
            <p:nvPr/>
          </p:nvSpPr>
          <p:spPr>
            <a:xfrm>
              <a:off x="4764922" y="2025918"/>
              <a:ext cx="16201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>
                  <a:solidFill>
                    <a:schemeClr val="tx1"/>
                  </a:solidFill>
                </a:rPr>
                <a:t>머스트삼일저축은행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4FCA36C3-FEF3-46E0-8F15-A7266512EDE0}"/>
                </a:ext>
              </a:extLst>
            </p:cNvPr>
            <p:cNvSpPr txBox="1"/>
            <p:nvPr/>
          </p:nvSpPr>
          <p:spPr>
            <a:xfrm>
              <a:off x="6574713" y="2025918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>
                  <a:solidFill>
                    <a:schemeClr val="tx1"/>
                  </a:solidFill>
                </a:rPr>
                <a:t>MS</a:t>
              </a:r>
              <a:r>
                <a:rPr lang="ko-KR" altLang="en-US" sz="1200" b="1">
                  <a:solidFill>
                    <a:schemeClr val="tx1"/>
                  </a:solidFill>
                </a:rPr>
                <a:t>저축은행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:a16="http://schemas.microsoft.com/office/drawing/2014/main" id="{EAEE9A1F-725D-4B46-97A2-294109FA9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4897508" y="2395917"/>
              <a:ext cx="1207970" cy="3281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0800" dist="12700" dir="5400000" algn="ctr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chemeClr val="bg1"/>
              </a:contourClr>
            </a:sp3d>
          </p:spPr>
        </p:pic>
        <p:pic>
          <p:nvPicPr>
            <p:cNvPr id="284" name="그림 283">
              <a:extLst>
                <a:ext uri="{FF2B5EF4-FFF2-40B4-BE49-F238E27FC236}">
                  <a16:creationId xmlns:a16="http://schemas.microsoft.com/office/drawing/2014/main" id="{D08A1DA7-E8C1-4796-8609-3B96DAC0F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6646721" y="2385370"/>
              <a:ext cx="1224000" cy="3386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68D06423-7B87-4973-B37A-7FFB57BB4A08}"/>
                </a:ext>
              </a:extLst>
            </p:cNvPr>
            <p:cNvSpPr txBox="1"/>
            <p:nvPr/>
          </p:nvSpPr>
          <p:spPr>
            <a:xfrm>
              <a:off x="8072914" y="2025918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>
                  <a:solidFill>
                    <a:schemeClr val="tx1"/>
                  </a:solidFill>
                </a:rPr>
                <a:t>세람저축은행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86" name="그림 285">
              <a:extLst>
                <a:ext uri="{FF2B5EF4-FFF2-40B4-BE49-F238E27FC236}">
                  <a16:creationId xmlns:a16="http://schemas.microsoft.com/office/drawing/2014/main" id="{D69E2833-725C-4C97-BE32-56F042388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175715" y="2384884"/>
              <a:ext cx="1169785" cy="324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FBFAE7B9-6F02-4925-BA17-425798EA3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486284" y="4970359"/>
              <a:ext cx="1177403" cy="3199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93256694-4006-4769-BDDA-0426731483C7}"/>
                </a:ext>
              </a:extLst>
            </p:cNvPr>
            <p:cNvSpPr txBox="1"/>
            <p:nvPr/>
          </p:nvSpPr>
          <p:spPr>
            <a:xfrm>
              <a:off x="6378272" y="4599285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>
                  <a:solidFill>
                    <a:schemeClr val="tx1"/>
                  </a:solidFill>
                </a:rPr>
                <a:t>연우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id="{BB932B89-D1A5-4D2D-90E4-37D3329B5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8236522" y="3289729"/>
              <a:ext cx="1147181" cy="3240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FC68531C-52AC-4C14-AC19-37394512A547}"/>
                </a:ext>
              </a:extLst>
            </p:cNvPr>
            <p:cNvSpPr txBox="1"/>
            <p:nvPr/>
          </p:nvSpPr>
          <p:spPr>
            <a:xfrm>
              <a:off x="8045570" y="2935977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>
                  <a:solidFill>
                    <a:schemeClr val="tx1"/>
                  </a:solidFill>
                </a:rPr>
                <a:t> 에스에스피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AE06F3B3-A7BA-4B19-8963-A1DE339138E9}"/>
                </a:ext>
              </a:extLst>
            </p:cNvPr>
            <p:cNvSpPr txBox="1"/>
            <p:nvPr/>
          </p:nvSpPr>
          <p:spPr>
            <a:xfrm>
              <a:off x="8045988" y="3885334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>
                  <a:solidFill>
                    <a:schemeClr val="tx1"/>
                  </a:solidFill>
                </a:rPr>
                <a:t> 신안포장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E6269DB4-3B51-41AA-96D5-5CDCBEACC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190128" y="4232798"/>
              <a:ext cx="1116000" cy="34358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BB29FA18-0597-4349-88B5-9DDD4520A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191409" y="4994942"/>
              <a:ext cx="1190246" cy="31720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AB4DC1D5-EA8B-4E5B-841E-380D5D6CDCED}"/>
                </a:ext>
              </a:extLst>
            </p:cNvPr>
            <p:cNvSpPr txBox="1"/>
            <p:nvPr/>
          </p:nvSpPr>
          <p:spPr>
            <a:xfrm>
              <a:off x="8047393" y="4681939"/>
              <a:ext cx="13085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>
                  <a:solidFill>
                    <a:schemeClr val="tx1"/>
                  </a:solidFill>
                </a:rPr>
                <a:t>우진산전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70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391" y="1140898"/>
            <a:ext cx="8535218" cy="492151"/>
          </a:xfrm>
        </p:spPr>
        <p:txBody>
          <a:bodyPr/>
          <a:lstStyle/>
          <a:p>
            <a:r>
              <a:rPr lang="ko-KR" altLang="en-US" b="1" dirty="0"/>
              <a:t>제안 목차</a:t>
            </a: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565621" y="2521527"/>
            <a:ext cx="8334539" cy="2992582"/>
          </a:xfrm>
        </p:spPr>
        <p:txBody>
          <a:bodyPr/>
          <a:lstStyle/>
          <a:p>
            <a:pPr marL="534988" indent="-534988"/>
            <a:r>
              <a:rPr lang="ko-KR" altLang="en-US" sz="2800" b="1" dirty="0"/>
              <a:t>제안 개요</a:t>
            </a:r>
          </a:p>
          <a:p>
            <a:pPr marL="534988" indent="-534988"/>
            <a:r>
              <a:rPr lang="ko-KR" altLang="en-US" sz="2800" b="1" dirty="0"/>
              <a:t>제안사 소개</a:t>
            </a:r>
            <a:endParaRPr lang="en-US" altLang="ko-KR" sz="2800" b="1" dirty="0"/>
          </a:p>
          <a:p>
            <a:pPr marL="534988" indent="-534988"/>
            <a:r>
              <a:rPr lang="ko-KR" altLang="en-US" sz="2800" b="1" dirty="0"/>
              <a:t>제안 제품 소개</a:t>
            </a:r>
          </a:p>
          <a:p>
            <a:pPr marL="534988" indent="-534988"/>
            <a:r>
              <a:rPr lang="ko-KR" altLang="en-US" sz="2800" b="1" dirty="0"/>
              <a:t>시스템 구성 방안</a:t>
            </a:r>
          </a:p>
          <a:p>
            <a:pPr marL="534988" indent="-534988"/>
            <a:r>
              <a:rPr lang="ko-KR" altLang="en-US" sz="2800" b="1" dirty="0"/>
              <a:t>프로젝트 관리 및 지원 방안</a:t>
            </a:r>
          </a:p>
        </p:txBody>
      </p:sp>
    </p:spTree>
    <p:extLst>
      <p:ext uri="{BB962C8B-B14F-4D97-AF65-F5344CB8AC3E}">
        <p14:creationId xmlns:p14="http://schemas.microsoft.com/office/powerpoint/2010/main" val="1510502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3"/>
            </a:pPr>
            <a:r>
              <a:rPr lang="en-US" altLang="ko-KR" sz="2600" b="1" dirty="0">
                <a:latin typeface="맑은 고딕" panose="020B0503020000020004" pitchFamily="50" charset="-127"/>
              </a:rPr>
              <a:t>HP </a:t>
            </a:r>
            <a:r>
              <a:rPr lang="ko-KR" altLang="en-US" sz="2600" b="1" dirty="0">
                <a:latin typeface="맑은 고딕" panose="020B0503020000020004" pitchFamily="50" charset="-127"/>
              </a:rPr>
              <a:t>서버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1036474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HPE ProLiant DL380 Gen10 </a:t>
            </a:r>
            <a:r>
              <a:rPr lang="ko-KR" altLang="en-US" sz="1600" b="0" dirty="0">
                <a:latin typeface="맑은 고딕" panose="020B0503020000020004" pitchFamily="50" charset="-127"/>
              </a:rPr>
              <a:t>서버는 전세계에서 가장 많이 팔린 </a:t>
            </a:r>
            <a:r>
              <a:rPr lang="en-US" altLang="ko-KR" sz="1600" b="0" dirty="0">
                <a:latin typeface="맑은 고딕" panose="020B0503020000020004" pitchFamily="50" charset="-127"/>
              </a:rPr>
              <a:t>DL380 </a:t>
            </a:r>
            <a:r>
              <a:rPr lang="ko-KR" altLang="en-US" sz="1600" b="0" dirty="0">
                <a:latin typeface="맑은 고딕" panose="020B0503020000020004" pitchFamily="50" charset="-127"/>
              </a:rPr>
              <a:t>서버의 새로운 모델입니다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DL380 Gen10 </a:t>
            </a:r>
            <a:r>
              <a:rPr lang="ko-KR" altLang="en-US" sz="1600" b="0" dirty="0">
                <a:latin typeface="맑은 고딕" panose="020B0503020000020004" pitchFamily="50" charset="-127"/>
              </a:rPr>
              <a:t>서버는 기존 서버 대비해서 새로운 </a:t>
            </a:r>
            <a:r>
              <a:rPr lang="en-US" altLang="ko-KR" sz="1600" b="0" dirty="0">
                <a:latin typeface="맑은 고딕" panose="020B0503020000020004" pitchFamily="50" charset="-127"/>
              </a:rPr>
              <a:t>CPU, Memory Architecture, Disk</a:t>
            </a:r>
            <a:r>
              <a:rPr lang="ko-KR" altLang="en-US" sz="1600" b="0" dirty="0">
                <a:latin typeface="맑은 고딕" panose="020B0503020000020004" pitchFamily="50" charset="-127"/>
              </a:rPr>
              <a:t>를 통해 좀 더 낮은 전력으로 더 높은 성능 및 가용성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확장성을 제공합니다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관리 기능의 추가 뿐만 아니라 서버의 전체적인 외관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내관 등을 향상시켜 이전 모델에 비해 월등한 편이성과 관리성을 높였습니다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DL380 Gen10 </a:t>
            </a:r>
            <a:r>
              <a:rPr lang="ko-KR" altLang="en-US" sz="1600" b="0" dirty="0">
                <a:latin typeface="맑은 고딕" panose="020B0503020000020004" pitchFamily="50" charset="-127"/>
              </a:rPr>
              <a:t>서버는 </a:t>
            </a:r>
            <a:r>
              <a:rPr lang="en-US" altLang="ko-KR" sz="1600" b="0" dirty="0">
                <a:latin typeface="맑은 고딕" panose="020B0503020000020004" pitchFamily="50" charset="-127"/>
              </a:rPr>
              <a:t>2U</a:t>
            </a:r>
            <a:r>
              <a:rPr lang="ko-KR" altLang="en-US" sz="1600" b="0" dirty="0">
                <a:latin typeface="맑은 고딕" panose="020B0503020000020004" pitchFamily="50" charset="-127"/>
              </a:rPr>
              <a:t>의 </a:t>
            </a:r>
            <a:r>
              <a:rPr lang="en-US" altLang="ko-KR" sz="1600" b="0" dirty="0">
                <a:latin typeface="맑은 고딕" panose="020B0503020000020004" pitchFamily="50" charset="-127"/>
              </a:rPr>
              <a:t>Form Factor</a:t>
            </a:r>
            <a:r>
              <a:rPr lang="ko-KR" altLang="en-US" sz="1600" b="0" dirty="0">
                <a:latin typeface="맑은 고딕" panose="020B0503020000020004" pitchFamily="50" charset="-127"/>
              </a:rPr>
              <a:t>를 가지고 있으며 산업표준 </a:t>
            </a:r>
            <a:r>
              <a:rPr lang="en-US" altLang="ko-KR" sz="1600" b="0" dirty="0">
                <a:latin typeface="맑은 고딕" panose="020B0503020000020004" pitchFamily="50" charset="-127"/>
              </a:rPr>
              <a:t>Rack</a:t>
            </a:r>
            <a:r>
              <a:rPr lang="ko-KR" altLang="en-US" sz="1600" b="0" dirty="0">
                <a:latin typeface="맑은 고딕" panose="020B0503020000020004" pitchFamily="50" charset="-127"/>
              </a:rPr>
              <a:t>에 효율적으로 장착될 수 있도록 설계되어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2374167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자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. HPE ProLiant DL380 Gen10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서버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E78C1F9-507E-43A0-914B-E2B01C83A591}"/>
              </a:ext>
            </a:extLst>
          </p:cNvPr>
          <p:cNvGrpSpPr/>
          <p:nvPr/>
        </p:nvGrpSpPr>
        <p:grpSpPr>
          <a:xfrm>
            <a:off x="304723" y="2894125"/>
            <a:ext cx="9279577" cy="3230202"/>
            <a:chOff x="546064" y="2413853"/>
            <a:chExt cx="11124000" cy="3872242"/>
          </a:xfrm>
        </p:grpSpPr>
        <p:pic>
          <p:nvPicPr>
            <p:cNvPr id="65" name="그림 77">
              <a:extLst>
                <a:ext uri="{FF2B5EF4-FFF2-40B4-BE49-F238E27FC236}">
                  <a16:creationId xmlns:a16="http://schemas.microsoft.com/office/drawing/2014/main" id="{D0D47E83-8B5D-4A3B-856B-D8F7FEE4E3A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64" y="2413853"/>
              <a:ext cx="11124000" cy="3872242"/>
            </a:xfrm>
            <a:prstGeom prst="rect">
              <a:avLst/>
            </a:prstGeom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47726505-9F1A-465F-80AE-C5407EB92305}"/>
                </a:ext>
              </a:extLst>
            </p:cNvPr>
            <p:cNvGrpSpPr/>
            <p:nvPr/>
          </p:nvGrpSpPr>
          <p:grpSpPr>
            <a:xfrm>
              <a:off x="641026" y="2603826"/>
              <a:ext cx="3024000" cy="554307"/>
              <a:chOff x="641026" y="2407366"/>
              <a:chExt cx="3307130" cy="628215"/>
            </a:xfrm>
          </p:grpSpPr>
          <p:grpSp>
            <p:nvGrpSpPr>
              <p:cNvPr id="72" name="그룹 109">
                <a:extLst>
                  <a:ext uri="{FF2B5EF4-FFF2-40B4-BE49-F238E27FC236}">
                    <a16:creationId xmlns:a16="http://schemas.microsoft.com/office/drawing/2014/main" id="{CEE572FB-D54F-4C9A-B25E-7F553041256C}"/>
                  </a:ext>
                </a:extLst>
              </p:cNvPr>
              <p:cNvGrpSpPr/>
              <p:nvPr/>
            </p:nvGrpSpPr>
            <p:grpSpPr>
              <a:xfrm>
                <a:off x="641026" y="2423581"/>
                <a:ext cx="3307130" cy="612000"/>
                <a:chOff x="450526" y="2401867"/>
                <a:chExt cx="5527402" cy="495177"/>
              </a:xfrm>
            </p:grpSpPr>
            <p:sp>
              <p:nvSpPr>
                <p:cNvPr id="74" name="양쪽 모서리가 잘린 사각형 111">
                  <a:extLst>
                    <a:ext uri="{FF2B5EF4-FFF2-40B4-BE49-F238E27FC236}">
                      <a16:creationId xmlns:a16="http://schemas.microsoft.com/office/drawing/2014/main" id="{A8A75B67-2071-473A-8C7E-DBF643AF9FB3}"/>
                    </a:ext>
                  </a:extLst>
                </p:cNvPr>
                <p:cNvSpPr/>
                <p:nvPr/>
              </p:nvSpPr>
              <p:spPr>
                <a:xfrm rot="16200000" flipH="1" flipV="1">
                  <a:off x="3036346" y="-44536"/>
                  <a:ext cx="423169" cy="5459992"/>
                </a:xfrm>
                <a:prstGeom prst="snip2SameRect">
                  <a:avLst>
                    <a:gd name="adj1" fmla="val 44572"/>
                    <a:gd name="adj2" fmla="val 0"/>
                  </a:avLst>
                </a:prstGeom>
                <a:solidFill>
                  <a:sysClr val="windowText" lastClr="000000">
                    <a:alpha val="30000"/>
                  </a:sysClr>
                </a:solidFill>
                <a:ln w="3175">
                  <a:noFill/>
                </a:ln>
                <a:effectLst>
                  <a:outerShdw blurRad="25400" dist="12700" dir="5400000" algn="t" rotWithShape="0">
                    <a:prstClr val="black">
                      <a:alpha val="40000"/>
                    </a:prstClr>
                  </a:outerShdw>
                  <a:softEdge rad="88900"/>
                </a:effectLst>
                <a:scene3d>
                  <a:camera prst="orthographicFront"/>
                  <a:lightRig rig="threePt" dir="t"/>
                </a:scene3d>
                <a:sp3d>
                  <a:contourClr>
                    <a:sysClr val="window" lastClr="FFFFFF">
                      <a:lumMod val="75000"/>
                    </a:sysClr>
                  </a:contourClr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 altLang="ko-KR" kern="0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75" name="그룹 112">
                  <a:extLst>
                    <a:ext uri="{FF2B5EF4-FFF2-40B4-BE49-F238E27FC236}">
                      <a16:creationId xmlns:a16="http://schemas.microsoft.com/office/drawing/2014/main" id="{5E91D90B-BD92-4757-A4EC-FC0F714E4040}"/>
                    </a:ext>
                  </a:extLst>
                </p:cNvPr>
                <p:cNvGrpSpPr/>
                <p:nvPr/>
              </p:nvGrpSpPr>
              <p:grpSpPr>
                <a:xfrm>
                  <a:off x="450526" y="2401867"/>
                  <a:ext cx="5527402" cy="456655"/>
                  <a:chOff x="450526" y="2934245"/>
                  <a:chExt cx="5323129" cy="456655"/>
                </a:xfrm>
              </p:grpSpPr>
              <p:grpSp>
                <p:nvGrpSpPr>
                  <p:cNvPr id="76" name="그룹 113">
                    <a:extLst>
                      <a:ext uri="{FF2B5EF4-FFF2-40B4-BE49-F238E27FC236}">
                        <a16:creationId xmlns:a16="http://schemas.microsoft.com/office/drawing/2014/main" id="{4B4E0D1A-5C80-4C42-8F53-21630EABC5C5}"/>
                      </a:ext>
                    </a:extLst>
                  </p:cNvPr>
                  <p:cNvGrpSpPr/>
                  <p:nvPr/>
                </p:nvGrpSpPr>
                <p:grpSpPr>
                  <a:xfrm>
                    <a:off x="450526" y="2934245"/>
                    <a:ext cx="5323129" cy="456655"/>
                    <a:chOff x="3059830" y="3130367"/>
                    <a:chExt cx="5323129" cy="921303"/>
                  </a:xfrm>
                  <a:scene3d>
                    <a:camera prst="orthographicFront"/>
                    <a:lightRig rig="threePt" dir="t"/>
                  </a:scene3d>
                </p:grpSpPr>
                <p:sp>
                  <p:nvSpPr>
                    <p:cNvPr id="78" name="양쪽 모서리가 잘린 사각형 115">
                      <a:extLst>
                        <a:ext uri="{FF2B5EF4-FFF2-40B4-BE49-F238E27FC236}">
                          <a16:creationId xmlns:a16="http://schemas.microsoft.com/office/drawing/2014/main" id="{9D2E21A0-1824-4A71-BC4A-DAF3C9E99A1D}"/>
                        </a:ext>
                      </a:extLst>
                    </p:cNvPr>
                    <p:cNvSpPr/>
                    <p:nvPr/>
                  </p:nvSpPr>
                  <p:spPr>
                    <a:xfrm rot="16200000" flipH="1" flipV="1">
                      <a:off x="5323379" y="873030"/>
                      <a:ext cx="802243" cy="5316917"/>
                    </a:xfrm>
                    <a:prstGeom prst="snip2SameRect">
                      <a:avLst>
                        <a:gd name="adj1" fmla="val 44572"/>
                        <a:gd name="adj2" fmla="val 0"/>
                      </a:avLst>
                    </a:prstGeom>
                    <a:solidFill>
                      <a:srgbClr val="01A982"/>
                    </a:solidFill>
                    <a:ln w="3175" cap="flat" cmpd="sng" algn="ctr">
                      <a:gradFill flip="none" rotWithShape="1">
                        <a:gsLst>
                          <a:gs pos="0">
                            <a:srgbClr val="55A1AB">
                              <a:alpha val="0"/>
                            </a:srgbClr>
                          </a:gs>
                          <a:gs pos="50000">
                            <a:sysClr val="windowText" lastClr="000000">
                              <a:lumMod val="50000"/>
                              <a:lumOff val="50000"/>
                            </a:sysClr>
                          </a:gs>
                          <a:gs pos="100000">
                            <a:srgbClr val="55A1AB">
                              <a:alpha val="0"/>
                            </a:srgbClr>
                          </a:gs>
                        </a:gsLst>
                        <a:lin ang="0" scaled="1"/>
                        <a:tileRect/>
                      </a:gradFill>
                      <a:prstDash val="solid"/>
                    </a:ln>
                    <a:effectLst/>
                    <a:sp3d prstMaterial="matte"/>
                  </p:spPr>
                  <p:txBody>
                    <a:bodyPr vert="eaVert" lIns="0" tIns="0" rIns="0" bIns="0" rtlCol="0" anchor="ctr"/>
                    <a:lstStyle/>
                    <a:p>
                      <a:pPr indent="-457200" algn="ctr">
                        <a:lnSpc>
                          <a:spcPct val="80000"/>
                        </a:lnSpc>
                        <a:spcBef>
                          <a:spcPts val="800"/>
                        </a:spcBef>
                        <a:defRPr/>
                      </a:pPr>
                      <a:endParaRPr lang="en-US" altLang="ko-KR" sz="3200" b="1" kern="0" dirty="0">
                        <a:ln>
                          <a:solidFill>
                            <a:srgbClr val="00ADEF">
                              <a:alpha val="0"/>
                            </a:srgbClr>
                          </a:solidFill>
                        </a:ln>
                        <a:solidFill>
                          <a:prstClr val="whit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  <p:sp>
                  <p:nvSpPr>
                    <p:cNvPr id="79" name="직각 삼각형 116">
                      <a:extLst>
                        <a:ext uri="{FF2B5EF4-FFF2-40B4-BE49-F238E27FC236}">
                          <a16:creationId xmlns:a16="http://schemas.microsoft.com/office/drawing/2014/main" id="{7936638D-74ED-45C5-8C60-D06C63A154A2}"/>
                        </a:ext>
                      </a:extLst>
                    </p:cNvPr>
                    <p:cNvSpPr/>
                    <p:nvPr/>
                  </p:nvSpPr>
                  <p:spPr>
                    <a:xfrm flipH="1" flipV="1">
                      <a:off x="3059830" y="3932607"/>
                      <a:ext cx="198284" cy="119063"/>
                    </a:xfrm>
                    <a:prstGeom prst="rtTriangle">
                      <a:avLst/>
                    </a:pr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5875" cap="flat" cmpd="sng" algn="ctr">
                      <a:noFill/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algn="ctr">
                        <a:defRPr/>
                      </a:pPr>
                      <a:endParaRPr lang="ko-KR" altLang="en-US" kern="0">
                        <a:solidFill>
                          <a:prstClr val="white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p:grpSp>
              <p:sp>
                <p:nvSpPr>
                  <p:cNvPr id="77" name="직사각형 114">
                    <a:extLst>
                      <a:ext uri="{FF2B5EF4-FFF2-40B4-BE49-F238E27FC236}">
                        <a16:creationId xmlns:a16="http://schemas.microsoft.com/office/drawing/2014/main" id="{DCDBC79B-9C43-4E8D-8D18-607E3B464399}"/>
                      </a:ext>
                    </a:extLst>
                  </p:cNvPr>
                  <p:cNvSpPr/>
                  <p:nvPr/>
                </p:nvSpPr>
                <p:spPr>
                  <a:xfrm>
                    <a:off x="488875" y="2954784"/>
                    <a:ext cx="4977737" cy="337056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ysClr val="window" lastClr="FFFFFF">
                          <a:alpha val="59000"/>
                        </a:sysClr>
                      </a:gs>
                      <a:gs pos="39000">
                        <a:sysClr val="window" lastClr="FFFFFF">
                          <a:alpha val="0"/>
                        </a:sysClr>
                      </a:gs>
                      <a:gs pos="100000">
                        <a:sysClr val="window" lastClr="FFFFFF">
                          <a:alpha val="0"/>
                        </a:sysClr>
                      </a:gs>
                    </a:gsLst>
                    <a:lin ang="4800000" scaled="0"/>
                    <a:tileRect/>
                  </a:gradFill>
                  <a:ln w="3175" cap="flat" cmpd="sng" algn="ctr">
                    <a:gradFill>
                      <a:gsLst>
                        <a:gs pos="0">
                          <a:sysClr val="window" lastClr="FFFFFF">
                            <a:alpha val="55000"/>
                          </a:sysClr>
                        </a:gs>
                        <a:gs pos="50000">
                          <a:sysClr val="window" lastClr="FFFFFF">
                            <a:alpha val="0"/>
                          </a:sysClr>
                        </a:gs>
                        <a:gs pos="100000">
                          <a:sysClr val="window" lastClr="FFFFFF">
                            <a:alpha val="0"/>
                          </a:sysClr>
                        </a:gs>
                      </a:gsLst>
                      <a:lin ang="5100000" scaled="0"/>
                    </a:gra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ko-KR" altLang="en-US" sz="1050" kern="0">
                      <a:solidFill>
                        <a:sysClr val="window" lastClr="FFFF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sp>
            <p:nvSpPr>
              <p:cNvPr id="73" name="직사각형 110">
                <a:extLst>
                  <a:ext uri="{FF2B5EF4-FFF2-40B4-BE49-F238E27FC236}">
                    <a16:creationId xmlns:a16="http://schemas.microsoft.com/office/drawing/2014/main" id="{41F6D78F-BB7D-4E96-8893-637186E7C4FD}"/>
                  </a:ext>
                </a:extLst>
              </p:cNvPr>
              <p:cNvSpPr/>
              <p:nvPr/>
            </p:nvSpPr>
            <p:spPr>
              <a:xfrm>
                <a:off x="744333" y="2407366"/>
                <a:ext cx="2664000" cy="50177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263525" indent="-263525" defTabSz="536433">
                  <a:buClr>
                    <a:prstClr val="white"/>
                  </a:buClr>
                  <a:buSzPct val="100000"/>
                  <a:buFont typeface="맑은 고딕" pitchFamily="50" charset="-127"/>
                  <a:buChar char="▶"/>
                  <a:defRPr/>
                </a:pPr>
                <a:r>
                  <a:rPr lang="en-US" altLang="ko-KR" sz="1800" b="1" kern="0" dirty="0">
                    <a:ln>
                      <a:solidFill>
                        <a:sysClr val="windowText" lastClr="000000">
                          <a:alpha val="0"/>
                        </a:sysClr>
                      </a:solidFill>
                    </a:ln>
                    <a:solidFill>
                      <a:sysClr val="window" lastClr="FFFF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DL380 Gen10</a:t>
                </a:r>
                <a:endParaRPr lang="ko-KR" altLang="en-US" sz="1800" b="1" kern="0" dirty="0">
                  <a:ln>
                    <a:solidFill>
                      <a:sysClr val="windowText" lastClr="000000">
                        <a:alpha val="0"/>
                      </a:sysClr>
                    </a:solidFill>
                  </a:ln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67" name="Group 10">
              <a:extLst>
                <a:ext uri="{FF2B5EF4-FFF2-40B4-BE49-F238E27FC236}">
                  <a16:creationId xmlns:a16="http://schemas.microsoft.com/office/drawing/2014/main" id="{9A31223F-95AD-42F8-B5E2-B256DDBC81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79574" y="3555429"/>
              <a:ext cx="1216325" cy="489962"/>
              <a:chOff x="3578225" y="1146175"/>
              <a:chExt cx="5038725" cy="2111375"/>
            </a:xfrm>
          </p:grpSpPr>
          <p:sp>
            <p:nvSpPr>
              <p:cNvPr id="70" name="Freeform 5">
                <a:extLst>
                  <a:ext uri="{FF2B5EF4-FFF2-40B4-BE49-F238E27FC236}">
                    <a16:creationId xmlns:a16="http://schemas.microsoft.com/office/drawing/2014/main" id="{A4B8A67D-F712-4A91-BCF9-0D6458E66A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8225" y="1146175"/>
                <a:ext cx="1725613" cy="498475"/>
              </a:xfrm>
              <a:custGeom>
                <a:avLst/>
                <a:gdLst>
                  <a:gd name="T0" fmla="*/ 0 w 1087"/>
                  <a:gd name="T1" fmla="*/ 0 h 314"/>
                  <a:gd name="T2" fmla="*/ 0 w 1087"/>
                  <a:gd name="T3" fmla="*/ 314 h 314"/>
                  <a:gd name="T4" fmla="*/ 0 w 1087"/>
                  <a:gd name="T5" fmla="*/ 314 h 314"/>
                  <a:gd name="T6" fmla="*/ 1087 w 1087"/>
                  <a:gd name="T7" fmla="*/ 314 h 314"/>
                  <a:gd name="T8" fmla="*/ 1087 w 1087"/>
                  <a:gd name="T9" fmla="*/ 0 h 314"/>
                  <a:gd name="T10" fmla="*/ 0 w 1087"/>
                  <a:gd name="T11" fmla="*/ 0 h 314"/>
                  <a:gd name="T12" fmla="*/ 1018 w 1087"/>
                  <a:gd name="T13" fmla="*/ 245 h 314"/>
                  <a:gd name="T14" fmla="*/ 69 w 1087"/>
                  <a:gd name="T15" fmla="*/ 245 h 314"/>
                  <a:gd name="T16" fmla="*/ 69 w 1087"/>
                  <a:gd name="T17" fmla="*/ 69 h 314"/>
                  <a:gd name="T18" fmla="*/ 1018 w 1087"/>
                  <a:gd name="T19" fmla="*/ 69 h 314"/>
                  <a:gd name="T20" fmla="*/ 1018 w 1087"/>
                  <a:gd name="T21" fmla="*/ 245 h 314"/>
                  <a:gd name="T22" fmla="*/ 1018 w 1087"/>
                  <a:gd name="T23" fmla="*/ 245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87" h="314">
                    <a:moveTo>
                      <a:pt x="0" y="0"/>
                    </a:moveTo>
                    <a:lnTo>
                      <a:pt x="0" y="314"/>
                    </a:lnTo>
                    <a:lnTo>
                      <a:pt x="0" y="314"/>
                    </a:lnTo>
                    <a:lnTo>
                      <a:pt x="1087" y="314"/>
                    </a:lnTo>
                    <a:lnTo>
                      <a:pt x="1087" y="0"/>
                    </a:lnTo>
                    <a:lnTo>
                      <a:pt x="0" y="0"/>
                    </a:lnTo>
                    <a:close/>
                    <a:moveTo>
                      <a:pt x="1018" y="245"/>
                    </a:moveTo>
                    <a:lnTo>
                      <a:pt x="69" y="245"/>
                    </a:lnTo>
                    <a:lnTo>
                      <a:pt x="69" y="69"/>
                    </a:lnTo>
                    <a:lnTo>
                      <a:pt x="1018" y="69"/>
                    </a:lnTo>
                    <a:lnTo>
                      <a:pt x="1018" y="245"/>
                    </a:lnTo>
                    <a:lnTo>
                      <a:pt x="1018" y="245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536433"/>
                <a:endParaRPr sz="2112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Freeform 6">
                <a:extLst>
                  <a:ext uri="{FF2B5EF4-FFF2-40B4-BE49-F238E27FC236}">
                    <a16:creationId xmlns:a16="http://schemas.microsoft.com/office/drawing/2014/main" id="{F5E7E6DB-0C6E-4BAA-A012-AAC9AD1803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8225" y="1968500"/>
                <a:ext cx="5038725" cy="1289050"/>
              </a:xfrm>
              <a:custGeom>
                <a:avLst/>
                <a:gdLst>
                  <a:gd name="T0" fmla="*/ 80 w 1341"/>
                  <a:gd name="T1" fmla="*/ 52 h 342"/>
                  <a:gd name="T2" fmla="*/ 29 w 1341"/>
                  <a:gd name="T3" fmla="*/ 77 h 342"/>
                  <a:gd name="T4" fmla="*/ 212 w 1341"/>
                  <a:gd name="T5" fmla="*/ 93 h 342"/>
                  <a:gd name="T6" fmla="*/ 174 w 1341"/>
                  <a:gd name="T7" fmla="*/ 134 h 342"/>
                  <a:gd name="T8" fmla="*/ 272 w 1341"/>
                  <a:gd name="T9" fmla="*/ 132 h 342"/>
                  <a:gd name="T10" fmla="*/ 276 w 1341"/>
                  <a:gd name="T11" fmla="*/ 38 h 342"/>
                  <a:gd name="T12" fmla="*/ 327 w 1341"/>
                  <a:gd name="T13" fmla="*/ 132 h 342"/>
                  <a:gd name="T14" fmla="*/ 398 w 1341"/>
                  <a:gd name="T15" fmla="*/ 0 h 342"/>
                  <a:gd name="T16" fmla="*/ 402 w 1341"/>
                  <a:gd name="T17" fmla="*/ 134 h 342"/>
                  <a:gd name="T18" fmla="*/ 448 w 1341"/>
                  <a:gd name="T19" fmla="*/ 93 h 342"/>
                  <a:gd name="T20" fmla="*/ 448 w 1341"/>
                  <a:gd name="T21" fmla="*/ 74 h 342"/>
                  <a:gd name="T22" fmla="*/ 642 w 1341"/>
                  <a:gd name="T23" fmla="*/ 60 h 342"/>
                  <a:gd name="T24" fmla="*/ 642 w 1341"/>
                  <a:gd name="T25" fmla="*/ 131 h 342"/>
                  <a:gd name="T26" fmla="*/ 570 w 1341"/>
                  <a:gd name="T27" fmla="*/ 111 h 342"/>
                  <a:gd name="T28" fmla="*/ 530 w 1341"/>
                  <a:gd name="T29" fmla="*/ 60 h 342"/>
                  <a:gd name="T30" fmla="*/ 558 w 1341"/>
                  <a:gd name="T31" fmla="*/ 38 h 342"/>
                  <a:gd name="T32" fmla="*/ 738 w 1341"/>
                  <a:gd name="T33" fmla="*/ 89 h 342"/>
                  <a:gd name="T34" fmla="*/ 787 w 1341"/>
                  <a:gd name="T35" fmla="*/ 45 h 342"/>
                  <a:gd name="T36" fmla="*/ 736 w 1341"/>
                  <a:gd name="T37" fmla="*/ 65 h 342"/>
                  <a:gd name="T38" fmla="*/ 848 w 1341"/>
                  <a:gd name="T39" fmla="*/ 73 h 342"/>
                  <a:gd name="T40" fmla="*/ 876 w 1341"/>
                  <a:gd name="T41" fmla="*/ 73 h 342"/>
                  <a:gd name="T42" fmla="*/ 833 w 1341"/>
                  <a:gd name="T43" fmla="*/ 91 h 342"/>
                  <a:gd name="T44" fmla="*/ 965 w 1341"/>
                  <a:gd name="T45" fmla="*/ 43 h 342"/>
                  <a:gd name="T46" fmla="*/ 964 w 1341"/>
                  <a:gd name="T47" fmla="*/ 103 h 342"/>
                  <a:gd name="T48" fmla="*/ 1010 w 1341"/>
                  <a:gd name="T49" fmla="*/ 132 h 342"/>
                  <a:gd name="T50" fmla="*/ 1070 w 1341"/>
                  <a:gd name="T51" fmla="*/ 38 h 342"/>
                  <a:gd name="T52" fmla="*/ 1010 w 1341"/>
                  <a:gd name="T53" fmla="*/ 89 h 342"/>
                  <a:gd name="T54" fmla="*/ 1133 w 1341"/>
                  <a:gd name="T55" fmla="*/ 73 h 342"/>
                  <a:gd name="T56" fmla="*/ 1160 w 1341"/>
                  <a:gd name="T57" fmla="*/ 73 h 342"/>
                  <a:gd name="T58" fmla="*/ 1117 w 1341"/>
                  <a:gd name="T59" fmla="*/ 91 h 342"/>
                  <a:gd name="T60" fmla="*/ 1239 w 1341"/>
                  <a:gd name="T61" fmla="*/ 39 h 342"/>
                  <a:gd name="T62" fmla="*/ 1180 w 1341"/>
                  <a:gd name="T63" fmla="*/ 132 h 342"/>
                  <a:gd name="T64" fmla="*/ 1246 w 1341"/>
                  <a:gd name="T65" fmla="*/ 85 h 342"/>
                  <a:gd name="T66" fmla="*/ 1314 w 1341"/>
                  <a:gd name="T67" fmla="*/ 132 h 342"/>
                  <a:gd name="T68" fmla="*/ 1295 w 1341"/>
                  <a:gd name="T69" fmla="*/ 110 h 342"/>
                  <a:gd name="T70" fmla="*/ 18 w 1341"/>
                  <a:gd name="T71" fmla="*/ 231 h 342"/>
                  <a:gd name="T72" fmla="*/ 81 w 1341"/>
                  <a:gd name="T73" fmla="*/ 307 h 342"/>
                  <a:gd name="T74" fmla="*/ 164 w 1341"/>
                  <a:gd name="T75" fmla="*/ 307 h 342"/>
                  <a:gd name="T76" fmla="*/ 103 w 1341"/>
                  <a:gd name="T77" fmla="*/ 214 h 342"/>
                  <a:gd name="T78" fmla="*/ 252 w 1341"/>
                  <a:gd name="T79" fmla="*/ 229 h 342"/>
                  <a:gd name="T80" fmla="*/ 252 w 1341"/>
                  <a:gd name="T81" fmla="*/ 307 h 342"/>
                  <a:gd name="T82" fmla="*/ 211 w 1341"/>
                  <a:gd name="T83" fmla="*/ 214 h 342"/>
                  <a:gd name="T84" fmla="*/ 305 w 1341"/>
                  <a:gd name="T85" fmla="*/ 212 h 342"/>
                  <a:gd name="T86" fmla="*/ 338 w 1341"/>
                  <a:gd name="T87" fmla="*/ 285 h 342"/>
                  <a:gd name="T88" fmla="*/ 281 w 1341"/>
                  <a:gd name="T89" fmla="*/ 251 h 342"/>
                  <a:gd name="T90" fmla="*/ 403 w 1341"/>
                  <a:gd name="T91" fmla="*/ 229 h 342"/>
                  <a:gd name="T92" fmla="*/ 382 w 1341"/>
                  <a:gd name="T93" fmla="*/ 228 h 342"/>
                  <a:gd name="T94" fmla="*/ 430 w 1341"/>
                  <a:gd name="T95" fmla="*/ 342 h 342"/>
                  <a:gd name="T96" fmla="*/ 498 w 1341"/>
                  <a:gd name="T97" fmla="*/ 260 h 342"/>
                  <a:gd name="T98" fmla="*/ 577 w 1341"/>
                  <a:gd name="T99" fmla="*/ 212 h 342"/>
                  <a:gd name="T100" fmla="*/ 554 w 1341"/>
                  <a:gd name="T101" fmla="*/ 307 h 342"/>
                  <a:gd name="T102" fmla="*/ 623 w 1341"/>
                  <a:gd name="T103" fmla="*/ 187 h 342"/>
                  <a:gd name="T104" fmla="*/ 621 w 1341"/>
                  <a:gd name="T105" fmla="*/ 307 h 342"/>
                  <a:gd name="T106" fmla="*/ 644 w 1341"/>
                  <a:gd name="T107" fmla="*/ 300 h 342"/>
                  <a:gd name="T108" fmla="*/ 644 w 1341"/>
                  <a:gd name="T109" fmla="*/ 240 h 342"/>
                  <a:gd name="T110" fmla="*/ 661 w 1341"/>
                  <a:gd name="T111" fmla="*/ 238 h 342"/>
                  <a:gd name="T112" fmla="*/ 807 w 1341"/>
                  <a:gd name="T113" fmla="*/ 266 h 342"/>
                  <a:gd name="T114" fmla="*/ 772 w 1341"/>
                  <a:gd name="T115" fmla="*/ 309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41" h="342">
                    <a:moveTo>
                      <a:pt x="29" y="13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80" y="52"/>
                      <a:pt x="80" y="52"/>
                      <a:pt x="80" y="52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132"/>
                      <a:pt x="109" y="132"/>
                      <a:pt x="109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29" y="77"/>
                      <a:pt x="29" y="77"/>
                      <a:pt x="29" y="77"/>
                    </a:cubicBezTo>
                    <a:lnTo>
                      <a:pt x="29" y="132"/>
                    </a:lnTo>
                    <a:close/>
                    <a:moveTo>
                      <a:pt x="174" y="134"/>
                    </a:moveTo>
                    <a:cubicBezTo>
                      <a:pt x="145" y="134"/>
                      <a:pt x="125" y="116"/>
                      <a:pt x="125" y="85"/>
                    </a:cubicBezTo>
                    <a:cubicBezTo>
                      <a:pt x="125" y="56"/>
                      <a:pt x="144" y="36"/>
                      <a:pt x="170" y="36"/>
                    </a:cubicBezTo>
                    <a:cubicBezTo>
                      <a:pt x="198" y="36"/>
                      <a:pt x="212" y="55"/>
                      <a:pt x="212" y="8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55" y="108"/>
                      <a:pt x="167" y="112"/>
                      <a:pt x="178" y="112"/>
                    </a:cubicBezTo>
                    <a:cubicBezTo>
                      <a:pt x="188" y="112"/>
                      <a:pt x="195" y="110"/>
                      <a:pt x="204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26"/>
                      <a:pt x="205" y="126"/>
                      <a:pt x="205" y="126"/>
                    </a:cubicBezTo>
                    <a:cubicBezTo>
                      <a:pt x="198" y="131"/>
                      <a:pt x="187" y="134"/>
                      <a:pt x="174" y="134"/>
                    </a:cubicBezTo>
                    <a:close/>
                    <a:moveTo>
                      <a:pt x="152" y="74"/>
                    </a:move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64"/>
                      <a:pt x="182" y="58"/>
                      <a:pt x="170" y="58"/>
                    </a:cubicBezTo>
                    <a:cubicBezTo>
                      <a:pt x="162" y="58"/>
                      <a:pt x="155" y="61"/>
                      <a:pt x="152" y="74"/>
                    </a:cubicBezTo>
                    <a:close/>
                    <a:moveTo>
                      <a:pt x="287" y="77"/>
                    </a:move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47" y="132"/>
                      <a:pt x="247" y="132"/>
                      <a:pt x="247" y="132"/>
                    </a:cubicBezTo>
                    <a:cubicBezTo>
                      <a:pt x="218" y="39"/>
                      <a:pt x="218" y="39"/>
                      <a:pt x="218" y="39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46" y="38"/>
                      <a:pt x="246" y="38"/>
                      <a:pt x="246" y="38"/>
                    </a:cubicBezTo>
                    <a:cubicBezTo>
                      <a:pt x="261" y="93"/>
                      <a:pt x="261" y="93"/>
                      <a:pt x="261" y="93"/>
                    </a:cubicBezTo>
                    <a:cubicBezTo>
                      <a:pt x="276" y="38"/>
                      <a:pt x="276" y="38"/>
                      <a:pt x="276" y="38"/>
                    </a:cubicBezTo>
                    <a:cubicBezTo>
                      <a:pt x="298" y="38"/>
                      <a:pt x="298" y="38"/>
                      <a:pt x="298" y="38"/>
                    </a:cubicBezTo>
                    <a:cubicBezTo>
                      <a:pt x="313" y="93"/>
                      <a:pt x="313" y="93"/>
                      <a:pt x="313" y="93"/>
                    </a:cubicBezTo>
                    <a:cubicBezTo>
                      <a:pt x="329" y="38"/>
                      <a:pt x="329" y="38"/>
                      <a:pt x="329" y="38"/>
                    </a:cubicBezTo>
                    <a:cubicBezTo>
                      <a:pt x="355" y="38"/>
                      <a:pt x="355" y="38"/>
                      <a:pt x="355" y="38"/>
                    </a:cubicBezTo>
                    <a:cubicBezTo>
                      <a:pt x="355" y="39"/>
                      <a:pt x="355" y="39"/>
                      <a:pt x="355" y="39"/>
                    </a:cubicBezTo>
                    <a:cubicBezTo>
                      <a:pt x="327" y="132"/>
                      <a:pt x="327" y="132"/>
                      <a:pt x="327" y="132"/>
                    </a:cubicBezTo>
                    <a:cubicBezTo>
                      <a:pt x="302" y="132"/>
                      <a:pt x="302" y="132"/>
                      <a:pt x="302" y="132"/>
                    </a:cubicBezTo>
                    <a:lnTo>
                      <a:pt x="287" y="77"/>
                    </a:lnTo>
                    <a:close/>
                    <a:moveTo>
                      <a:pt x="402" y="134"/>
                    </a:moveTo>
                    <a:cubicBezTo>
                      <a:pt x="379" y="134"/>
                      <a:pt x="370" y="125"/>
                      <a:pt x="370" y="104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98" y="0"/>
                      <a:pt x="398" y="0"/>
                      <a:pt x="398" y="0"/>
                    </a:cubicBezTo>
                    <a:cubicBezTo>
                      <a:pt x="398" y="102"/>
                      <a:pt x="398" y="102"/>
                      <a:pt x="398" y="102"/>
                    </a:cubicBezTo>
                    <a:cubicBezTo>
                      <a:pt x="398" y="108"/>
                      <a:pt x="400" y="111"/>
                      <a:pt x="406" y="111"/>
                    </a:cubicBezTo>
                    <a:cubicBezTo>
                      <a:pt x="408" y="111"/>
                      <a:pt x="410" y="110"/>
                      <a:pt x="412" y="109"/>
                    </a:cubicBezTo>
                    <a:cubicBezTo>
                      <a:pt x="413" y="109"/>
                      <a:pt x="413" y="109"/>
                      <a:pt x="413" y="109"/>
                    </a:cubicBezTo>
                    <a:cubicBezTo>
                      <a:pt x="413" y="132"/>
                      <a:pt x="413" y="132"/>
                      <a:pt x="413" y="132"/>
                    </a:cubicBezTo>
                    <a:cubicBezTo>
                      <a:pt x="410" y="133"/>
                      <a:pt x="406" y="134"/>
                      <a:pt x="402" y="134"/>
                    </a:cubicBezTo>
                    <a:close/>
                    <a:moveTo>
                      <a:pt x="469" y="134"/>
                    </a:moveTo>
                    <a:cubicBezTo>
                      <a:pt x="440" y="134"/>
                      <a:pt x="420" y="116"/>
                      <a:pt x="420" y="85"/>
                    </a:cubicBezTo>
                    <a:cubicBezTo>
                      <a:pt x="420" y="56"/>
                      <a:pt x="440" y="36"/>
                      <a:pt x="465" y="36"/>
                    </a:cubicBezTo>
                    <a:cubicBezTo>
                      <a:pt x="494" y="36"/>
                      <a:pt x="507" y="55"/>
                      <a:pt x="507" y="83"/>
                    </a:cubicBezTo>
                    <a:cubicBezTo>
                      <a:pt x="507" y="93"/>
                      <a:pt x="507" y="93"/>
                      <a:pt x="507" y="93"/>
                    </a:cubicBezTo>
                    <a:cubicBezTo>
                      <a:pt x="448" y="93"/>
                      <a:pt x="448" y="93"/>
                      <a:pt x="448" y="93"/>
                    </a:cubicBezTo>
                    <a:cubicBezTo>
                      <a:pt x="451" y="108"/>
                      <a:pt x="462" y="112"/>
                      <a:pt x="474" y="112"/>
                    </a:cubicBezTo>
                    <a:cubicBezTo>
                      <a:pt x="484" y="112"/>
                      <a:pt x="491" y="110"/>
                      <a:pt x="500" y="104"/>
                    </a:cubicBezTo>
                    <a:cubicBezTo>
                      <a:pt x="501" y="104"/>
                      <a:pt x="501" y="104"/>
                      <a:pt x="501" y="104"/>
                    </a:cubicBezTo>
                    <a:cubicBezTo>
                      <a:pt x="501" y="126"/>
                      <a:pt x="501" y="126"/>
                      <a:pt x="501" y="126"/>
                    </a:cubicBezTo>
                    <a:cubicBezTo>
                      <a:pt x="493" y="131"/>
                      <a:pt x="482" y="134"/>
                      <a:pt x="469" y="134"/>
                    </a:cubicBezTo>
                    <a:close/>
                    <a:moveTo>
                      <a:pt x="448" y="74"/>
                    </a:moveTo>
                    <a:cubicBezTo>
                      <a:pt x="482" y="74"/>
                      <a:pt x="482" y="74"/>
                      <a:pt x="482" y="74"/>
                    </a:cubicBezTo>
                    <a:cubicBezTo>
                      <a:pt x="481" y="64"/>
                      <a:pt x="477" y="58"/>
                      <a:pt x="466" y="58"/>
                    </a:cubicBezTo>
                    <a:cubicBezTo>
                      <a:pt x="457" y="58"/>
                      <a:pt x="450" y="61"/>
                      <a:pt x="448" y="74"/>
                    </a:cubicBezTo>
                    <a:close/>
                    <a:moveTo>
                      <a:pt x="622" y="38"/>
                    </a:moveTo>
                    <a:cubicBezTo>
                      <a:pt x="642" y="38"/>
                      <a:pt x="642" y="38"/>
                      <a:pt x="642" y="38"/>
                    </a:cubicBezTo>
                    <a:cubicBezTo>
                      <a:pt x="642" y="60"/>
                      <a:pt x="642" y="60"/>
                      <a:pt x="642" y="60"/>
                    </a:cubicBezTo>
                    <a:cubicBezTo>
                      <a:pt x="622" y="60"/>
                      <a:pt x="622" y="60"/>
                      <a:pt x="622" y="60"/>
                    </a:cubicBezTo>
                    <a:cubicBezTo>
                      <a:pt x="622" y="99"/>
                      <a:pt x="622" y="99"/>
                      <a:pt x="622" y="99"/>
                    </a:cubicBezTo>
                    <a:cubicBezTo>
                      <a:pt x="622" y="107"/>
                      <a:pt x="625" y="111"/>
                      <a:pt x="633" y="111"/>
                    </a:cubicBezTo>
                    <a:cubicBezTo>
                      <a:pt x="636" y="111"/>
                      <a:pt x="639" y="110"/>
                      <a:pt x="642" y="109"/>
                    </a:cubicBezTo>
                    <a:cubicBezTo>
                      <a:pt x="642" y="109"/>
                      <a:pt x="642" y="109"/>
                      <a:pt x="642" y="109"/>
                    </a:cubicBezTo>
                    <a:cubicBezTo>
                      <a:pt x="642" y="131"/>
                      <a:pt x="642" y="131"/>
                      <a:pt x="642" y="131"/>
                    </a:cubicBezTo>
                    <a:cubicBezTo>
                      <a:pt x="639" y="132"/>
                      <a:pt x="633" y="134"/>
                      <a:pt x="625" y="134"/>
                    </a:cubicBezTo>
                    <a:cubicBezTo>
                      <a:pt x="603" y="134"/>
                      <a:pt x="594" y="124"/>
                      <a:pt x="594" y="100"/>
                    </a:cubicBezTo>
                    <a:cubicBezTo>
                      <a:pt x="594" y="60"/>
                      <a:pt x="594" y="60"/>
                      <a:pt x="594" y="60"/>
                    </a:cubicBezTo>
                    <a:cubicBezTo>
                      <a:pt x="558" y="60"/>
                      <a:pt x="558" y="60"/>
                      <a:pt x="558" y="60"/>
                    </a:cubicBezTo>
                    <a:cubicBezTo>
                      <a:pt x="558" y="99"/>
                      <a:pt x="558" y="99"/>
                      <a:pt x="558" y="99"/>
                    </a:cubicBezTo>
                    <a:cubicBezTo>
                      <a:pt x="558" y="107"/>
                      <a:pt x="561" y="111"/>
                      <a:pt x="570" y="111"/>
                    </a:cubicBezTo>
                    <a:cubicBezTo>
                      <a:pt x="572" y="111"/>
                      <a:pt x="575" y="110"/>
                      <a:pt x="578" y="109"/>
                    </a:cubicBezTo>
                    <a:cubicBezTo>
                      <a:pt x="579" y="109"/>
                      <a:pt x="579" y="109"/>
                      <a:pt x="579" y="109"/>
                    </a:cubicBezTo>
                    <a:cubicBezTo>
                      <a:pt x="579" y="131"/>
                      <a:pt x="579" y="131"/>
                      <a:pt x="579" y="131"/>
                    </a:cubicBezTo>
                    <a:cubicBezTo>
                      <a:pt x="575" y="132"/>
                      <a:pt x="570" y="134"/>
                      <a:pt x="562" y="134"/>
                    </a:cubicBezTo>
                    <a:cubicBezTo>
                      <a:pt x="539" y="134"/>
                      <a:pt x="530" y="124"/>
                      <a:pt x="530" y="100"/>
                    </a:cubicBezTo>
                    <a:cubicBezTo>
                      <a:pt x="530" y="60"/>
                      <a:pt x="530" y="60"/>
                      <a:pt x="530" y="60"/>
                    </a:cubicBezTo>
                    <a:cubicBezTo>
                      <a:pt x="516" y="60"/>
                      <a:pt x="516" y="60"/>
                      <a:pt x="516" y="60"/>
                    </a:cubicBezTo>
                    <a:cubicBezTo>
                      <a:pt x="516" y="38"/>
                      <a:pt x="516" y="38"/>
                      <a:pt x="516" y="38"/>
                    </a:cubicBezTo>
                    <a:cubicBezTo>
                      <a:pt x="530" y="38"/>
                      <a:pt x="530" y="38"/>
                      <a:pt x="530" y="38"/>
                    </a:cubicBezTo>
                    <a:cubicBezTo>
                      <a:pt x="530" y="12"/>
                      <a:pt x="530" y="12"/>
                      <a:pt x="530" y="12"/>
                    </a:cubicBezTo>
                    <a:cubicBezTo>
                      <a:pt x="558" y="12"/>
                      <a:pt x="558" y="12"/>
                      <a:pt x="558" y="12"/>
                    </a:cubicBezTo>
                    <a:cubicBezTo>
                      <a:pt x="558" y="38"/>
                      <a:pt x="558" y="38"/>
                      <a:pt x="558" y="38"/>
                    </a:cubicBezTo>
                    <a:cubicBezTo>
                      <a:pt x="594" y="38"/>
                      <a:pt x="594" y="38"/>
                      <a:pt x="594" y="38"/>
                    </a:cubicBezTo>
                    <a:cubicBezTo>
                      <a:pt x="594" y="12"/>
                      <a:pt x="594" y="12"/>
                      <a:pt x="594" y="12"/>
                    </a:cubicBezTo>
                    <a:cubicBezTo>
                      <a:pt x="622" y="12"/>
                      <a:pt x="622" y="12"/>
                      <a:pt x="622" y="12"/>
                    </a:cubicBezTo>
                    <a:cubicBezTo>
                      <a:pt x="622" y="38"/>
                      <a:pt x="622" y="38"/>
                      <a:pt x="622" y="38"/>
                    </a:cubicBezTo>
                    <a:close/>
                    <a:moveTo>
                      <a:pt x="787" y="45"/>
                    </a:moveTo>
                    <a:cubicBezTo>
                      <a:pt x="787" y="73"/>
                      <a:pt x="768" y="89"/>
                      <a:pt x="738" y="89"/>
                    </a:cubicBezTo>
                    <a:cubicBezTo>
                      <a:pt x="718" y="89"/>
                      <a:pt x="718" y="89"/>
                      <a:pt x="718" y="89"/>
                    </a:cubicBezTo>
                    <a:cubicBezTo>
                      <a:pt x="718" y="132"/>
                      <a:pt x="718" y="132"/>
                      <a:pt x="718" y="132"/>
                    </a:cubicBezTo>
                    <a:cubicBezTo>
                      <a:pt x="689" y="132"/>
                      <a:pt x="689" y="132"/>
                      <a:pt x="689" y="132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738" y="0"/>
                      <a:pt x="738" y="0"/>
                      <a:pt x="738" y="0"/>
                    </a:cubicBezTo>
                    <a:cubicBezTo>
                      <a:pt x="768" y="0"/>
                      <a:pt x="787" y="16"/>
                      <a:pt x="787" y="45"/>
                    </a:cubicBezTo>
                    <a:close/>
                    <a:moveTo>
                      <a:pt x="736" y="65"/>
                    </a:moveTo>
                    <a:cubicBezTo>
                      <a:pt x="751" y="65"/>
                      <a:pt x="758" y="57"/>
                      <a:pt x="758" y="45"/>
                    </a:cubicBezTo>
                    <a:cubicBezTo>
                      <a:pt x="758" y="33"/>
                      <a:pt x="751" y="24"/>
                      <a:pt x="736" y="24"/>
                    </a:cubicBezTo>
                    <a:cubicBezTo>
                      <a:pt x="718" y="24"/>
                      <a:pt x="718" y="24"/>
                      <a:pt x="718" y="24"/>
                    </a:cubicBezTo>
                    <a:cubicBezTo>
                      <a:pt x="718" y="65"/>
                      <a:pt x="718" y="65"/>
                      <a:pt x="718" y="65"/>
                    </a:cubicBezTo>
                    <a:lnTo>
                      <a:pt x="736" y="65"/>
                    </a:lnTo>
                    <a:close/>
                    <a:moveTo>
                      <a:pt x="849" y="123"/>
                    </a:moveTo>
                    <a:cubicBezTo>
                      <a:pt x="843" y="130"/>
                      <a:pt x="834" y="134"/>
                      <a:pt x="824" y="134"/>
                    </a:cubicBezTo>
                    <a:cubicBezTo>
                      <a:pt x="806" y="134"/>
                      <a:pt x="791" y="122"/>
                      <a:pt x="791" y="103"/>
                    </a:cubicBezTo>
                    <a:cubicBezTo>
                      <a:pt x="791" y="84"/>
                      <a:pt x="806" y="72"/>
                      <a:pt x="827" y="72"/>
                    </a:cubicBezTo>
                    <a:cubicBezTo>
                      <a:pt x="834" y="72"/>
                      <a:pt x="841" y="73"/>
                      <a:pt x="848" y="75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8" y="63"/>
                      <a:pt x="842" y="59"/>
                      <a:pt x="827" y="59"/>
                    </a:cubicBezTo>
                    <a:cubicBezTo>
                      <a:pt x="818" y="59"/>
                      <a:pt x="809" y="62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800" y="44"/>
                      <a:pt x="800" y="44"/>
                      <a:pt x="800" y="44"/>
                    </a:cubicBezTo>
                    <a:cubicBezTo>
                      <a:pt x="807" y="40"/>
                      <a:pt x="820" y="36"/>
                      <a:pt x="832" y="36"/>
                    </a:cubicBezTo>
                    <a:cubicBezTo>
                      <a:pt x="860" y="36"/>
                      <a:pt x="876" y="49"/>
                      <a:pt x="876" y="73"/>
                    </a:cubicBezTo>
                    <a:cubicBezTo>
                      <a:pt x="876" y="132"/>
                      <a:pt x="876" y="132"/>
                      <a:pt x="876" y="132"/>
                    </a:cubicBezTo>
                    <a:cubicBezTo>
                      <a:pt x="849" y="132"/>
                      <a:pt x="849" y="132"/>
                      <a:pt x="849" y="132"/>
                    </a:cubicBezTo>
                    <a:cubicBezTo>
                      <a:pt x="849" y="123"/>
                      <a:pt x="849" y="123"/>
                      <a:pt x="849" y="123"/>
                    </a:cubicBezTo>
                    <a:close/>
                    <a:moveTo>
                      <a:pt x="848" y="102"/>
                    </a:moveTo>
                    <a:cubicBezTo>
                      <a:pt x="848" y="94"/>
                      <a:pt x="848" y="94"/>
                      <a:pt x="848" y="94"/>
                    </a:cubicBezTo>
                    <a:cubicBezTo>
                      <a:pt x="844" y="92"/>
                      <a:pt x="838" y="91"/>
                      <a:pt x="833" y="91"/>
                    </a:cubicBezTo>
                    <a:cubicBezTo>
                      <a:pt x="823" y="91"/>
                      <a:pt x="818" y="95"/>
                      <a:pt x="818" y="102"/>
                    </a:cubicBezTo>
                    <a:cubicBezTo>
                      <a:pt x="818" y="110"/>
                      <a:pt x="823" y="113"/>
                      <a:pt x="832" y="113"/>
                    </a:cubicBezTo>
                    <a:cubicBezTo>
                      <a:pt x="839" y="113"/>
                      <a:pt x="845" y="109"/>
                      <a:pt x="848" y="102"/>
                    </a:cubicBezTo>
                    <a:close/>
                    <a:moveTo>
                      <a:pt x="890" y="85"/>
                    </a:moveTo>
                    <a:cubicBezTo>
                      <a:pt x="890" y="55"/>
                      <a:pt x="911" y="36"/>
                      <a:pt x="939" y="36"/>
                    </a:cubicBezTo>
                    <a:cubicBezTo>
                      <a:pt x="949" y="36"/>
                      <a:pt x="958" y="38"/>
                      <a:pt x="965" y="43"/>
                    </a:cubicBezTo>
                    <a:cubicBezTo>
                      <a:pt x="965" y="67"/>
                      <a:pt x="965" y="67"/>
                      <a:pt x="965" y="67"/>
                    </a:cubicBezTo>
                    <a:cubicBezTo>
                      <a:pt x="964" y="67"/>
                      <a:pt x="964" y="67"/>
                      <a:pt x="964" y="67"/>
                    </a:cubicBezTo>
                    <a:cubicBezTo>
                      <a:pt x="958" y="62"/>
                      <a:pt x="951" y="60"/>
                      <a:pt x="943" y="60"/>
                    </a:cubicBezTo>
                    <a:cubicBezTo>
                      <a:pt x="929" y="60"/>
                      <a:pt x="918" y="69"/>
                      <a:pt x="918" y="85"/>
                    </a:cubicBezTo>
                    <a:cubicBezTo>
                      <a:pt x="918" y="101"/>
                      <a:pt x="929" y="110"/>
                      <a:pt x="943" y="110"/>
                    </a:cubicBezTo>
                    <a:cubicBezTo>
                      <a:pt x="951" y="110"/>
                      <a:pt x="958" y="108"/>
                      <a:pt x="964" y="103"/>
                    </a:cubicBezTo>
                    <a:cubicBezTo>
                      <a:pt x="965" y="103"/>
                      <a:pt x="965" y="103"/>
                      <a:pt x="965" y="103"/>
                    </a:cubicBezTo>
                    <a:cubicBezTo>
                      <a:pt x="965" y="127"/>
                      <a:pt x="965" y="127"/>
                      <a:pt x="965" y="127"/>
                    </a:cubicBezTo>
                    <a:cubicBezTo>
                      <a:pt x="958" y="132"/>
                      <a:pt x="949" y="134"/>
                      <a:pt x="939" y="134"/>
                    </a:cubicBezTo>
                    <a:cubicBezTo>
                      <a:pt x="911" y="134"/>
                      <a:pt x="890" y="115"/>
                      <a:pt x="890" y="85"/>
                    </a:cubicBezTo>
                    <a:close/>
                    <a:moveTo>
                      <a:pt x="1010" y="89"/>
                    </a:moveTo>
                    <a:cubicBezTo>
                      <a:pt x="1010" y="132"/>
                      <a:pt x="1010" y="132"/>
                      <a:pt x="1010" y="132"/>
                    </a:cubicBezTo>
                    <a:cubicBezTo>
                      <a:pt x="983" y="132"/>
                      <a:pt x="983" y="132"/>
                      <a:pt x="983" y="132"/>
                    </a:cubicBezTo>
                    <a:cubicBezTo>
                      <a:pt x="983" y="0"/>
                      <a:pt x="983" y="0"/>
                      <a:pt x="983" y="0"/>
                    </a:cubicBezTo>
                    <a:cubicBezTo>
                      <a:pt x="1010" y="0"/>
                      <a:pt x="1010" y="0"/>
                      <a:pt x="1010" y="0"/>
                    </a:cubicBezTo>
                    <a:cubicBezTo>
                      <a:pt x="1010" y="75"/>
                      <a:pt x="1010" y="75"/>
                      <a:pt x="1010" y="75"/>
                    </a:cubicBezTo>
                    <a:cubicBezTo>
                      <a:pt x="1039" y="38"/>
                      <a:pt x="1039" y="38"/>
                      <a:pt x="1039" y="38"/>
                    </a:cubicBezTo>
                    <a:cubicBezTo>
                      <a:pt x="1070" y="38"/>
                      <a:pt x="1070" y="38"/>
                      <a:pt x="1070" y="38"/>
                    </a:cubicBezTo>
                    <a:cubicBezTo>
                      <a:pt x="1070" y="39"/>
                      <a:pt x="1070" y="39"/>
                      <a:pt x="1070" y="39"/>
                    </a:cubicBezTo>
                    <a:cubicBezTo>
                      <a:pt x="1036" y="82"/>
                      <a:pt x="1036" y="82"/>
                      <a:pt x="1036" y="82"/>
                    </a:cubicBezTo>
                    <a:cubicBezTo>
                      <a:pt x="1070" y="131"/>
                      <a:pt x="1070" y="131"/>
                      <a:pt x="1070" y="131"/>
                    </a:cubicBezTo>
                    <a:cubicBezTo>
                      <a:pt x="1070" y="132"/>
                      <a:pt x="1070" y="132"/>
                      <a:pt x="1070" y="132"/>
                    </a:cubicBezTo>
                    <a:cubicBezTo>
                      <a:pt x="1038" y="132"/>
                      <a:pt x="1038" y="132"/>
                      <a:pt x="1038" y="132"/>
                    </a:cubicBezTo>
                    <a:lnTo>
                      <a:pt x="1010" y="89"/>
                    </a:lnTo>
                    <a:close/>
                    <a:moveTo>
                      <a:pt x="1133" y="123"/>
                    </a:moveTo>
                    <a:cubicBezTo>
                      <a:pt x="1127" y="130"/>
                      <a:pt x="1118" y="134"/>
                      <a:pt x="1108" y="134"/>
                    </a:cubicBezTo>
                    <a:cubicBezTo>
                      <a:pt x="1090" y="134"/>
                      <a:pt x="1075" y="122"/>
                      <a:pt x="1075" y="103"/>
                    </a:cubicBezTo>
                    <a:cubicBezTo>
                      <a:pt x="1075" y="84"/>
                      <a:pt x="1090" y="72"/>
                      <a:pt x="1112" y="72"/>
                    </a:cubicBezTo>
                    <a:cubicBezTo>
                      <a:pt x="1118" y="72"/>
                      <a:pt x="1125" y="73"/>
                      <a:pt x="1133" y="75"/>
                    </a:cubicBezTo>
                    <a:cubicBezTo>
                      <a:pt x="1133" y="73"/>
                      <a:pt x="1133" y="73"/>
                      <a:pt x="1133" y="73"/>
                    </a:cubicBezTo>
                    <a:cubicBezTo>
                      <a:pt x="1133" y="63"/>
                      <a:pt x="1127" y="59"/>
                      <a:pt x="1112" y="59"/>
                    </a:cubicBezTo>
                    <a:cubicBezTo>
                      <a:pt x="1102" y="59"/>
                      <a:pt x="1093" y="62"/>
                      <a:pt x="1086" y="66"/>
                    </a:cubicBezTo>
                    <a:cubicBezTo>
                      <a:pt x="1084" y="66"/>
                      <a:pt x="1084" y="66"/>
                      <a:pt x="1084" y="66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92" y="40"/>
                      <a:pt x="1104" y="36"/>
                      <a:pt x="1117" y="36"/>
                    </a:cubicBezTo>
                    <a:cubicBezTo>
                      <a:pt x="1145" y="36"/>
                      <a:pt x="1160" y="49"/>
                      <a:pt x="1160" y="73"/>
                    </a:cubicBezTo>
                    <a:cubicBezTo>
                      <a:pt x="1160" y="132"/>
                      <a:pt x="1160" y="132"/>
                      <a:pt x="1160" y="132"/>
                    </a:cubicBezTo>
                    <a:cubicBezTo>
                      <a:pt x="1133" y="132"/>
                      <a:pt x="1133" y="132"/>
                      <a:pt x="1133" y="132"/>
                    </a:cubicBezTo>
                    <a:cubicBezTo>
                      <a:pt x="1133" y="123"/>
                      <a:pt x="1133" y="123"/>
                      <a:pt x="1133" y="123"/>
                    </a:cubicBezTo>
                    <a:close/>
                    <a:moveTo>
                      <a:pt x="1133" y="102"/>
                    </a:moveTo>
                    <a:cubicBezTo>
                      <a:pt x="1133" y="94"/>
                      <a:pt x="1133" y="94"/>
                      <a:pt x="1133" y="94"/>
                    </a:cubicBezTo>
                    <a:cubicBezTo>
                      <a:pt x="1128" y="92"/>
                      <a:pt x="1123" y="91"/>
                      <a:pt x="1117" y="91"/>
                    </a:cubicBezTo>
                    <a:cubicBezTo>
                      <a:pt x="1108" y="91"/>
                      <a:pt x="1103" y="95"/>
                      <a:pt x="1103" y="102"/>
                    </a:cubicBezTo>
                    <a:cubicBezTo>
                      <a:pt x="1103" y="110"/>
                      <a:pt x="1108" y="113"/>
                      <a:pt x="1116" y="113"/>
                    </a:cubicBezTo>
                    <a:cubicBezTo>
                      <a:pt x="1124" y="113"/>
                      <a:pt x="1130" y="109"/>
                      <a:pt x="1133" y="102"/>
                    </a:cubicBezTo>
                    <a:close/>
                    <a:moveTo>
                      <a:pt x="1207" y="53"/>
                    </a:moveTo>
                    <a:cubicBezTo>
                      <a:pt x="1212" y="43"/>
                      <a:pt x="1220" y="37"/>
                      <a:pt x="1230" y="37"/>
                    </a:cubicBezTo>
                    <a:cubicBezTo>
                      <a:pt x="1234" y="37"/>
                      <a:pt x="1238" y="38"/>
                      <a:pt x="1239" y="39"/>
                    </a:cubicBezTo>
                    <a:cubicBezTo>
                      <a:pt x="1239" y="65"/>
                      <a:pt x="1239" y="65"/>
                      <a:pt x="1239" y="65"/>
                    </a:cubicBezTo>
                    <a:cubicBezTo>
                      <a:pt x="1238" y="65"/>
                      <a:pt x="1238" y="65"/>
                      <a:pt x="1238" y="65"/>
                    </a:cubicBezTo>
                    <a:cubicBezTo>
                      <a:pt x="1235" y="64"/>
                      <a:pt x="1231" y="63"/>
                      <a:pt x="1226" y="63"/>
                    </a:cubicBezTo>
                    <a:cubicBezTo>
                      <a:pt x="1217" y="63"/>
                      <a:pt x="1210" y="68"/>
                      <a:pt x="1208" y="78"/>
                    </a:cubicBezTo>
                    <a:cubicBezTo>
                      <a:pt x="1208" y="132"/>
                      <a:pt x="1208" y="132"/>
                      <a:pt x="1208" y="132"/>
                    </a:cubicBezTo>
                    <a:cubicBezTo>
                      <a:pt x="1180" y="132"/>
                      <a:pt x="1180" y="132"/>
                      <a:pt x="1180" y="132"/>
                    </a:cubicBezTo>
                    <a:cubicBezTo>
                      <a:pt x="1180" y="38"/>
                      <a:pt x="1180" y="38"/>
                      <a:pt x="1180" y="38"/>
                    </a:cubicBezTo>
                    <a:cubicBezTo>
                      <a:pt x="1207" y="38"/>
                      <a:pt x="1207" y="38"/>
                      <a:pt x="1207" y="38"/>
                    </a:cubicBezTo>
                    <a:cubicBezTo>
                      <a:pt x="1207" y="53"/>
                      <a:pt x="1207" y="53"/>
                      <a:pt x="1207" y="53"/>
                    </a:cubicBezTo>
                    <a:close/>
                    <a:moveTo>
                      <a:pt x="1314" y="122"/>
                    </a:moveTo>
                    <a:cubicBezTo>
                      <a:pt x="1308" y="130"/>
                      <a:pt x="1298" y="134"/>
                      <a:pt x="1286" y="134"/>
                    </a:cubicBezTo>
                    <a:cubicBezTo>
                      <a:pt x="1262" y="134"/>
                      <a:pt x="1246" y="112"/>
                      <a:pt x="1246" y="85"/>
                    </a:cubicBezTo>
                    <a:cubicBezTo>
                      <a:pt x="1246" y="58"/>
                      <a:pt x="1262" y="36"/>
                      <a:pt x="1286" y="36"/>
                    </a:cubicBezTo>
                    <a:cubicBezTo>
                      <a:pt x="1298" y="36"/>
                      <a:pt x="1307" y="40"/>
                      <a:pt x="1313" y="47"/>
                    </a:cubicBezTo>
                    <a:cubicBezTo>
                      <a:pt x="1313" y="0"/>
                      <a:pt x="1313" y="0"/>
                      <a:pt x="1313" y="0"/>
                    </a:cubicBezTo>
                    <a:cubicBezTo>
                      <a:pt x="1341" y="0"/>
                      <a:pt x="1341" y="0"/>
                      <a:pt x="1341" y="0"/>
                    </a:cubicBezTo>
                    <a:cubicBezTo>
                      <a:pt x="1341" y="132"/>
                      <a:pt x="1341" y="132"/>
                      <a:pt x="1341" y="132"/>
                    </a:cubicBezTo>
                    <a:cubicBezTo>
                      <a:pt x="1314" y="132"/>
                      <a:pt x="1314" y="132"/>
                      <a:pt x="1314" y="132"/>
                    </a:cubicBezTo>
                    <a:cubicBezTo>
                      <a:pt x="1314" y="122"/>
                      <a:pt x="1314" y="122"/>
                      <a:pt x="1314" y="122"/>
                    </a:cubicBezTo>
                    <a:close/>
                    <a:moveTo>
                      <a:pt x="1313" y="100"/>
                    </a:moveTo>
                    <a:cubicBezTo>
                      <a:pt x="1313" y="70"/>
                      <a:pt x="1313" y="70"/>
                      <a:pt x="1313" y="70"/>
                    </a:cubicBezTo>
                    <a:cubicBezTo>
                      <a:pt x="1308" y="63"/>
                      <a:pt x="1302" y="60"/>
                      <a:pt x="1295" y="60"/>
                    </a:cubicBezTo>
                    <a:cubicBezTo>
                      <a:pt x="1283" y="60"/>
                      <a:pt x="1275" y="69"/>
                      <a:pt x="1275" y="85"/>
                    </a:cubicBezTo>
                    <a:cubicBezTo>
                      <a:pt x="1275" y="101"/>
                      <a:pt x="1283" y="110"/>
                      <a:pt x="1295" y="110"/>
                    </a:cubicBezTo>
                    <a:cubicBezTo>
                      <a:pt x="1302" y="110"/>
                      <a:pt x="1308" y="107"/>
                      <a:pt x="1313" y="100"/>
                    </a:cubicBezTo>
                    <a:close/>
                    <a:moveTo>
                      <a:pt x="0" y="175"/>
                    </a:moveTo>
                    <a:cubicBezTo>
                      <a:pt x="81" y="175"/>
                      <a:pt x="81" y="175"/>
                      <a:pt x="81" y="175"/>
                    </a:cubicBezTo>
                    <a:cubicBezTo>
                      <a:pt x="81" y="191"/>
                      <a:pt x="81" y="191"/>
                      <a:pt x="81" y="191"/>
                    </a:cubicBezTo>
                    <a:cubicBezTo>
                      <a:pt x="18" y="191"/>
                      <a:pt x="18" y="191"/>
                      <a:pt x="18" y="191"/>
                    </a:cubicBezTo>
                    <a:cubicBezTo>
                      <a:pt x="18" y="231"/>
                      <a:pt x="18" y="231"/>
                      <a:pt x="18" y="231"/>
                    </a:cubicBezTo>
                    <a:cubicBezTo>
                      <a:pt x="75" y="231"/>
                      <a:pt x="75" y="231"/>
                      <a:pt x="75" y="231"/>
                    </a:cubicBezTo>
                    <a:cubicBezTo>
                      <a:pt x="75" y="247"/>
                      <a:pt x="75" y="247"/>
                      <a:pt x="75" y="247"/>
                    </a:cubicBezTo>
                    <a:cubicBezTo>
                      <a:pt x="18" y="247"/>
                      <a:pt x="18" y="247"/>
                      <a:pt x="18" y="247"/>
                    </a:cubicBezTo>
                    <a:cubicBezTo>
                      <a:pt x="18" y="291"/>
                      <a:pt x="18" y="291"/>
                      <a:pt x="18" y="291"/>
                    </a:cubicBezTo>
                    <a:cubicBezTo>
                      <a:pt x="81" y="291"/>
                      <a:pt x="81" y="291"/>
                      <a:pt x="81" y="291"/>
                    </a:cubicBezTo>
                    <a:cubicBezTo>
                      <a:pt x="81" y="307"/>
                      <a:pt x="81" y="307"/>
                      <a:pt x="81" y="307"/>
                    </a:cubicBezTo>
                    <a:cubicBezTo>
                      <a:pt x="0" y="307"/>
                      <a:pt x="0" y="307"/>
                      <a:pt x="0" y="307"/>
                    </a:cubicBezTo>
                    <a:lnTo>
                      <a:pt x="0" y="175"/>
                    </a:lnTo>
                    <a:close/>
                    <a:moveTo>
                      <a:pt x="149" y="212"/>
                    </a:moveTo>
                    <a:cubicBezTo>
                      <a:pt x="169" y="212"/>
                      <a:pt x="181" y="226"/>
                      <a:pt x="181" y="248"/>
                    </a:cubicBezTo>
                    <a:cubicBezTo>
                      <a:pt x="181" y="307"/>
                      <a:pt x="181" y="307"/>
                      <a:pt x="181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4" y="249"/>
                      <a:pt x="164" y="249"/>
                      <a:pt x="164" y="249"/>
                    </a:cubicBezTo>
                    <a:cubicBezTo>
                      <a:pt x="164" y="237"/>
                      <a:pt x="157" y="228"/>
                      <a:pt x="144" y="228"/>
                    </a:cubicBezTo>
                    <a:cubicBezTo>
                      <a:pt x="133" y="228"/>
                      <a:pt x="124" y="235"/>
                      <a:pt x="121" y="245"/>
                    </a:cubicBezTo>
                    <a:cubicBezTo>
                      <a:pt x="121" y="307"/>
                      <a:pt x="121" y="307"/>
                      <a:pt x="121" y="307"/>
                    </a:cubicBezTo>
                    <a:cubicBezTo>
                      <a:pt x="103" y="307"/>
                      <a:pt x="103" y="307"/>
                      <a:pt x="103" y="307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21" y="214"/>
                      <a:pt x="121" y="214"/>
                      <a:pt x="121" y="214"/>
                    </a:cubicBezTo>
                    <a:cubicBezTo>
                      <a:pt x="121" y="227"/>
                      <a:pt x="121" y="227"/>
                      <a:pt x="121" y="227"/>
                    </a:cubicBezTo>
                    <a:cubicBezTo>
                      <a:pt x="126" y="219"/>
                      <a:pt x="136" y="212"/>
                      <a:pt x="149" y="212"/>
                    </a:cubicBezTo>
                    <a:close/>
                    <a:moveTo>
                      <a:pt x="228" y="214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52" y="229"/>
                      <a:pt x="252" y="229"/>
                      <a:pt x="252" y="229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79"/>
                      <a:pt x="228" y="279"/>
                      <a:pt x="228" y="279"/>
                    </a:cubicBezTo>
                    <a:cubicBezTo>
                      <a:pt x="228" y="289"/>
                      <a:pt x="234" y="293"/>
                      <a:pt x="243" y="293"/>
                    </a:cubicBezTo>
                    <a:cubicBezTo>
                      <a:pt x="246" y="293"/>
                      <a:pt x="249" y="293"/>
                      <a:pt x="251" y="292"/>
                    </a:cubicBezTo>
                    <a:cubicBezTo>
                      <a:pt x="252" y="292"/>
                      <a:pt x="252" y="292"/>
                      <a:pt x="252" y="292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49" y="308"/>
                      <a:pt x="246" y="309"/>
                      <a:pt x="241" y="309"/>
                    </a:cubicBezTo>
                    <a:cubicBezTo>
                      <a:pt x="219" y="309"/>
                      <a:pt x="211" y="299"/>
                      <a:pt x="211" y="281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5" y="214"/>
                      <a:pt x="195" y="214"/>
                      <a:pt x="195" y="214"/>
                    </a:cubicBezTo>
                    <a:cubicBezTo>
                      <a:pt x="211" y="214"/>
                      <a:pt x="211" y="214"/>
                      <a:pt x="211" y="214"/>
                    </a:cubicBezTo>
                    <a:cubicBezTo>
                      <a:pt x="211" y="189"/>
                      <a:pt x="211" y="189"/>
                      <a:pt x="211" y="189"/>
                    </a:cubicBezTo>
                    <a:cubicBezTo>
                      <a:pt x="228" y="189"/>
                      <a:pt x="228" y="189"/>
                      <a:pt x="228" y="189"/>
                    </a:cubicBezTo>
                    <a:lnTo>
                      <a:pt x="228" y="214"/>
                    </a:lnTo>
                    <a:close/>
                    <a:moveTo>
                      <a:pt x="309" y="309"/>
                    </a:moveTo>
                    <a:cubicBezTo>
                      <a:pt x="282" y="309"/>
                      <a:pt x="263" y="290"/>
                      <a:pt x="263" y="261"/>
                    </a:cubicBezTo>
                    <a:cubicBezTo>
                      <a:pt x="263" y="232"/>
                      <a:pt x="280" y="212"/>
                      <a:pt x="305" y="212"/>
                    </a:cubicBezTo>
                    <a:cubicBezTo>
                      <a:pt x="331" y="212"/>
                      <a:pt x="344" y="230"/>
                      <a:pt x="344" y="258"/>
                    </a:cubicBezTo>
                    <a:cubicBezTo>
                      <a:pt x="344" y="266"/>
                      <a:pt x="344" y="266"/>
                      <a:pt x="344" y="266"/>
                    </a:cubicBezTo>
                    <a:cubicBezTo>
                      <a:pt x="281" y="266"/>
                      <a:pt x="281" y="266"/>
                      <a:pt x="281" y="266"/>
                    </a:cubicBezTo>
                    <a:cubicBezTo>
                      <a:pt x="282" y="284"/>
                      <a:pt x="295" y="293"/>
                      <a:pt x="311" y="293"/>
                    </a:cubicBezTo>
                    <a:cubicBezTo>
                      <a:pt x="321" y="293"/>
                      <a:pt x="329" y="291"/>
                      <a:pt x="337" y="285"/>
                    </a:cubicBezTo>
                    <a:cubicBezTo>
                      <a:pt x="338" y="285"/>
                      <a:pt x="338" y="285"/>
                      <a:pt x="338" y="285"/>
                    </a:cubicBezTo>
                    <a:cubicBezTo>
                      <a:pt x="338" y="300"/>
                      <a:pt x="338" y="300"/>
                      <a:pt x="338" y="300"/>
                    </a:cubicBezTo>
                    <a:cubicBezTo>
                      <a:pt x="330" y="306"/>
                      <a:pt x="320" y="309"/>
                      <a:pt x="309" y="309"/>
                    </a:cubicBezTo>
                    <a:close/>
                    <a:moveTo>
                      <a:pt x="281" y="251"/>
                    </a:moveTo>
                    <a:cubicBezTo>
                      <a:pt x="327" y="251"/>
                      <a:pt x="327" y="251"/>
                      <a:pt x="327" y="251"/>
                    </a:cubicBezTo>
                    <a:cubicBezTo>
                      <a:pt x="327" y="237"/>
                      <a:pt x="320" y="227"/>
                      <a:pt x="306" y="227"/>
                    </a:cubicBezTo>
                    <a:cubicBezTo>
                      <a:pt x="292" y="227"/>
                      <a:pt x="284" y="237"/>
                      <a:pt x="281" y="251"/>
                    </a:cubicBezTo>
                    <a:close/>
                    <a:moveTo>
                      <a:pt x="382" y="228"/>
                    </a:moveTo>
                    <a:cubicBezTo>
                      <a:pt x="386" y="218"/>
                      <a:pt x="395" y="212"/>
                      <a:pt x="405" y="212"/>
                    </a:cubicBezTo>
                    <a:cubicBezTo>
                      <a:pt x="409" y="212"/>
                      <a:pt x="413" y="213"/>
                      <a:pt x="414" y="214"/>
                    </a:cubicBezTo>
                    <a:cubicBezTo>
                      <a:pt x="414" y="231"/>
                      <a:pt x="414" y="231"/>
                      <a:pt x="414" y="231"/>
                    </a:cubicBezTo>
                    <a:cubicBezTo>
                      <a:pt x="414" y="231"/>
                      <a:pt x="414" y="231"/>
                      <a:pt x="414" y="231"/>
                    </a:cubicBezTo>
                    <a:cubicBezTo>
                      <a:pt x="411" y="230"/>
                      <a:pt x="407" y="229"/>
                      <a:pt x="403" y="229"/>
                    </a:cubicBezTo>
                    <a:cubicBezTo>
                      <a:pt x="393" y="229"/>
                      <a:pt x="385" y="236"/>
                      <a:pt x="382" y="246"/>
                    </a:cubicBezTo>
                    <a:cubicBezTo>
                      <a:pt x="382" y="307"/>
                      <a:pt x="382" y="307"/>
                      <a:pt x="382" y="307"/>
                    </a:cubicBezTo>
                    <a:cubicBezTo>
                      <a:pt x="365" y="307"/>
                      <a:pt x="365" y="307"/>
                      <a:pt x="365" y="307"/>
                    </a:cubicBezTo>
                    <a:cubicBezTo>
                      <a:pt x="365" y="214"/>
                      <a:pt x="365" y="214"/>
                      <a:pt x="365" y="214"/>
                    </a:cubicBezTo>
                    <a:cubicBezTo>
                      <a:pt x="382" y="214"/>
                      <a:pt x="382" y="214"/>
                      <a:pt x="382" y="214"/>
                    </a:cubicBezTo>
                    <a:cubicBezTo>
                      <a:pt x="382" y="228"/>
                      <a:pt x="382" y="228"/>
                      <a:pt x="382" y="228"/>
                    </a:cubicBezTo>
                    <a:close/>
                    <a:moveTo>
                      <a:pt x="474" y="212"/>
                    </a:moveTo>
                    <a:cubicBezTo>
                      <a:pt x="502" y="212"/>
                      <a:pt x="516" y="235"/>
                      <a:pt x="516" y="260"/>
                    </a:cubicBezTo>
                    <a:cubicBezTo>
                      <a:pt x="516" y="286"/>
                      <a:pt x="502" y="309"/>
                      <a:pt x="474" y="309"/>
                    </a:cubicBezTo>
                    <a:cubicBezTo>
                      <a:pt x="463" y="309"/>
                      <a:pt x="453" y="303"/>
                      <a:pt x="448" y="296"/>
                    </a:cubicBezTo>
                    <a:cubicBezTo>
                      <a:pt x="448" y="342"/>
                      <a:pt x="448" y="342"/>
                      <a:pt x="448" y="342"/>
                    </a:cubicBezTo>
                    <a:cubicBezTo>
                      <a:pt x="430" y="342"/>
                      <a:pt x="430" y="342"/>
                      <a:pt x="430" y="342"/>
                    </a:cubicBezTo>
                    <a:cubicBezTo>
                      <a:pt x="430" y="214"/>
                      <a:pt x="430" y="214"/>
                      <a:pt x="430" y="214"/>
                    </a:cubicBezTo>
                    <a:cubicBezTo>
                      <a:pt x="448" y="214"/>
                      <a:pt x="448" y="214"/>
                      <a:pt x="448" y="214"/>
                    </a:cubicBezTo>
                    <a:cubicBezTo>
                      <a:pt x="448" y="224"/>
                      <a:pt x="448" y="224"/>
                      <a:pt x="448" y="224"/>
                    </a:cubicBezTo>
                    <a:cubicBezTo>
                      <a:pt x="453" y="218"/>
                      <a:pt x="463" y="212"/>
                      <a:pt x="474" y="212"/>
                    </a:cubicBezTo>
                    <a:close/>
                    <a:moveTo>
                      <a:pt x="471" y="293"/>
                    </a:moveTo>
                    <a:cubicBezTo>
                      <a:pt x="488" y="293"/>
                      <a:pt x="498" y="279"/>
                      <a:pt x="498" y="260"/>
                    </a:cubicBezTo>
                    <a:cubicBezTo>
                      <a:pt x="498" y="242"/>
                      <a:pt x="488" y="228"/>
                      <a:pt x="471" y="228"/>
                    </a:cubicBezTo>
                    <a:cubicBezTo>
                      <a:pt x="461" y="228"/>
                      <a:pt x="453" y="233"/>
                      <a:pt x="448" y="243"/>
                    </a:cubicBezTo>
                    <a:cubicBezTo>
                      <a:pt x="448" y="278"/>
                      <a:pt x="448" y="278"/>
                      <a:pt x="448" y="278"/>
                    </a:cubicBezTo>
                    <a:cubicBezTo>
                      <a:pt x="453" y="287"/>
                      <a:pt x="461" y="293"/>
                      <a:pt x="471" y="293"/>
                    </a:cubicBezTo>
                    <a:close/>
                    <a:moveTo>
                      <a:pt x="554" y="228"/>
                    </a:moveTo>
                    <a:cubicBezTo>
                      <a:pt x="558" y="218"/>
                      <a:pt x="567" y="212"/>
                      <a:pt x="577" y="212"/>
                    </a:cubicBezTo>
                    <a:cubicBezTo>
                      <a:pt x="581" y="212"/>
                      <a:pt x="585" y="213"/>
                      <a:pt x="587" y="214"/>
                    </a:cubicBezTo>
                    <a:cubicBezTo>
                      <a:pt x="587" y="231"/>
                      <a:pt x="587" y="231"/>
                      <a:pt x="587" y="231"/>
                    </a:cubicBezTo>
                    <a:cubicBezTo>
                      <a:pt x="586" y="231"/>
                      <a:pt x="586" y="231"/>
                      <a:pt x="586" y="231"/>
                    </a:cubicBezTo>
                    <a:cubicBezTo>
                      <a:pt x="583" y="230"/>
                      <a:pt x="579" y="229"/>
                      <a:pt x="575" y="229"/>
                    </a:cubicBezTo>
                    <a:cubicBezTo>
                      <a:pt x="565" y="229"/>
                      <a:pt x="557" y="236"/>
                      <a:pt x="554" y="246"/>
                    </a:cubicBezTo>
                    <a:cubicBezTo>
                      <a:pt x="554" y="307"/>
                      <a:pt x="554" y="307"/>
                      <a:pt x="554" y="307"/>
                    </a:cubicBezTo>
                    <a:cubicBezTo>
                      <a:pt x="537" y="307"/>
                      <a:pt x="537" y="307"/>
                      <a:pt x="537" y="307"/>
                    </a:cubicBezTo>
                    <a:cubicBezTo>
                      <a:pt x="537" y="214"/>
                      <a:pt x="537" y="214"/>
                      <a:pt x="537" y="214"/>
                    </a:cubicBezTo>
                    <a:cubicBezTo>
                      <a:pt x="554" y="214"/>
                      <a:pt x="554" y="214"/>
                      <a:pt x="554" y="214"/>
                    </a:cubicBezTo>
                    <a:cubicBezTo>
                      <a:pt x="554" y="228"/>
                      <a:pt x="554" y="228"/>
                      <a:pt x="554" y="228"/>
                    </a:cubicBezTo>
                    <a:close/>
                    <a:moveTo>
                      <a:pt x="612" y="176"/>
                    </a:moveTo>
                    <a:cubicBezTo>
                      <a:pt x="618" y="176"/>
                      <a:pt x="623" y="181"/>
                      <a:pt x="623" y="187"/>
                    </a:cubicBezTo>
                    <a:cubicBezTo>
                      <a:pt x="623" y="193"/>
                      <a:pt x="618" y="198"/>
                      <a:pt x="612" y="198"/>
                    </a:cubicBezTo>
                    <a:cubicBezTo>
                      <a:pt x="606" y="198"/>
                      <a:pt x="601" y="193"/>
                      <a:pt x="601" y="187"/>
                    </a:cubicBezTo>
                    <a:cubicBezTo>
                      <a:pt x="601" y="181"/>
                      <a:pt x="606" y="176"/>
                      <a:pt x="612" y="176"/>
                    </a:cubicBezTo>
                    <a:close/>
                    <a:moveTo>
                      <a:pt x="603" y="214"/>
                    </a:moveTo>
                    <a:cubicBezTo>
                      <a:pt x="621" y="214"/>
                      <a:pt x="621" y="214"/>
                      <a:pt x="621" y="214"/>
                    </a:cubicBezTo>
                    <a:cubicBezTo>
                      <a:pt x="621" y="307"/>
                      <a:pt x="621" y="307"/>
                      <a:pt x="621" y="307"/>
                    </a:cubicBezTo>
                    <a:cubicBezTo>
                      <a:pt x="603" y="307"/>
                      <a:pt x="603" y="307"/>
                      <a:pt x="603" y="307"/>
                    </a:cubicBezTo>
                    <a:lnTo>
                      <a:pt x="603" y="214"/>
                    </a:lnTo>
                    <a:close/>
                    <a:moveTo>
                      <a:pt x="683" y="252"/>
                    </a:moveTo>
                    <a:cubicBezTo>
                      <a:pt x="696" y="257"/>
                      <a:pt x="711" y="262"/>
                      <a:pt x="711" y="280"/>
                    </a:cubicBezTo>
                    <a:cubicBezTo>
                      <a:pt x="711" y="299"/>
                      <a:pt x="696" y="309"/>
                      <a:pt x="675" y="309"/>
                    </a:cubicBezTo>
                    <a:cubicBezTo>
                      <a:pt x="663" y="309"/>
                      <a:pt x="651" y="306"/>
                      <a:pt x="644" y="300"/>
                    </a:cubicBezTo>
                    <a:cubicBezTo>
                      <a:pt x="644" y="283"/>
                      <a:pt x="644" y="283"/>
                      <a:pt x="644" y="283"/>
                    </a:cubicBezTo>
                    <a:cubicBezTo>
                      <a:pt x="645" y="283"/>
                      <a:pt x="645" y="283"/>
                      <a:pt x="645" y="283"/>
                    </a:cubicBezTo>
                    <a:cubicBezTo>
                      <a:pt x="653" y="291"/>
                      <a:pt x="664" y="294"/>
                      <a:pt x="675" y="294"/>
                    </a:cubicBezTo>
                    <a:cubicBezTo>
                      <a:pt x="685" y="294"/>
                      <a:pt x="694" y="290"/>
                      <a:pt x="694" y="282"/>
                    </a:cubicBezTo>
                    <a:cubicBezTo>
                      <a:pt x="694" y="274"/>
                      <a:pt x="687" y="272"/>
                      <a:pt x="672" y="267"/>
                    </a:cubicBezTo>
                    <a:cubicBezTo>
                      <a:pt x="659" y="263"/>
                      <a:pt x="644" y="258"/>
                      <a:pt x="644" y="240"/>
                    </a:cubicBezTo>
                    <a:cubicBezTo>
                      <a:pt x="644" y="223"/>
                      <a:pt x="659" y="212"/>
                      <a:pt x="678" y="212"/>
                    </a:cubicBezTo>
                    <a:cubicBezTo>
                      <a:pt x="689" y="212"/>
                      <a:pt x="699" y="214"/>
                      <a:pt x="706" y="220"/>
                    </a:cubicBezTo>
                    <a:cubicBezTo>
                      <a:pt x="706" y="236"/>
                      <a:pt x="706" y="236"/>
                      <a:pt x="706" y="236"/>
                    </a:cubicBezTo>
                    <a:cubicBezTo>
                      <a:pt x="706" y="236"/>
                      <a:pt x="706" y="236"/>
                      <a:pt x="706" y="236"/>
                    </a:cubicBezTo>
                    <a:cubicBezTo>
                      <a:pt x="698" y="230"/>
                      <a:pt x="689" y="227"/>
                      <a:pt x="678" y="227"/>
                    </a:cubicBezTo>
                    <a:cubicBezTo>
                      <a:pt x="667" y="227"/>
                      <a:pt x="661" y="232"/>
                      <a:pt x="661" y="238"/>
                    </a:cubicBezTo>
                    <a:cubicBezTo>
                      <a:pt x="661" y="246"/>
                      <a:pt x="668" y="248"/>
                      <a:pt x="683" y="252"/>
                    </a:cubicBezTo>
                    <a:close/>
                    <a:moveTo>
                      <a:pt x="772" y="309"/>
                    </a:moveTo>
                    <a:cubicBezTo>
                      <a:pt x="745" y="309"/>
                      <a:pt x="726" y="290"/>
                      <a:pt x="726" y="261"/>
                    </a:cubicBezTo>
                    <a:cubicBezTo>
                      <a:pt x="726" y="232"/>
                      <a:pt x="744" y="212"/>
                      <a:pt x="769" y="212"/>
                    </a:cubicBezTo>
                    <a:cubicBezTo>
                      <a:pt x="794" y="212"/>
                      <a:pt x="807" y="230"/>
                      <a:pt x="807" y="258"/>
                    </a:cubicBezTo>
                    <a:cubicBezTo>
                      <a:pt x="807" y="266"/>
                      <a:pt x="807" y="266"/>
                      <a:pt x="807" y="266"/>
                    </a:cubicBezTo>
                    <a:cubicBezTo>
                      <a:pt x="744" y="266"/>
                      <a:pt x="744" y="266"/>
                      <a:pt x="744" y="266"/>
                    </a:cubicBezTo>
                    <a:cubicBezTo>
                      <a:pt x="746" y="284"/>
                      <a:pt x="758" y="293"/>
                      <a:pt x="774" y="293"/>
                    </a:cubicBezTo>
                    <a:cubicBezTo>
                      <a:pt x="785" y="293"/>
                      <a:pt x="792" y="291"/>
                      <a:pt x="800" y="285"/>
                    </a:cubicBezTo>
                    <a:cubicBezTo>
                      <a:pt x="801" y="285"/>
                      <a:pt x="801" y="285"/>
                      <a:pt x="801" y="285"/>
                    </a:cubicBezTo>
                    <a:cubicBezTo>
                      <a:pt x="801" y="300"/>
                      <a:pt x="801" y="300"/>
                      <a:pt x="801" y="300"/>
                    </a:cubicBezTo>
                    <a:cubicBezTo>
                      <a:pt x="793" y="306"/>
                      <a:pt x="783" y="309"/>
                      <a:pt x="772" y="309"/>
                    </a:cubicBezTo>
                    <a:close/>
                    <a:moveTo>
                      <a:pt x="744" y="251"/>
                    </a:moveTo>
                    <a:cubicBezTo>
                      <a:pt x="791" y="251"/>
                      <a:pt x="791" y="251"/>
                      <a:pt x="791" y="251"/>
                    </a:cubicBezTo>
                    <a:cubicBezTo>
                      <a:pt x="790" y="237"/>
                      <a:pt x="783" y="227"/>
                      <a:pt x="769" y="227"/>
                    </a:cubicBezTo>
                    <a:cubicBezTo>
                      <a:pt x="756" y="227"/>
                      <a:pt x="747" y="237"/>
                      <a:pt x="744" y="25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536433"/>
                <a:endParaRPr sz="2112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6F292D2-2485-46E4-BEB1-93A6F6192385}"/>
                </a:ext>
              </a:extLst>
            </p:cNvPr>
            <p:cNvSpPr txBox="1"/>
            <p:nvPr/>
          </p:nvSpPr>
          <p:spPr>
            <a:xfrm>
              <a:off x="4958179" y="2491668"/>
              <a:ext cx="6372000" cy="34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indent="-179388" defTabSz="430213">
                <a:lnSpc>
                  <a:spcPct val="110000"/>
                </a:lnSpc>
                <a:spcAft>
                  <a:spcPts val="9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Intel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의 새로운 </a:t>
              </a:r>
              <a:r>
                <a:rPr lang="en-US" altLang="ko-KR" sz="10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Skylake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 architecture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를 지원하는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14nm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공정의 최신 인텔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Platinum, Gold, Silver, Bronze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CPU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를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2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개 장착할 수 있으며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, 2U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의 크기에 최대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56 core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의 컴퓨팅 리소스를 구성할 수 있습니다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.</a:t>
              </a:r>
            </a:p>
            <a:p>
              <a:pPr marL="179388" indent="-179388" defTabSz="430213">
                <a:lnSpc>
                  <a:spcPct val="110000"/>
                </a:lnSpc>
                <a:spcAft>
                  <a:spcPts val="9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Intel® C621 </a:t>
              </a:r>
              <a:r>
                <a:rPr lang="ko-KR" altLang="en-US" sz="10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칩셋을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 채용하였으며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,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기존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QPI Link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아키텍처보다 성능이 향상된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UPI link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아키텍처와 메모리 컨트롤러 일체형 구조로 인해 최고의 시스템 성능을 보장합니다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.</a:t>
              </a:r>
            </a:p>
            <a:p>
              <a:pPr marL="179388" indent="-179388" defTabSz="430213">
                <a:lnSpc>
                  <a:spcPct val="110000"/>
                </a:lnSpc>
                <a:spcAft>
                  <a:spcPts val="9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각 노드당 지원 가능한 최대 메모리는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DDR4-3TB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입니다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. (128GB LRDIMM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모듈을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24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개 장착할 수 있습니다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.).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기존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Gen9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에 대비하여 메모리 채널이 증가 하였습니다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.</a:t>
              </a:r>
            </a:p>
            <a:p>
              <a:pPr marL="179388" indent="-179388" defTabSz="430213">
                <a:lnSpc>
                  <a:spcPct val="110000"/>
                </a:lnSpc>
                <a:spcAft>
                  <a:spcPts val="9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Gen10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서버는 기존 세대에 비하여 다양한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Array Controller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를 제공합니다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.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시스템의 안정성을 높이고 효율적인 컴퓨팅 환경을 구축할 수 있도록 합니다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..</a:t>
              </a:r>
            </a:p>
            <a:p>
              <a:pPr marL="179388" indent="-179388" defTabSz="430213">
                <a:lnSpc>
                  <a:spcPct val="110000"/>
                </a:lnSpc>
                <a:spcAft>
                  <a:spcPts val="9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1GbE 4port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의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NIC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가 내장되어 있으며 </a:t>
              </a:r>
              <a:r>
                <a:rPr lang="en-US" altLang="ko-KR" sz="1000" dirty="0" err="1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FlexibleLOM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의 추가장착을 통해 시스템 성능 및 활용도를 높여줍니다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.</a:t>
              </a:r>
            </a:p>
            <a:p>
              <a:pPr marL="179388" indent="-179388" defTabSz="430213">
                <a:lnSpc>
                  <a:spcPct val="110000"/>
                </a:lnSpc>
                <a:spcAft>
                  <a:spcPts val="9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검증된 관리 프로세서의 새로운 모델인 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iLO5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및 통합 관리 솔루션을 통해서 기존 세대 서버대비 폭넓은 호환성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,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더 많은 기능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,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 빠르고 편리한 원격 관리가 가능합니다</a:t>
              </a:r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HP Simplified" pitchFamily="34" charset="0"/>
                </a:rPr>
                <a:t>.</a:t>
              </a:r>
            </a:p>
          </p:txBody>
        </p:sp>
        <p:pic>
          <p:nvPicPr>
            <p:cNvPr id="69" name="Picture 147">
              <a:extLst>
                <a:ext uri="{FF2B5EF4-FFF2-40B4-BE49-F238E27FC236}">
                  <a16:creationId xmlns:a16="http://schemas.microsoft.com/office/drawing/2014/main" id="{05484DF6-43A1-4838-9E77-51CECC9477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9638" y="4450032"/>
              <a:ext cx="3036198" cy="605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4055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en-US" altLang="ko-KR" sz="2600" b="1" dirty="0">
                <a:latin typeface="맑은 고딕" panose="020B0503020000020004" pitchFamily="50" charset="-127"/>
              </a:rPr>
              <a:t>NIMBLE </a:t>
            </a:r>
            <a:r>
              <a:rPr lang="ko-KR" altLang="en-US" sz="2600" b="1" dirty="0">
                <a:latin typeface="맑은 고딕" panose="020B0503020000020004" pitchFamily="50" charset="-127"/>
              </a:rPr>
              <a:t>스토리지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NIMBLE</a:t>
            </a:r>
            <a:r>
              <a:rPr lang="ko-KR" altLang="en-US" sz="1600" b="0" dirty="0">
                <a:latin typeface="맑은 고딕" panose="020B0503020000020004" pitchFamily="50" charset="-127"/>
              </a:rPr>
              <a:t> </a:t>
            </a:r>
            <a:r>
              <a:rPr lang="en-US" altLang="ko-KR" sz="1600" b="0" dirty="0">
                <a:latin typeface="맑은 고딕" panose="020B0503020000020004" pitchFamily="50" charset="-127"/>
              </a:rPr>
              <a:t>Adaptive Flash </a:t>
            </a:r>
            <a:r>
              <a:rPr lang="ko-KR" altLang="en-US" sz="1600" b="0" dirty="0">
                <a:latin typeface="맑은 고딕" panose="020B0503020000020004" pitchFamily="50" charset="-127"/>
              </a:rPr>
              <a:t>스토리지의 모든 요소는 </a:t>
            </a:r>
            <a:r>
              <a:rPr lang="ko-KR" altLang="en-US" sz="1600" b="0" dirty="0" err="1">
                <a:latin typeface="맑은 고딕" panose="020B0503020000020004" pitchFamily="50" charset="-127"/>
              </a:rPr>
              <a:t>완변하게</a:t>
            </a:r>
            <a:r>
              <a:rPr lang="ko-KR" altLang="en-US" sz="1600" b="0" dirty="0">
                <a:latin typeface="맑은 고딕" panose="020B0503020000020004" pitchFamily="50" charset="-127"/>
              </a:rPr>
              <a:t> 이중화 되어 있어 엔터프라이즈 환경에서 요구하는 높은 수준의 가용성을 제공합니다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en-US" altLang="ko-KR" sz="1600" b="0" dirty="0"/>
              <a:t>NIMBLE</a:t>
            </a:r>
            <a:r>
              <a:rPr lang="ko-KR" altLang="en-US" sz="1600" b="0" dirty="0">
                <a:latin typeface="맑은 고딕" panose="020B0503020000020004" pitchFamily="50" charset="-127"/>
              </a:rPr>
              <a:t> 스토리지가 제공하는 가용성은 </a:t>
            </a:r>
            <a:r>
              <a:rPr lang="en-US" altLang="ko-KR" sz="1600" b="0" dirty="0">
                <a:latin typeface="맑은 고딕" panose="020B0503020000020004" pitchFamily="50" charset="-127"/>
              </a:rPr>
              <a:t>99.999%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이며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이 수치는 실제 </a:t>
            </a:r>
            <a:r>
              <a:rPr lang="en-US" altLang="ko-KR" sz="1600" b="0" dirty="0"/>
              <a:t>NIMBLE</a:t>
            </a:r>
            <a:r>
              <a:rPr lang="ko-KR" altLang="en-US" sz="1600" b="0" dirty="0">
                <a:latin typeface="맑은 고딕" panose="020B0503020000020004" pitchFamily="50" charset="-127"/>
              </a:rPr>
              <a:t> 스토리지를 사용하는 고객사 시스템을 대상으로  측정되어 나온 수치입니다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차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. NIMBLE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스토리지 소개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29D0220-83AA-4C81-B1BB-62724FF81922}"/>
              </a:ext>
            </a:extLst>
          </p:cNvPr>
          <p:cNvGrpSpPr/>
          <p:nvPr/>
        </p:nvGrpSpPr>
        <p:grpSpPr>
          <a:xfrm>
            <a:off x="843163" y="2400290"/>
            <a:ext cx="8514538" cy="3679207"/>
            <a:chOff x="1046975" y="2420716"/>
            <a:chExt cx="8514538" cy="3679207"/>
          </a:xfrm>
        </p:grpSpPr>
        <p:pic>
          <p:nvPicPr>
            <p:cNvPr id="22" name="그림 4">
              <a:extLst>
                <a:ext uri="{FF2B5EF4-FFF2-40B4-BE49-F238E27FC236}">
                  <a16:creationId xmlns:a16="http://schemas.microsoft.com/office/drawing/2014/main" id="{632B3B35-C875-44A4-9C26-D6A9483009A2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64" y="4982828"/>
              <a:ext cx="2573330" cy="7193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2A3D61B-06F9-4628-B753-C41185356784}"/>
                </a:ext>
              </a:extLst>
            </p:cNvPr>
            <p:cNvSpPr txBox="1"/>
            <p:nvPr/>
          </p:nvSpPr>
          <p:spPr>
            <a:xfrm>
              <a:off x="1288784" y="2420716"/>
              <a:ext cx="2330506" cy="2206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29242" tIns="29242" rIns="29242" bIns="29242" rtlCol="0" anchor="ctr" anchorCtr="0">
              <a:spAutoFit/>
            </a:bodyPr>
            <a:lstStyle/>
            <a:p>
              <a:pPr algn="ctr"/>
              <a:r>
                <a:rPr lang="en-US" altLang="ko-KR" sz="1000" b="1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CS </a:t>
              </a:r>
              <a:r>
                <a:rPr lang="ko-KR" altLang="en-US" sz="1000" b="1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시리즈 전면</a:t>
              </a:r>
              <a:r>
                <a:rPr lang="en-US" altLang="ko-KR" sz="1000" b="1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1000" b="1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개방전면</a:t>
              </a:r>
              <a:r>
                <a:rPr lang="en-US" altLang="ko-KR" sz="1000" b="1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, </a:t>
              </a:r>
              <a:r>
                <a:rPr lang="ko-KR" altLang="en-US" sz="1000" b="1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후면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63DE7A-13F4-4C49-9E63-71B0FEA8F6B5}"/>
                </a:ext>
              </a:extLst>
            </p:cNvPr>
            <p:cNvSpPr txBox="1"/>
            <p:nvPr/>
          </p:nvSpPr>
          <p:spPr>
            <a:xfrm>
              <a:off x="4601960" y="3234972"/>
              <a:ext cx="4959553" cy="2864951"/>
            </a:xfrm>
            <a:prstGeom prst="rect">
              <a:avLst/>
            </a:prstGeom>
            <a:noFill/>
          </p:spPr>
          <p:txBody>
            <a:bodyPr wrap="square" lIns="29242" tIns="29242" rIns="29242" bIns="29242" rtlCol="0" anchor="ctr" anchorCtr="0">
              <a:spAutoFit/>
            </a:bodyPr>
            <a:lstStyle/>
            <a:p>
              <a:pPr>
                <a:spcAft>
                  <a:spcPts val="244"/>
                </a:spcAft>
              </a:pPr>
              <a:r>
                <a:rPr lang="ko-KR" altLang="en-US" sz="1400" b="1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님블 스토리지 주요 기능</a:t>
              </a:r>
              <a:endParaRPr lang="en-US" altLang="ko-KR" sz="14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  <a:p>
              <a:pPr>
                <a:spcAft>
                  <a:spcPts val="244"/>
                </a:spcAft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실시간 압축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볼륨단위로 설정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해제 가능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)</a:t>
              </a: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동적 플래시 캐시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알고리즘에 의해 핫 데이터를 플래시로 복사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)</a:t>
              </a: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데이터 병합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여러 개의 랜덤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IO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를 하나의 긴 직렬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IO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로 병합한후 저장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)</a:t>
              </a: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초고속 스냅샷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성능 공간 효율적인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ROW 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방식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)</a:t>
              </a: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WAN 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구간 복제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(DR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을 위한 스토리지 복제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. 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압축된 상태의 데이터 전송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)</a:t>
              </a: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 err="1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무중단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 확장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(Non-Disruptive Scale Out)</a:t>
              </a: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 err="1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무중단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 소프트웨어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펌웨어 업그레이드</a:t>
              </a:r>
              <a:endParaRPr lang="en-US" altLang="ko-KR" sz="105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이중 컨트롤러 및 전원</a:t>
              </a:r>
              <a:endParaRPr lang="en-US" altLang="ko-KR" sz="105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 err="1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무중단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 컨트롤러 전환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(Non-Disruptive Controller Failover)</a:t>
              </a: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씬 </a:t>
              </a:r>
              <a:r>
                <a:rPr lang="ko-KR" altLang="en-US" sz="1050" dirty="0" err="1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프로비저닝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(Thin Provisioning)</a:t>
              </a: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스토리지 </a:t>
              </a:r>
              <a:r>
                <a:rPr lang="ko-KR" altLang="en-US" sz="1050" dirty="0" err="1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클러스터링</a:t>
              </a:r>
              <a:endParaRPr lang="en-US" altLang="ko-KR" sz="105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원격 모니터링을 통한 장애 감지 시스템 제공</a:t>
              </a:r>
              <a:endParaRPr lang="en-US" altLang="ko-KR" sz="105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  <a:p>
              <a:pPr marL="139258" indent="-139258">
                <a:spcAft>
                  <a:spcPts val="244"/>
                </a:spcAft>
                <a:buFont typeface="Arial" panose="020B0604020202020204" pitchFamily="34" charset="0"/>
                <a:buChar char="•"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1B646D-4B84-49D3-8241-0170D93BE97B}"/>
                </a:ext>
              </a:extLst>
            </p:cNvPr>
            <p:cNvSpPr txBox="1"/>
            <p:nvPr/>
          </p:nvSpPr>
          <p:spPr>
            <a:xfrm>
              <a:off x="5652803" y="2458828"/>
              <a:ext cx="3317025" cy="595099"/>
            </a:xfrm>
            <a:prstGeom prst="rect">
              <a:avLst/>
            </a:prstGeom>
            <a:noFill/>
          </p:spPr>
          <p:txBody>
            <a:bodyPr wrap="square" lIns="29242" tIns="29242" rIns="29242" bIns="29242" rtlCol="0" anchor="ctr" anchorCtr="0">
              <a:spAutoFit/>
            </a:bodyPr>
            <a:lstStyle/>
            <a:p>
              <a:pPr>
                <a:spcBef>
                  <a:spcPts val="244"/>
                </a:spcBef>
              </a:pP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2012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년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7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월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– 2016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년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11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월까지의 전 고객 대상 조사 </a:t>
              </a:r>
              <a:endParaRPr lang="en-US" altLang="ko-KR" sz="1050" dirty="0"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endParaRPr>
            </a:p>
            <a:p>
              <a:pPr>
                <a:spcBef>
                  <a:spcPts val="244"/>
                </a:spcBef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평균 가용성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99.9999</a:t>
              </a:r>
            </a:p>
            <a:p>
              <a:pPr>
                <a:spcBef>
                  <a:spcPts val="244"/>
                </a:spcBef>
              </a:pP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연간 약 </a:t>
              </a:r>
              <a:r>
                <a:rPr lang="en-US" altLang="ko-KR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25</a:t>
              </a:r>
              <a:r>
                <a:rPr lang="ko-KR" altLang="en-US" sz="1050" dirty="0">
                  <a:latin typeface="맑은 고딕" pitchFamily="50" charset="-127"/>
                  <a:ea typeface="맑은 고딕" pitchFamily="50" charset="-127"/>
                  <a:cs typeface="Arial" panose="020B0604020202020204" pitchFamily="34" charset="0"/>
                </a:rPr>
                <a:t>초 정도의 다운타임</a:t>
              </a:r>
            </a:p>
          </p:txBody>
        </p:sp>
        <p:grpSp>
          <p:nvGrpSpPr>
            <p:cNvPr id="26" name="Group 23">
              <a:extLst>
                <a:ext uri="{FF2B5EF4-FFF2-40B4-BE49-F238E27FC236}">
                  <a16:creationId xmlns:a16="http://schemas.microsoft.com/office/drawing/2014/main" id="{A22CCD8E-056D-4D54-9D7C-CC1929ECCF32}"/>
                </a:ext>
              </a:extLst>
            </p:cNvPr>
            <p:cNvGrpSpPr/>
            <p:nvPr/>
          </p:nvGrpSpPr>
          <p:grpSpPr>
            <a:xfrm>
              <a:off x="1148110" y="3929711"/>
              <a:ext cx="2620474" cy="755034"/>
              <a:chOff x="1034207" y="1286908"/>
              <a:chExt cx="5991046" cy="2325456"/>
            </a:xfrm>
          </p:grpSpPr>
          <p:pic>
            <p:nvPicPr>
              <p:cNvPr id="29" name="Picture 26">
                <a:extLst>
                  <a:ext uri="{FF2B5EF4-FFF2-40B4-BE49-F238E27FC236}">
                    <a16:creationId xmlns:a16="http://schemas.microsoft.com/office/drawing/2014/main" id="{8AF93F25-A0CF-4553-BA59-69C04D39E3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62"/>
              <a:stretch/>
            </p:blipFill>
            <p:spPr>
              <a:xfrm flipV="1">
                <a:off x="1034207" y="1286908"/>
                <a:ext cx="5991046" cy="1189623"/>
              </a:xfrm>
              <a:prstGeom prst="rect">
                <a:avLst/>
              </a:prstGeom>
            </p:spPr>
          </p:pic>
          <p:pic>
            <p:nvPicPr>
              <p:cNvPr id="30" name="Picture 27">
                <a:extLst>
                  <a:ext uri="{FF2B5EF4-FFF2-40B4-BE49-F238E27FC236}">
                    <a16:creationId xmlns:a16="http://schemas.microsoft.com/office/drawing/2014/main" id="{DD37BB70-7E56-4373-A477-EDF403D092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-162"/>
              <a:stretch/>
            </p:blipFill>
            <p:spPr>
              <a:xfrm flipV="1">
                <a:off x="1034207" y="2422741"/>
                <a:ext cx="5991046" cy="1189623"/>
              </a:xfrm>
              <a:prstGeom prst="rect">
                <a:avLst/>
              </a:prstGeom>
            </p:spPr>
          </p:pic>
          <p:pic>
            <p:nvPicPr>
              <p:cNvPr id="31" name="Picture 28">
                <a:extLst>
                  <a:ext uri="{FF2B5EF4-FFF2-40B4-BE49-F238E27FC236}">
                    <a16:creationId xmlns:a16="http://schemas.microsoft.com/office/drawing/2014/main" id="{6FD72562-810A-42DE-8D14-5D34F1811A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1122287" y="1390586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32" name="Picture 29">
                <a:extLst>
                  <a:ext uri="{FF2B5EF4-FFF2-40B4-BE49-F238E27FC236}">
                    <a16:creationId xmlns:a16="http://schemas.microsoft.com/office/drawing/2014/main" id="{25A62F60-3F91-4EEE-98A4-FC6BDE0BF8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1122286" y="1766179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33" name="Picture 30">
                <a:extLst>
                  <a:ext uri="{FF2B5EF4-FFF2-40B4-BE49-F238E27FC236}">
                    <a16:creationId xmlns:a16="http://schemas.microsoft.com/office/drawing/2014/main" id="{03169066-0F44-4AC0-A80B-2D0328D6A2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2603464" y="1390586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34" name="Picture 31">
                <a:extLst>
                  <a:ext uri="{FF2B5EF4-FFF2-40B4-BE49-F238E27FC236}">
                    <a16:creationId xmlns:a16="http://schemas.microsoft.com/office/drawing/2014/main" id="{2C2BCB70-4473-4601-90C9-9E3811899F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2603463" y="1766179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35" name="Picture 32">
                <a:extLst>
                  <a:ext uri="{FF2B5EF4-FFF2-40B4-BE49-F238E27FC236}">
                    <a16:creationId xmlns:a16="http://schemas.microsoft.com/office/drawing/2014/main" id="{C9938A85-B0FF-4872-BE9D-5A12BED19D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4084598" y="1390586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36" name="Picture 33">
                <a:extLst>
                  <a:ext uri="{FF2B5EF4-FFF2-40B4-BE49-F238E27FC236}">
                    <a16:creationId xmlns:a16="http://schemas.microsoft.com/office/drawing/2014/main" id="{A7419474-9ED2-4E5D-B598-53A49C1D65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4084597" y="1766179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37" name="Picture 34">
                <a:extLst>
                  <a:ext uri="{FF2B5EF4-FFF2-40B4-BE49-F238E27FC236}">
                    <a16:creationId xmlns:a16="http://schemas.microsoft.com/office/drawing/2014/main" id="{9EA52354-E629-49FE-8B93-B12EF75301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5565775" y="1390586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38" name="Picture 35">
                <a:extLst>
                  <a:ext uri="{FF2B5EF4-FFF2-40B4-BE49-F238E27FC236}">
                    <a16:creationId xmlns:a16="http://schemas.microsoft.com/office/drawing/2014/main" id="{935BE663-DDBA-4B6A-9A07-04914791A4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5565774" y="1766179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39" name="Picture 36">
                <a:extLst>
                  <a:ext uri="{FF2B5EF4-FFF2-40B4-BE49-F238E27FC236}">
                    <a16:creationId xmlns:a16="http://schemas.microsoft.com/office/drawing/2014/main" id="{4BE794DB-9FD5-420C-8BB7-0A34B4C5CC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1122273" y="2152611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0" name="Picture 37">
                <a:extLst>
                  <a:ext uri="{FF2B5EF4-FFF2-40B4-BE49-F238E27FC236}">
                    <a16:creationId xmlns:a16="http://schemas.microsoft.com/office/drawing/2014/main" id="{C637D0A3-8AFD-44C6-B769-7E3DD59D90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1122272" y="2528204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1" name="Picture 38">
                <a:extLst>
                  <a:ext uri="{FF2B5EF4-FFF2-40B4-BE49-F238E27FC236}">
                    <a16:creationId xmlns:a16="http://schemas.microsoft.com/office/drawing/2014/main" id="{F3D25509-09DA-4B96-A76B-CC3688CC64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2603450" y="2152611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2" name="Picture 39">
                <a:extLst>
                  <a:ext uri="{FF2B5EF4-FFF2-40B4-BE49-F238E27FC236}">
                    <a16:creationId xmlns:a16="http://schemas.microsoft.com/office/drawing/2014/main" id="{F3DBDA63-C450-4CA3-A167-45936A95B3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2603449" y="2528204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3" name="Picture 40">
                <a:extLst>
                  <a:ext uri="{FF2B5EF4-FFF2-40B4-BE49-F238E27FC236}">
                    <a16:creationId xmlns:a16="http://schemas.microsoft.com/office/drawing/2014/main" id="{D97D5CFA-86A4-4684-BFFF-62238860B1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4084584" y="2152611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4" name="Picture 41">
                <a:extLst>
                  <a:ext uri="{FF2B5EF4-FFF2-40B4-BE49-F238E27FC236}">
                    <a16:creationId xmlns:a16="http://schemas.microsoft.com/office/drawing/2014/main" id="{9CB05D36-62EE-4E0D-95D3-C40B1F8D64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4084583" y="2528204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5" name="Picture 42">
                <a:extLst>
                  <a:ext uri="{FF2B5EF4-FFF2-40B4-BE49-F238E27FC236}">
                    <a16:creationId xmlns:a16="http://schemas.microsoft.com/office/drawing/2014/main" id="{08C2098D-B2CE-46BD-9027-01601AA227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5565761" y="2152611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6" name="Picture 43">
                <a:extLst>
                  <a:ext uri="{FF2B5EF4-FFF2-40B4-BE49-F238E27FC236}">
                    <a16:creationId xmlns:a16="http://schemas.microsoft.com/office/drawing/2014/main" id="{43A5E8B4-47A0-4AF7-AD82-A2666351CB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5565760" y="2528204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7" name="Picture 44">
                <a:extLst>
                  <a:ext uri="{FF2B5EF4-FFF2-40B4-BE49-F238E27FC236}">
                    <a16:creationId xmlns:a16="http://schemas.microsoft.com/office/drawing/2014/main" id="{A2B3702C-DB03-4CEE-B6A0-ACF127E613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1122271" y="2905139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8" name="Picture 45">
                <a:extLst>
                  <a:ext uri="{FF2B5EF4-FFF2-40B4-BE49-F238E27FC236}">
                    <a16:creationId xmlns:a16="http://schemas.microsoft.com/office/drawing/2014/main" id="{8C66DA58-6AFB-4FF5-96EE-EE3C55F81F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1122270" y="3280732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49" name="Picture 46">
                <a:extLst>
                  <a:ext uri="{FF2B5EF4-FFF2-40B4-BE49-F238E27FC236}">
                    <a16:creationId xmlns:a16="http://schemas.microsoft.com/office/drawing/2014/main" id="{BD71E904-781B-48CE-A532-40DA2AEEF9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2603448" y="2905139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50" name="Picture 47">
                <a:extLst>
                  <a:ext uri="{FF2B5EF4-FFF2-40B4-BE49-F238E27FC236}">
                    <a16:creationId xmlns:a16="http://schemas.microsoft.com/office/drawing/2014/main" id="{0A251AD2-9C40-4F19-8539-2E55F7C4D4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2603447" y="3280732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51" name="Picture 48">
                <a:extLst>
                  <a:ext uri="{FF2B5EF4-FFF2-40B4-BE49-F238E27FC236}">
                    <a16:creationId xmlns:a16="http://schemas.microsoft.com/office/drawing/2014/main" id="{C0D87B38-7643-43BA-98E4-0E63007872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4084582" y="2905139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52" name="Picture 49">
                <a:extLst>
                  <a:ext uri="{FF2B5EF4-FFF2-40B4-BE49-F238E27FC236}">
                    <a16:creationId xmlns:a16="http://schemas.microsoft.com/office/drawing/2014/main" id="{1B854164-9E9F-43E8-AA56-D3A8B55E3F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4084581" y="3280732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53" name="Picture 50">
                <a:extLst>
                  <a:ext uri="{FF2B5EF4-FFF2-40B4-BE49-F238E27FC236}">
                    <a16:creationId xmlns:a16="http://schemas.microsoft.com/office/drawing/2014/main" id="{F072EC48-FDED-403C-8D47-9B764F5E68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5565759" y="2905139"/>
                <a:ext cx="129026" cy="196344"/>
              </a:xfrm>
              <a:prstGeom prst="rect">
                <a:avLst/>
              </a:prstGeom>
            </p:spPr>
          </p:pic>
          <p:pic>
            <p:nvPicPr>
              <p:cNvPr id="54" name="Picture 51">
                <a:extLst>
                  <a:ext uri="{FF2B5EF4-FFF2-40B4-BE49-F238E27FC236}">
                    <a16:creationId xmlns:a16="http://schemas.microsoft.com/office/drawing/2014/main" id="{E7D1AA60-72E6-4DD4-BF32-87679005BB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 flipV="1">
                <a:off x="5565758" y="3280732"/>
                <a:ext cx="129026" cy="196344"/>
              </a:xfrm>
              <a:prstGeom prst="rect">
                <a:avLst/>
              </a:prstGeom>
            </p:spPr>
          </p:pic>
        </p:grpSp>
        <p:pic>
          <p:nvPicPr>
            <p:cNvPr id="27" name="Picture 52">
              <a:extLst>
                <a:ext uri="{FF2B5EF4-FFF2-40B4-BE49-F238E27FC236}">
                  <a16:creationId xmlns:a16="http://schemas.microsoft.com/office/drawing/2014/main" id="{C19536B7-45AE-4E16-9981-70EE41B96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975" y="2925246"/>
              <a:ext cx="2884116" cy="738335"/>
            </a:xfrm>
            <a:prstGeom prst="rect">
              <a:avLst/>
            </a:prstGeom>
          </p:spPr>
        </p:pic>
        <p:pic>
          <p:nvPicPr>
            <p:cNvPr id="28" name="Picture 53">
              <a:extLst>
                <a:ext uri="{FF2B5EF4-FFF2-40B4-BE49-F238E27FC236}">
                  <a16:creationId xmlns:a16="http://schemas.microsoft.com/office/drawing/2014/main" id="{CA6F8227-20E3-4608-9ED9-44740BCD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5954" y="2492756"/>
              <a:ext cx="1149470" cy="5665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6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en-US" altLang="ko-KR" sz="2600" b="1" dirty="0">
                <a:latin typeface="맑은 고딕" panose="020B0503020000020004" pitchFamily="50" charset="-127"/>
              </a:rPr>
              <a:t>NIMBLE </a:t>
            </a:r>
            <a:r>
              <a:rPr lang="ko-KR" altLang="en-US" sz="2600" b="1" dirty="0">
                <a:latin typeface="맑은 고딕" panose="020B0503020000020004" pitchFamily="50" charset="-127"/>
              </a:rPr>
              <a:t>스토리지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69">
            <a:extLst>
              <a:ext uri="{FF2B5EF4-FFF2-40B4-BE49-F238E27FC236}">
                <a16:creationId xmlns:a16="http://schemas.microsoft.com/office/drawing/2014/main" id="{4C014832-6D8D-4AC3-85F8-F435EA3DF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85511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카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. NIMBLE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스토리지 스펙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F24E85-A7B4-42DD-856A-11D1D052715C}"/>
              </a:ext>
            </a:extLst>
          </p:cNvPr>
          <p:cNvGrpSpPr/>
          <p:nvPr/>
        </p:nvGrpSpPr>
        <p:grpSpPr>
          <a:xfrm>
            <a:off x="399414" y="1182255"/>
            <a:ext cx="9119235" cy="5126470"/>
            <a:chOff x="0" y="833940"/>
            <a:chExt cx="9906000" cy="5677611"/>
          </a:xfrm>
        </p:grpSpPr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3D9035C7-BDF0-49B2-89F2-07EF4554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833940"/>
              <a:ext cx="9906000" cy="5677611"/>
            </a:xfrm>
            <a:prstGeom prst="rect">
              <a:avLst/>
            </a:prstGeom>
          </p:spPr>
        </p:pic>
        <p:sp>
          <p:nvSpPr>
            <p:cNvPr id="57" name="Round Diagonal Corner Rectangle 40">
              <a:extLst>
                <a:ext uri="{FF2B5EF4-FFF2-40B4-BE49-F238E27FC236}">
                  <a16:creationId xmlns:a16="http://schemas.microsoft.com/office/drawing/2014/main" id="{A707CBD7-8D8A-4A9C-BD0E-9708F9335F43}"/>
                </a:ext>
              </a:extLst>
            </p:cNvPr>
            <p:cNvSpPr/>
            <p:nvPr/>
          </p:nvSpPr>
          <p:spPr>
            <a:xfrm>
              <a:off x="5397029" y="3218136"/>
              <a:ext cx="2697096" cy="225727"/>
            </a:xfrm>
            <a:prstGeom prst="round2DiagRect">
              <a:avLst>
                <a:gd name="adj1" fmla="val 30556"/>
                <a:gd name="adj2" fmla="val 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10800000" scaled="1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인라인 압축 기술 </a:t>
              </a:r>
              <a:endPara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58" name="Picture 4">
              <a:extLst>
                <a:ext uri="{FF2B5EF4-FFF2-40B4-BE49-F238E27FC236}">
                  <a16:creationId xmlns:a16="http://schemas.microsoft.com/office/drawing/2014/main" id="{991A954D-A1D4-4C90-A349-98BE54EBC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7029" y="3443863"/>
              <a:ext cx="4508971" cy="1872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9198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BD5DE72C-F205-4CC4-953A-9C3982015600}"/>
              </a:ext>
            </a:extLst>
          </p:cNvPr>
          <p:cNvSpPr/>
          <p:nvPr/>
        </p:nvSpPr>
        <p:spPr>
          <a:xfrm>
            <a:off x="344488" y="2524767"/>
            <a:ext cx="4174435" cy="5232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391" y="1140898"/>
            <a:ext cx="8535218" cy="492151"/>
          </a:xfrm>
        </p:spPr>
        <p:txBody>
          <a:bodyPr/>
          <a:lstStyle/>
          <a:p>
            <a:r>
              <a:rPr lang="ko-KR" altLang="en-US" b="1" dirty="0"/>
              <a:t>제안 목차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00BFC65C-295A-4BD1-BE83-30C9AA873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621" y="2521527"/>
            <a:ext cx="8334539" cy="2992582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ko-KR" altLang="en-US" sz="2800" b="1" dirty="0"/>
              <a:t> 시스템 구성 방안</a:t>
            </a:r>
            <a:endParaRPr lang="ko-KR" altLang="en-US" sz="2200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시스템 구성 특장점</a:t>
            </a:r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상세 구축 방안</a:t>
            </a:r>
            <a:endParaRPr lang="en-US" altLang="ko-KR" sz="2200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시스템 기능 조견표</a:t>
            </a:r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요구사항 별 만족</a:t>
            </a:r>
            <a:r>
              <a:rPr lang="en-US" altLang="ko-KR" sz="2200" dirty="0"/>
              <a:t>/</a:t>
            </a:r>
            <a:r>
              <a:rPr lang="ko-KR" altLang="en-US" sz="2200" dirty="0"/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51820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ko-KR" altLang="en-US" sz="2600" b="1" dirty="0">
                <a:latin typeface="맑은 고딕" panose="020B0503020000020004" pitchFamily="50" charset="-127"/>
              </a:rPr>
              <a:t>시스템 구성 특장점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제안사는 홈플러스 </a:t>
            </a:r>
            <a:r>
              <a:rPr lang="en-US" altLang="ko-KR" sz="1600" b="0" dirty="0">
                <a:latin typeface="맑은 고딕" panose="020B0503020000020004" pitchFamily="50" charset="-127"/>
              </a:rPr>
              <a:t>IT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백업 구축에 있어 다수의 유사 수행 경험을 기반으로 철저한 사전 준비와 검증을 수행합니다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성능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가용성 및 안정성이 확보된 제품선정과 운영환경을 고려한 시스템 구성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효율적인 사업수행을 위한 조직구성을 통해  본 사업의 성공적 구축과 안정적 운영을 보장합니다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제안 특징 및 장점</a:t>
            </a:r>
          </a:p>
        </p:txBody>
      </p:sp>
      <p:sp>
        <p:nvSpPr>
          <p:cNvPr id="170" name="모서리가 둥근 직사각형 345">
            <a:extLst>
              <a:ext uri="{FF2B5EF4-FFF2-40B4-BE49-F238E27FC236}">
                <a16:creationId xmlns:a16="http://schemas.microsoft.com/office/drawing/2014/main" id="{E30495B1-A03B-422B-8483-0BD2964A9281}"/>
              </a:ext>
            </a:extLst>
          </p:cNvPr>
          <p:cNvSpPr/>
          <p:nvPr/>
        </p:nvSpPr>
        <p:spPr>
          <a:xfrm>
            <a:off x="438709" y="5229096"/>
            <a:ext cx="9070975" cy="1069184"/>
          </a:xfrm>
          <a:prstGeom prst="roundRect">
            <a:avLst>
              <a:gd name="adj" fmla="val 4025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모서리가 둥근 직사각형 346">
            <a:extLst>
              <a:ext uri="{FF2B5EF4-FFF2-40B4-BE49-F238E27FC236}">
                <a16:creationId xmlns:a16="http://schemas.microsoft.com/office/drawing/2014/main" id="{EEB5320A-DE2F-40B5-8381-8E6EF582D359}"/>
              </a:ext>
            </a:extLst>
          </p:cNvPr>
          <p:cNvSpPr/>
          <p:nvPr/>
        </p:nvSpPr>
        <p:spPr>
          <a:xfrm>
            <a:off x="438709" y="3811853"/>
            <a:ext cx="9070975" cy="1015826"/>
          </a:xfrm>
          <a:prstGeom prst="roundRect">
            <a:avLst>
              <a:gd name="adj" fmla="val 4025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2" name="모서리가 둥근 직사각형 347">
            <a:extLst>
              <a:ext uri="{FF2B5EF4-FFF2-40B4-BE49-F238E27FC236}">
                <a16:creationId xmlns:a16="http://schemas.microsoft.com/office/drawing/2014/main" id="{8EE4494B-BD6C-4972-B487-17BF443B2116}"/>
              </a:ext>
            </a:extLst>
          </p:cNvPr>
          <p:cNvSpPr/>
          <p:nvPr/>
        </p:nvSpPr>
        <p:spPr>
          <a:xfrm>
            <a:off x="438709" y="2477125"/>
            <a:ext cx="9070975" cy="993076"/>
          </a:xfrm>
          <a:prstGeom prst="roundRect">
            <a:avLst>
              <a:gd name="adj" fmla="val 4025"/>
            </a:avLst>
          </a:prstGeom>
          <a:solidFill>
            <a:sysClr val="window" lastClr="FFFFFF">
              <a:lumMod val="9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자유형 348">
            <a:extLst>
              <a:ext uri="{FF2B5EF4-FFF2-40B4-BE49-F238E27FC236}">
                <a16:creationId xmlns:a16="http://schemas.microsoft.com/office/drawing/2014/main" id="{E5C218FA-3E4B-4308-8B00-BE055F309446}"/>
              </a:ext>
            </a:extLst>
          </p:cNvPr>
          <p:cNvSpPr/>
          <p:nvPr/>
        </p:nvSpPr>
        <p:spPr bwMode="auto">
          <a:xfrm rot="10800000" flipH="1">
            <a:off x="6196172" y="2247840"/>
            <a:ext cx="321903" cy="4093450"/>
          </a:xfrm>
          <a:custGeom>
            <a:avLst/>
            <a:gdLst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628650"/>
              <a:gd name="connsiteY0" fmla="*/ 0 h 1571625"/>
              <a:gd name="connsiteX1" fmla="*/ 542925 w 628650"/>
              <a:gd name="connsiteY1" fmla="*/ 371475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415653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61977"/>
              <a:gd name="connsiteY0" fmla="*/ 0 h 1627754"/>
              <a:gd name="connsiteX1" fmla="*/ 561977 w 561977"/>
              <a:gd name="connsiteY1" fmla="*/ 315345 h 1627754"/>
              <a:gd name="connsiteX2" fmla="*/ 542926 w 561977"/>
              <a:gd name="connsiteY2" fmla="*/ 1471782 h 1627754"/>
              <a:gd name="connsiteX3" fmla="*/ 28576 w 561977"/>
              <a:gd name="connsiteY3" fmla="*/ 1627754 h 1627754"/>
              <a:gd name="connsiteX4" fmla="*/ 0 w 561977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489644 w 564830"/>
              <a:gd name="connsiteY2" fmla="*/ 316081 h 1627754"/>
              <a:gd name="connsiteX3" fmla="*/ 542926 w 564830"/>
              <a:gd name="connsiteY3" fmla="*/ 1471782 h 1627754"/>
              <a:gd name="connsiteX4" fmla="*/ 28576 w 564830"/>
              <a:gd name="connsiteY4" fmla="*/ 1627754 h 1627754"/>
              <a:gd name="connsiteX5" fmla="*/ 0 w 564830"/>
              <a:gd name="connsiteY5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255428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30" h="1627754">
                <a:moveTo>
                  <a:pt x="0" y="0"/>
                </a:moveTo>
                <a:cubicBezTo>
                  <a:pt x="62321" y="148318"/>
                  <a:pt x="441363" y="142280"/>
                  <a:pt x="564830" y="177623"/>
                </a:cubicBezTo>
                <a:lnTo>
                  <a:pt x="542926" y="1471782"/>
                </a:lnTo>
                <a:cubicBezTo>
                  <a:pt x="376557" y="1479703"/>
                  <a:pt x="201478" y="1494089"/>
                  <a:pt x="28576" y="162775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자유형 349">
            <a:extLst>
              <a:ext uri="{FF2B5EF4-FFF2-40B4-BE49-F238E27FC236}">
                <a16:creationId xmlns:a16="http://schemas.microsoft.com/office/drawing/2014/main" id="{C806EF41-943F-4CDC-914A-8322AB9851E6}"/>
              </a:ext>
            </a:extLst>
          </p:cNvPr>
          <p:cNvSpPr/>
          <p:nvPr/>
        </p:nvSpPr>
        <p:spPr bwMode="auto">
          <a:xfrm flipH="1">
            <a:off x="3388433" y="2247840"/>
            <a:ext cx="321903" cy="4093450"/>
          </a:xfrm>
          <a:custGeom>
            <a:avLst/>
            <a:gdLst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542925"/>
              <a:gd name="connsiteY0" fmla="*/ 0 h 1571625"/>
              <a:gd name="connsiteX1" fmla="*/ 542925 w 542925"/>
              <a:gd name="connsiteY1" fmla="*/ 371475 h 1571625"/>
              <a:gd name="connsiteX2" fmla="*/ 542925 w 542925"/>
              <a:gd name="connsiteY2" fmla="*/ 1371600 h 1571625"/>
              <a:gd name="connsiteX3" fmla="*/ 9525 w 542925"/>
              <a:gd name="connsiteY3" fmla="*/ 1571625 h 1571625"/>
              <a:gd name="connsiteX4" fmla="*/ 0 w 542925"/>
              <a:gd name="connsiteY4" fmla="*/ 0 h 1571625"/>
              <a:gd name="connsiteX0" fmla="*/ 0 w 628650"/>
              <a:gd name="connsiteY0" fmla="*/ 0 h 1571625"/>
              <a:gd name="connsiteX1" fmla="*/ 542925 w 628650"/>
              <a:gd name="connsiteY1" fmla="*/ 371475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219200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628650"/>
              <a:gd name="connsiteY0" fmla="*/ 0 h 1571625"/>
              <a:gd name="connsiteX1" fmla="*/ 542926 w 628650"/>
              <a:gd name="connsiteY1" fmla="*/ 259216 h 1571625"/>
              <a:gd name="connsiteX2" fmla="*/ 628650 w 628650"/>
              <a:gd name="connsiteY2" fmla="*/ 1415653 h 1571625"/>
              <a:gd name="connsiteX3" fmla="*/ 9525 w 628650"/>
              <a:gd name="connsiteY3" fmla="*/ 1571625 h 1571625"/>
              <a:gd name="connsiteX4" fmla="*/ 0 w 628650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42926"/>
              <a:gd name="connsiteY0" fmla="*/ 0 h 1571625"/>
              <a:gd name="connsiteX1" fmla="*/ 542926 w 542926"/>
              <a:gd name="connsiteY1" fmla="*/ 259216 h 1571625"/>
              <a:gd name="connsiteX2" fmla="*/ 523875 w 542926"/>
              <a:gd name="connsiteY2" fmla="*/ 1415653 h 1571625"/>
              <a:gd name="connsiteX3" fmla="*/ 9525 w 542926"/>
              <a:gd name="connsiteY3" fmla="*/ 1571625 h 1571625"/>
              <a:gd name="connsiteX4" fmla="*/ 0 w 542926"/>
              <a:gd name="connsiteY4" fmla="*/ 0 h 1571625"/>
              <a:gd name="connsiteX0" fmla="*/ 0 w 561977"/>
              <a:gd name="connsiteY0" fmla="*/ 0 h 1627754"/>
              <a:gd name="connsiteX1" fmla="*/ 561977 w 561977"/>
              <a:gd name="connsiteY1" fmla="*/ 315345 h 1627754"/>
              <a:gd name="connsiteX2" fmla="*/ 542926 w 561977"/>
              <a:gd name="connsiteY2" fmla="*/ 1471782 h 1627754"/>
              <a:gd name="connsiteX3" fmla="*/ 28576 w 561977"/>
              <a:gd name="connsiteY3" fmla="*/ 1627754 h 1627754"/>
              <a:gd name="connsiteX4" fmla="*/ 0 w 561977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1980"/>
              <a:gd name="connsiteY0" fmla="*/ 0 h 1627754"/>
              <a:gd name="connsiteX1" fmla="*/ 561980 w 561980"/>
              <a:gd name="connsiteY1" fmla="*/ 315345 h 1627754"/>
              <a:gd name="connsiteX2" fmla="*/ 542926 w 561980"/>
              <a:gd name="connsiteY2" fmla="*/ 1471782 h 1627754"/>
              <a:gd name="connsiteX3" fmla="*/ 28576 w 561980"/>
              <a:gd name="connsiteY3" fmla="*/ 1627754 h 1627754"/>
              <a:gd name="connsiteX4" fmla="*/ 0 w 56198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489644 w 564830"/>
              <a:gd name="connsiteY2" fmla="*/ 316081 h 1627754"/>
              <a:gd name="connsiteX3" fmla="*/ 542926 w 564830"/>
              <a:gd name="connsiteY3" fmla="*/ 1471782 h 1627754"/>
              <a:gd name="connsiteX4" fmla="*/ 28576 w 564830"/>
              <a:gd name="connsiteY4" fmla="*/ 1627754 h 1627754"/>
              <a:gd name="connsiteX5" fmla="*/ 0 w 564830"/>
              <a:gd name="connsiteY5" fmla="*/ 0 h 1627754"/>
              <a:gd name="connsiteX0" fmla="*/ 0 w 564830"/>
              <a:gd name="connsiteY0" fmla="*/ 0 h 1627754"/>
              <a:gd name="connsiteX1" fmla="*/ 564830 w 564830"/>
              <a:gd name="connsiteY1" fmla="*/ 315345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255428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  <a:gd name="connsiteX0" fmla="*/ 0 w 564830"/>
              <a:gd name="connsiteY0" fmla="*/ 0 h 1627754"/>
              <a:gd name="connsiteX1" fmla="*/ 564830 w 564830"/>
              <a:gd name="connsiteY1" fmla="*/ 177623 h 1627754"/>
              <a:gd name="connsiteX2" fmla="*/ 542926 w 564830"/>
              <a:gd name="connsiteY2" fmla="*/ 1471782 h 1627754"/>
              <a:gd name="connsiteX3" fmla="*/ 28576 w 564830"/>
              <a:gd name="connsiteY3" fmla="*/ 1627754 h 1627754"/>
              <a:gd name="connsiteX4" fmla="*/ 0 w 564830"/>
              <a:gd name="connsiteY4" fmla="*/ 0 h 162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830" h="1627754">
                <a:moveTo>
                  <a:pt x="0" y="0"/>
                </a:moveTo>
                <a:cubicBezTo>
                  <a:pt x="62321" y="148318"/>
                  <a:pt x="441363" y="142280"/>
                  <a:pt x="564830" y="177623"/>
                </a:cubicBezTo>
                <a:lnTo>
                  <a:pt x="542926" y="1471782"/>
                </a:lnTo>
                <a:cubicBezTo>
                  <a:pt x="376557" y="1479703"/>
                  <a:pt x="201478" y="1494089"/>
                  <a:pt x="28576" y="162775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FFFFF">
                  <a:alpha val="0"/>
                </a:srgb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모서리가 둥근 직사각형 350">
            <a:extLst>
              <a:ext uri="{FF2B5EF4-FFF2-40B4-BE49-F238E27FC236}">
                <a16:creationId xmlns:a16="http://schemas.microsoft.com/office/drawing/2014/main" id="{93069CEA-008F-48E5-8947-352EDE5AF859}"/>
              </a:ext>
            </a:extLst>
          </p:cNvPr>
          <p:cNvSpPr/>
          <p:nvPr/>
        </p:nvSpPr>
        <p:spPr>
          <a:xfrm>
            <a:off x="3720548" y="2175884"/>
            <a:ext cx="2475547" cy="4205865"/>
          </a:xfrm>
          <a:prstGeom prst="roundRect">
            <a:avLst>
              <a:gd name="adj" fmla="val 4779"/>
            </a:avLst>
          </a:prstGeom>
          <a:solidFill>
            <a:sysClr val="window" lastClr="FFFFFF"/>
          </a:solidFill>
          <a:ln w="25400" cap="flat" cmpd="sng" algn="ctr">
            <a:solidFill>
              <a:srgbClr val="9AB5E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6" name="AutoShape 196">
            <a:extLst>
              <a:ext uri="{FF2B5EF4-FFF2-40B4-BE49-F238E27FC236}">
                <a16:creationId xmlns:a16="http://schemas.microsoft.com/office/drawing/2014/main" id="{7FF58AA8-3C1C-40B1-8FB6-5C5697375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8280" y="2275401"/>
            <a:ext cx="2440082" cy="374571"/>
          </a:xfrm>
          <a:prstGeom prst="roundRect">
            <a:avLst>
              <a:gd name="adj" fmla="val 16667"/>
            </a:avLst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srgbClr val="E46C0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 </a:t>
            </a:r>
            <a:r>
              <a:rPr kumimoji="1" lang="ko-KR" altLang="en-US" sz="1000" b="1" dirty="0">
                <a:solidFill>
                  <a:srgbClr val="E46C0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구축 사업 위험요소 </a:t>
            </a:r>
            <a:endParaRPr kumimoji="1" lang="en-US" altLang="ko-KR" sz="1000" b="1" dirty="0">
              <a:solidFill>
                <a:srgbClr val="E46C0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kumimoji="1" lang="ko-KR" altLang="en-US" sz="1000" b="1" dirty="0">
                <a:solidFill>
                  <a:srgbClr val="E46C0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검토 완료</a:t>
            </a:r>
          </a:p>
        </p:txBody>
      </p:sp>
      <p:sp>
        <p:nvSpPr>
          <p:cNvPr id="177" name="AutoShape 196">
            <a:extLst>
              <a:ext uri="{FF2B5EF4-FFF2-40B4-BE49-F238E27FC236}">
                <a16:creationId xmlns:a16="http://schemas.microsoft.com/office/drawing/2014/main" id="{181585B5-3DCD-4A2E-AED4-92437E8FBA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841" y="3579486"/>
            <a:ext cx="2252960" cy="368895"/>
          </a:xfrm>
          <a:prstGeom prst="roundRect">
            <a:avLst>
              <a:gd name="adj" fmla="val 16667"/>
            </a:avLst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kumimoji="1" lang="ko-KR" altLang="en-US" sz="1000" kern="0" spc="-100" dirty="0">
                <a:solidFill>
                  <a:srgbClr val="205FA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 검증된 수행방법론 적용으로</a:t>
            </a:r>
          </a:p>
          <a:p>
            <a:pPr algn="ctr" defTabSz="914400" fontAlgn="base">
              <a:spcBef>
                <a:spcPts val="2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kumimoji="1" lang="ko-KR" altLang="en-US" sz="1000" kern="0" spc="-100" dirty="0">
                <a:solidFill>
                  <a:srgbClr val="205FA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안정적인 프로젝트 완수</a:t>
            </a:r>
          </a:p>
        </p:txBody>
      </p:sp>
      <p:sp>
        <p:nvSpPr>
          <p:cNvPr id="178" name="AutoShape 196">
            <a:extLst>
              <a:ext uri="{FF2B5EF4-FFF2-40B4-BE49-F238E27FC236}">
                <a16:creationId xmlns:a16="http://schemas.microsoft.com/office/drawing/2014/main" id="{42B4C14A-2470-4C85-A2A1-145526160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1841" y="5012715"/>
            <a:ext cx="2252960" cy="368895"/>
          </a:xfrm>
          <a:prstGeom prst="roundRect">
            <a:avLst>
              <a:gd name="adj" fmla="val 16667"/>
            </a:avLst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 fontAlgn="base">
              <a:spcBef>
                <a:spcPts val="2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kumimoji="1" lang="ko-KR" altLang="en-US" sz="1000" kern="0" spc="-100" dirty="0">
                <a:solidFill>
                  <a:srgbClr val="205FA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통합 구축 및 운영에 따른</a:t>
            </a:r>
            <a:endParaRPr kumimoji="1" lang="en-US" altLang="ko-KR" sz="1000" kern="0" spc="-100" dirty="0">
              <a:solidFill>
                <a:srgbClr val="205FA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400" fontAlgn="base">
              <a:spcBef>
                <a:spcPts val="200"/>
              </a:spcBef>
              <a:spcAft>
                <a:spcPct val="0"/>
              </a:spcAft>
              <a:tabLst>
                <a:tab pos="914400" algn="l"/>
                <a:tab pos="7315200" algn="r"/>
              </a:tabLst>
            </a:pPr>
            <a:r>
              <a:rPr kumimoji="1" lang="ko-KR" altLang="en-US" sz="1000" kern="0" spc="-100" dirty="0">
                <a:solidFill>
                  <a:srgbClr val="205FA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효율화 방안 제시 </a:t>
            </a: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7FC92064-A586-43FA-B371-61EFC75A54D2}"/>
              </a:ext>
            </a:extLst>
          </p:cNvPr>
          <p:cNvSpPr/>
          <p:nvPr/>
        </p:nvSpPr>
        <p:spPr bwMode="auto">
          <a:xfrm flipH="1">
            <a:off x="6505886" y="2472512"/>
            <a:ext cx="2736000" cy="31082"/>
          </a:xfrm>
          <a:prstGeom prst="rect">
            <a:avLst/>
          </a:prstGeom>
          <a:solidFill>
            <a:srgbClr val="AEC5DC"/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1100">
              <a:solidFill>
                <a:prstClr val="black"/>
              </a:solidFill>
              <a:latin typeface="Arial Narrow" pitchFamily="34" charset="0"/>
              <a:ea typeface="Arial Unicode MS" pitchFamily="50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04467132-6943-46B8-A7E9-AC669D6F00A5}"/>
              </a:ext>
            </a:extLst>
          </p:cNvPr>
          <p:cNvSpPr/>
          <p:nvPr/>
        </p:nvSpPr>
        <p:spPr bwMode="auto">
          <a:xfrm rot="5400000">
            <a:off x="7840687" y="2450791"/>
            <a:ext cx="66399" cy="720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AEC5DC"/>
            </a:solidFill>
            <a:prstDash val="solid"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1" name="Text Box 59">
            <a:extLst>
              <a:ext uri="{FF2B5EF4-FFF2-40B4-BE49-F238E27FC236}">
                <a16:creationId xmlns:a16="http://schemas.microsoft.com/office/drawing/2014/main" id="{8B7485BE-522F-4E19-B905-9F64CC748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371" y="2183762"/>
            <a:ext cx="3145738" cy="256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algn="ctr" defTabSz="1279525" fontAlgn="base">
              <a:lnSpc>
                <a:spcPts val="1000"/>
              </a:lnSpc>
              <a:spcBef>
                <a:spcPct val="20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kumimoji="1" lang="ko-KR" altLang="en-US" sz="1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전문역랑</a:t>
            </a:r>
            <a:r>
              <a:rPr kumimoji="1"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및 풍부한 사업수행 경험을</a:t>
            </a:r>
            <a:br>
              <a:rPr kumimoji="1"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1"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보유한 최고의 수행조직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65ED3363-B307-4B06-B14C-EA318FD63549}"/>
              </a:ext>
            </a:extLst>
          </p:cNvPr>
          <p:cNvSpPr/>
          <p:nvPr/>
        </p:nvSpPr>
        <p:spPr bwMode="auto">
          <a:xfrm flipH="1">
            <a:off x="6505886" y="3807239"/>
            <a:ext cx="2736000" cy="31082"/>
          </a:xfrm>
          <a:prstGeom prst="rect">
            <a:avLst/>
          </a:prstGeom>
          <a:solidFill>
            <a:srgbClr val="AEC5DC"/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1100">
              <a:solidFill>
                <a:prstClr val="black"/>
              </a:solidFill>
              <a:latin typeface="Arial Narrow" pitchFamily="34" charset="0"/>
              <a:ea typeface="Arial Unicode MS" pitchFamily="50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97806ED5-051B-45BE-9E59-AF9FB0F05363}"/>
              </a:ext>
            </a:extLst>
          </p:cNvPr>
          <p:cNvSpPr/>
          <p:nvPr/>
        </p:nvSpPr>
        <p:spPr bwMode="auto">
          <a:xfrm rot="5400000">
            <a:off x="7840687" y="3785518"/>
            <a:ext cx="66399" cy="720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AEC5DC"/>
            </a:solidFill>
            <a:prstDash val="solid"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4" name="Text Box 59">
            <a:extLst>
              <a:ext uri="{FF2B5EF4-FFF2-40B4-BE49-F238E27FC236}">
                <a16:creationId xmlns:a16="http://schemas.microsoft.com/office/drawing/2014/main" id="{4619C90B-C477-46FA-83D7-586716949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0913" y="3605628"/>
            <a:ext cx="26659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algn="ctr" defTabSz="1279525" fontAlgn="base">
              <a:spcBef>
                <a:spcPct val="50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kumimoji="1"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사업추진 기본방향</a:t>
            </a:r>
          </a:p>
        </p:txBody>
      </p:sp>
      <p:sp>
        <p:nvSpPr>
          <p:cNvPr id="185" name="Rectangle 30">
            <a:extLst>
              <a:ext uri="{FF2B5EF4-FFF2-40B4-BE49-F238E27FC236}">
                <a16:creationId xmlns:a16="http://schemas.microsoft.com/office/drawing/2014/main" id="{A47727A7-C309-4DF9-8618-4AAE5118662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0781" y="3851797"/>
            <a:ext cx="2884919" cy="84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정해진 단기간 내에 안정적으로 장비 교체 및 구축 완료</a:t>
            </a:r>
            <a:endParaRPr kumimoji="1"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홈플러스 담당자 및 시스템 운영자와의 원활한 업무협조로 매끄러운 사업수행</a:t>
            </a:r>
            <a:endParaRPr kumimoji="1"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전문성이 높은 사업조직 구성과 전사적 지원 보장</a:t>
            </a:r>
          </a:p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endParaRPr kumimoji="1" lang="ko-KR" altLang="en-US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2B1CC23F-7A0A-4FEE-9164-6E47E2880247}"/>
              </a:ext>
            </a:extLst>
          </p:cNvPr>
          <p:cNvSpPr/>
          <p:nvPr/>
        </p:nvSpPr>
        <p:spPr bwMode="auto">
          <a:xfrm flipH="1">
            <a:off x="6505886" y="5224483"/>
            <a:ext cx="2736000" cy="31082"/>
          </a:xfrm>
          <a:prstGeom prst="rect">
            <a:avLst/>
          </a:prstGeom>
          <a:solidFill>
            <a:srgbClr val="AEC5DC"/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1100">
              <a:solidFill>
                <a:prstClr val="black"/>
              </a:solidFill>
              <a:latin typeface="Arial Narrow" pitchFamily="34" charset="0"/>
              <a:ea typeface="Arial Unicode MS" pitchFamily="50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32DF82DA-0010-411B-BF48-2615051C2527}"/>
              </a:ext>
            </a:extLst>
          </p:cNvPr>
          <p:cNvSpPr/>
          <p:nvPr/>
        </p:nvSpPr>
        <p:spPr bwMode="auto">
          <a:xfrm rot="5400000">
            <a:off x="7840687" y="5202762"/>
            <a:ext cx="66399" cy="720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AEC5DC"/>
            </a:solidFill>
            <a:prstDash val="solid"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8" name="Text Box 59">
            <a:extLst>
              <a:ext uri="{FF2B5EF4-FFF2-40B4-BE49-F238E27FC236}">
                <a16:creationId xmlns:a16="http://schemas.microsoft.com/office/drawing/2014/main" id="{09495662-2408-4F50-8C7B-C1D8EA416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5371" y="5022872"/>
            <a:ext cx="307703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algn="ctr" defTabSz="1279525" fontAlgn="base">
              <a:spcBef>
                <a:spcPct val="50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kumimoji="1"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홈플러스에 적합한 차별화 방안 제시</a:t>
            </a:r>
          </a:p>
        </p:txBody>
      </p:sp>
      <p:sp>
        <p:nvSpPr>
          <p:cNvPr id="189" name="Rectangle 30">
            <a:extLst>
              <a:ext uri="{FF2B5EF4-FFF2-40B4-BE49-F238E27FC236}">
                <a16:creationId xmlns:a16="http://schemas.microsoft.com/office/drawing/2014/main" id="{84443C93-1E28-464F-BD4B-94CDC3D906E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20781" y="5258116"/>
            <a:ext cx="2884919" cy="51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구축과 동시에 홈플러스 상황에 맞게 장애상황 대비 철저한 모의테스트 계획서 작성 및 장애대처매뉴얼 제공</a:t>
            </a:r>
          </a:p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운영관리 효율화 방안 마련</a:t>
            </a: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7F8D013D-ECB7-4A0C-AD54-AA59C9CF8FA3}"/>
              </a:ext>
            </a:extLst>
          </p:cNvPr>
          <p:cNvGrpSpPr/>
          <p:nvPr/>
        </p:nvGrpSpPr>
        <p:grpSpPr>
          <a:xfrm>
            <a:off x="6377101" y="5695581"/>
            <a:ext cx="3024000" cy="628110"/>
            <a:chOff x="6341011" y="5674948"/>
            <a:chExt cx="3024000" cy="681101"/>
          </a:xfrm>
        </p:grpSpPr>
        <p:sp>
          <p:nvSpPr>
            <p:cNvPr id="191" name="AutoShape 161">
              <a:extLst>
                <a:ext uri="{FF2B5EF4-FFF2-40B4-BE49-F238E27FC236}">
                  <a16:creationId xmlns:a16="http://schemas.microsoft.com/office/drawing/2014/main" id="{2D6BC01F-592F-41B3-AE4D-D26234AF2D1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41011" y="5763402"/>
              <a:ext cx="3024000" cy="44683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44450" algn="ctr">
              <a:solidFill>
                <a:srgbClr val="CFCFC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25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2" name="Line 163">
              <a:extLst>
                <a:ext uri="{FF2B5EF4-FFF2-40B4-BE49-F238E27FC236}">
                  <a16:creationId xmlns:a16="http://schemas.microsoft.com/office/drawing/2014/main" id="{70EC9E52-E6AF-4725-B394-18943D174AEE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6644396" y="5763402"/>
              <a:ext cx="98823" cy="0"/>
            </a:xfrm>
            <a:prstGeom prst="line">
              <a:avLst/>
            </a:prstGeom>
            <a:noFill/>
            <a:ln w="44450">
              <a:solidFill>
                <a:srgbClr val="7295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3" name="Line 164">
              <a:extLst>
                <a:ext uri="{FF2B5EF4-FFF2-40B4-BE49-F238E27FC236}">
                  <a16:creationId xmlns:a16="http://schemas.microsoft.com/office/drawing/2014/main" id="{4C0C88B4-F56F-4DD5-964F-A9CAC58C17EC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6729384" y="5763402"/>
              <a:ext cx="98823" cy="0"/>
            </a:xfrm>
            <a:prstGeom prst="line">
              <a:avLst/>
            </a:prstGeom>
            <a:noFill/>
            <a:ln w="44450">
              <a:solidFill>
                <a:srgbClr val="CBE1A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4" name="Line 165">
              <a:extLst>
                <a:ext uri="{FF2B5EF4-FFF2-40B4-BE49-F238E27FC236}">
                  <a16:creationId xmlns:a16="http://schemas.microsoft.com/office/drawing/2014/main" id="{18F1ED26-DA01-4F38-B586-3AAC4AF7FECB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6819314" y="5763402"/>
              <a:ext cx="98823" cy="0"/>
            </a:xfrm>
            <a:prstGeom prst="line">
              <a:avLst/>
            </a:prstGeom>
            <a:noFill/>
            <a:ln w="44450">
              <a:solidFill>
                <a:srgbClr val="98C8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5" name="Line 167">
              <a:extLst>
                <a:ext uri="{FF2B5EF4-FFF2-40B4-BE49-F238E27FC236}">
                  <a16:creationId xmlns:a16="http://schemas.microsoft.com/office/drawing/2014/main" id="{A5F853E6-6E53-4D1E-9407-3D0493C6F8BC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8906474" y="6210240"/>
              <a:ext cx="98823" cy="0"/>
            </a:xfrm>
            <a:prstGeom prst="line">
              <a:avLst/>
            </a:prstGeom>
            <a:noFill/>
            <a:ln w="44450">
              <a:solidFill>
                <a:srgbClr val="98C8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6" name="Line 168">
              <a:extLst>
                <a:ext uri="{FF2B5EF4-FFF2-40B4-BE49-F238E27FC236}">
                  <a16:creationId xmlns:a16="http://schemas.microsoft.com/office/drawing/2014/main" id="{15509A63-0BAD-4358-8621-EE106BBD144B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8821485" y="6210240"/>
              <a:ext cx="98823" cy="0"/>
            </a:xfrm>
            <a:prstGeom prst="line">
              <a:avLst/>
            </a:prstGeom>
            <a:noFill/>
            <a:ln w="44450">
              <a:solidFill>
                <a:srgbClr val="CBE1A7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7" name="Line 169">
              <a:extLst>
                <a:ext uri="{FF2B5EF4-FFF2-40B4-BE49-F238E27FC236}">
                  <a16:creationId xmlns:a16="http://schemas.microsoft.com/office/drawing/2014/main" id="{C35CEE86-9C53-48E0-BBA2-3930E4535C3B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8731556" y="6210240"/>
              <a:ext cx="98823" cy="0"/>
            </a:xfrm>
            <a:prstGeom prst="line">
              <a:avLst/>
            </a:prstGeom>
            <a:noFill/>
            <a:ln w="44450">
              <a:solidFill>
                <a:srgbClr val="72950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8" name="AutoShape 148">
              <a:extLst>
                <a:ext uri="{FF2B5EF4-FFF2-40B4-BE49-F238E27FC236}">
                  <a16:creationId xmlns:a16="http://schemas.microsoft.com/office/drawing/2014/main" id="{B97B4481-C412-4513-A5B3-0AA8410BC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5437" y="5819949"/>
              <a:ext cx="641201" cy="333743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15888" marR="0" lvl="1" indent="-115888" algn="ctr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EECE1"/>
                </a:buClr>
                <a:buSzPct val="90000"/>
                <a:buFontTx/>
                <a:buNone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통합구축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15888" marR="0" lvl="1" indent="-115888" algn="ctr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EECE1"/>
                </a:buClr>
                <a:buSzPct val="90000"/>
                <a:buFontTx/>
                <a:buNone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노하우적용</a:t>
              </a:r>
            </a:p>
          </p:txBody>
        </p:sp>
        <p:sp>
          <p:nvSpPr>
            <p:cNvPr id="199" name="AutoShape 148">
              <a:extLst>
                <a:ext uri="{FF2B5EF4-FFF2-40B4-BE49-F238E27FC236}">
                  <a16:creationId xmlns:a16="http://schemas.microsoft.com/office/drawing/2014/main" id="{45BC3415-4C99-4B25-9A76-2C1432A26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2987" y="5819950"/>
              <a:ext cx="686085" cy="333743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15888" marR="0" lvl="1" indent="-115888" algn="ctr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EECE1"/>
                </a:buClr>
                <a:buSzPct val="90000"/>
                <a:buFontTx/>
                <a:buNone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고도의 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15888" marR="0" lvl="1" indent="-115888" algn="ctr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EECE1"/>
                </a:buClr>
                <a:buSzPct val="90000"/>
                <a:buFontTx/>
                <a:buNone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기술력 제공</a:t>
              </a:r>
            </a:p>
          </p:txBody>
        </p:sp>
        <p:sp>
          <p:nvSpPr>
            <p:cNvPr id="200" name="AutoShape 148">
              <a:extLst>
                <a:ext uri="{FF2B5EF4-FFF2-40B4-BE49-F238E27FC236}">
                  <a16:creationId xmlns:a16="http://schemas.microsoft.com/office/drawing/2014/main" id="{EBEE0EBE-863B-4196-A4C8-0225608AF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9553" y="5819949"/>
              <a:ext cx="512961" cy="333743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115888" marR="0" lvl="1" indent="-115888" algn="ctr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EECE1"/>
                </a:buClr>
                <a:buSzPct val="90000"/>
                <a:buFontTx/>
                <a:buNone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검증된 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15888" marR="0" lvl="1" indent="-115888" algn="ctr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EECE1"/>
                </a:buClr>
                <a:buSzPct val="90000"/>
                <a:buFontTx/>
                <a:buNone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프로세스</a:t>
              </a:r>
              <a:endPara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48EEA411-810F-4598-A19A-5E365E8413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7229564" y="5674948"/>
              <a:ext cx="212936" cy="671580"/>
              <a:chOff x="7550650" y="6020095"/>
              <a:chExt cx="301960" cy="1066505"/>
            </a:xfrm>
          </p:grpSpPr>
          <p:grpSp>
            <p:nvGrpSpPr>
              <p:cNvPr id="209" name="Group 254">
                <a:extLst>
                  <a:ext uri="{FF2B5EF4-FFF2-40B4-BE49-F238E27FC236}">
                    <a16:creationId xmlns:a16="http://schemas.microsoft.com/office/drawing/2014/main" id="{EE1E745C-5729-4FCF-A36E-DF39BDE2D9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2141742" flipH="1" flipV="1">
                <a:off x="7638158" y="6020095"/>
                <a:ext cx="73865" cy="1066505"/>
                <a:chOff x="1063" y="1838"/>
                <a:chExt cx="122" cy="1236"/>
              </a:xfrm>
            </p:grpSpPr>
            <p:pic>
              <p:nvPicPr>
                <p:cNvPr id="215" name="Picture 255" descr="악세사리">
                  <a:extLst>
                    <a:ext uri="{FF2B5EF4-FFF2-40B4-BE49-F238E27FC236}">
                      <a16:creationId xmlns:a16="http://schemas.microsoft.com/office/drawing/2014/main" id="{2869BD3B-359A-4C93-9763-5F12BD86EF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lum bright="-42000" contrast="18000"/>
                </a:blip>
                <a:srcRect/>
                <a:stretch>
                  <a:fillRect/>
                </a:stretch>
              </p:blipFill>
              <p:spPr bwMode="auto">
                <a:xfrm flipH="1">
                  <a:off x="1063" y="1838"/>
                  <a:ext cx="122" cy="12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16" name="Picture 256" descr="악세사리">
                  <a:extLst>
                    <a:ext uri="{FF2B5EF4-FFF2-40B4-BE49-F238E27FC236}">
                      <a16:creationId xmlns:a16="http://schemas.microsoft.com/office/drawing/2014/main" id="{9132FEC8-74DE-4DE0-9504-D2C4CFF09A7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rgbClr val="EEECE1">
                      <a:shade val="45000"/>
                      <a:satMod val="135000"/>
                    </a:srgb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 flipH="1">
                  <a:off x="1063" y="1838"/>
                  <a:ext cx="122" cy="123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210" name="그룹 479">
                <a:extLst>
                  <a:ext uri="{FF2B5EF4-FFF2-40B4-BE49-F238E27FC236}">
                    <a16:creationId xmlns:a16="http://schemas.microsoft.com/office/drawing/2014/main" id="{3B607C38-688D-4566-B24F-5735BD869B66}"/>
                  </a:ext>
                </a:extLst>
              </p:cNvPr>
              <p:cNvGrpSpPr/>
              <p:nvPr/>
            </p:nvGrpSpPr>
            <p:grpSpPr>
              <a:xfrm>
                <a:off x="7550650" y="6331419"/>
                <a:ext cx="301960" cy="342528"/>
                <a:chOff x="3460122" y="6965158"/>
                <a:chExt cx="357498" cy="357498"/>
              </a:xfrm>
            </p:grpSpPr>
            <p:sp>
              <p:nvSpPr>
                <p:cNvPr id="211" name="타원 210">
                  <a:extLst>
                    <a:ext uri="{FF2B5EF4-FFF2-40B4-BE49-F238E27FC236}">
                      <a16:creationId xmlns:a16="http://schemas.microsoft.com/office/drawing/2014/main" id="{F03ACE8E-4E91-41D8-AE2C-C48859825619}"/>
                    </a:ext>
                  </a:extLst>
                </p:cNvPr>
                <p:cNvSpPr/>
                <p:nvPr/>
              </p:nvSpPr>
              <p:spPr>
                <a:xfrm>
                  <a:off x="3460122" y="6965158"/>
                  <a:ext cx="357498" cy="357498"/>
                </a:xfrm>
                <a:prstGeom prst="ellipse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2225">
                  <a:solidFill>
                    <a:sysClr val="window" lastClr="FFFFFF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212" name="그룹 223">
                  <a:extLst>
                    <a:ext uri="{FF2B5EF4-FFF2-40B4-BE49-F238E27FC236}">
                      <a16:creationId xmlns:a16="http://schemas.microsoft.com/office/drawing/2014/main" id="{AF08E85F-F8D6-457F-8DBC-FC5B9AAF701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11334" y="7018056"/>
                  <a:ext cx="255031" cy="251702"/>
                  <a:chOff x="4886089" y="6071229"/>
                  <a:chExt cx="241764" cy="242380"/>
                </a:xfrm>
                <a:solidFill>
                  <a:sysClr val="window" lastClr="FFFFFF">
                    <a:alpha val="56000"/>
                  </a:sysClr>
                </a:solidFill>
              </p:grpSpPr>
              <p:sp>
                <p:nvSpPr>
                  <p:cNvPr id="213" name="모서리가 둥근 직사각형 448">
                    <a:extLst>
                      <a:ext uri="{FF2B5EF4-FFF2-40B4-BE49-F238E27FC236}">
                        <a16:creationId xmlns:a16="http://schemas.microsoft.com/office/drawing/2014/main" id="{43B25E9E-D8D3-4E81-90D3-8FB7280F3440}"/>
                      </a:ext>
                    </a:extLst>
                  </p:cNvPr>
                  <p:cNvSpPr/>
                  <p:nvPr/>
                </p:nvSpPr>
                <p:spPr>
                  <a:xfrm>
                    <a:off x="4971416" y="6071229"/>
                    <a:ext cx="71107" cy="24238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14" name="모서리가 둥근 직사각형 449">
                    <a:extLst>
                      <a:ext uri="{FF2B5EF4-FFF2-40B4-BE49-F238E27FC236}">
                        <a16:creationId xmlns:a16="http://schemas.microsoft.com/office/drawing/2014/main" id="{BD3D72D1-04F1-46AD-8EBA-542F1198EE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71889" y="6071537"/>
                    <a:ext cx="70163" cy="24176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9C00F770-02E9-40F9-BEF8-718E66AF9724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29559" y="5684469"/>
              <a:ext cx="212936" cy="671580"/>
              <a:chOff x="7550650" y="6020093"/>
              <a:chExt cx="301960" cy="1066506"/>
            </a:xfrm>
          </p:grpSpPr>
          <p:pic>
            <p:nvPicPr>
              <p:cNvPr id="203" name="Picture 255" descr="악세사리">
                <a:extLst>
                  <a:ext uri="{FF2B5EF4-FFF2-40B4-BE49-F238E27FC236}">
                    <a16:creationId xmlns:a16="http://schemas.microsoft.com/office/drawing/2014/main" id="{F429F1C5-EE58-428D-9512-1C4F55ED95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42000" contrast="18000"/>
              </a:blip>
              <a:srcRect/>
              <a:stretch>
                <a:fillRect/>
              </a:stretch>
            </p:blipFill>
            <p:spPr bwMode="auto">
              <a:xfrm rot="2141742" flipV="1">
                <a:off x="7638160" y="6020093"/>
                <a:ext cx="73865" cy="1066506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</p:pic>
          <p:grpSp>
            <p:nvGrpSpPr>
              <p:cNvPr id="204" name="그룹 479">
                <a:extLst>
                  <a:ext uri="{FF2B5EF4-FFF2-40B4-BE49-F238E27FC236}">
                    <a16:creationId xmlns:a16="http://schemas.microsoft.com/office/drawing/2014/main" id="{895017ED-49E1-4D0E-97DF-B7A040EADD31}"/>
                  </a:ext>
                </a:extLst>
              </p:cNvPr>
              <p:cNvGrpSpPr/>
              <p:nvPr/>
            </p:nvGrpSpPr>
            <p:grpSpPr>
              <a:xfrm>
                <a:off x="7550650" y="6331419"/>
                <a:ext cx="301960" cy="342528"/>
                <a:chOff x="3460122" y="6965158"/>
                <a:chExt cx="357498" cy="357498"/>
              </a:xfrm>
            </p:grpSpPr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id="{511E5976-1EC9-4516-B8A8-61C952F74526}"/>
                    </a:ext>
                  </a:extLst>
                </p:cNvPr>
                <p:cNvSpPr/>
                <p:nvPr/>
              </p:nvSpPr>
              <p:spPr>
                <a:xfrm>
                  <a:off x="3460122" y="6965158"/>
                  <a:ext cx="357498" cy="357498"/>
                </a:xfrm>
                <a:prstGeom prst="ellipse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2225">
                  <a:solidFill>
                    <a:sysClr val="window" lastClr="FFFFFF"/>
                  </a:solidFill>
                </a:ln>
              </p:spPr>
              <p:txBody>
                <a:bodyPr wrap="none" anchor="ctr"/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206" name="그룹 223">
                  <a:extLst>
                    <a:ext uri="{FF2B5EF4-FFF2-40B4-BE49-F238E27FC236}">
                      <a16:creationId xmlns:a16="http://schemas.microsoft.com/office/drawing/2014/main" id="{6AA4B64E-02FF-4D17-8C0D-0273B9AEEA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11334" y="7018056"/>
                  <a:ext cx="255031" cy="251702"/>
                  <a:chOff x="4886089" y="6071229"/>
                  <a:chExt cx="241764" cy="242380"/>
                </a:xfrm>
                <a:solidFill>
                  <a:sysClr val="window" lastClr="FFFFFF">
                    <a:alpha val="56000"/>
                  </a:sysClr>
                </a:solidFill>
              </p:grpSpPr>
              <p:sp>
                <p:nvSpPr>
                  <p:cNvPr id="207" name="모서리가 둥근 직사각형 442">
                    <a:extLst>
                      <a:ext uri="{FF2B5EF4-FFF2-40B4-BE49-F238E27FC236}">
                        <a16:creationId xmlns:a16="http://schemas.microsoft.com/office/drawing/2014/main" id="{2B95CBF0-6D08-41C1-95A7-D54DCAA534C7}"/>
                      </a:ext>
                    </a:extLst>
                  </p:cNvPr>
                  <p:cNvSpPr/>
                  <p:nvPr/>
                </p:nvSpPr>
                <p:spPr>
                  <a:xfrm>
                    <a:off x="4971416" y="6071229"/>
                    <a:ext cx="71107" cy="242380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208" name="모서리가 둥근 직사각형 443">
                    <a:extLst>
                      <a:ext uri="{FF2B5EF4-FFF2-40B4-BE49-F238E27FC236}">
                        <a16:creationId xmlns:a16="http://schemas.microsoft.com/office/drawing/2014/main" id="{231C7F2F-D7FD-41F8-B4BF-D0FE1732C9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971889" y="6071537"/>
                    <a:ext cx="70163" cy="241764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217" name="Group 5">
            <a:extLst>
              <a:ext uri="{FF2B5EF4-FFF2-40B4-BE49-F238E27FC236}">
                <a16:creationId xmlns:a16="http://schemas.microsoft.com/office/drawing/2014/main" id="{DF57472D-3006-4740-A4B6-BAD7E9D90FC2}"/>
              </a:ext>
            </a:extLst>
          </p:cNvPr>
          <p:cNvGrpSpPr>
            <a:grpSpLocks/>
          </p:cNvGrpSpPr>
          <p:nvPr/>
        </p:nvGrpSpPr>
        <p:grpSpPr bwMode="auto">
          <a:xfrm rot="5400000" flipV="1">
            <a:off x="1938767" y="4465654"/>
            <a:ext cx="253342" cy="2736853"/>
            <a:chOff x="4435" y="1434"/>
            <a:chExt cx="303" cy="872"/>
          </a:xfrm>
        </p:grpSpPr>
        <p:sp>
          <p:nvSpPr>
            <p:cNvPr id="218" name="AutoShape 6">
              <a:extLst>
                <a:ext uri="{FF2B5EF4-FFF2-40B4-BE49-F238E27FC236}">
                  <a16:creationId xmlns:a16="http://schemas.microsoft.com/office/drawing/2014/main" id="{971A9947-8B8D-46F3-9AB6-736CAEB6F0B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98" y="1434"/>
              <a:ext cx="240" cy="872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</a:pPr>
              <a:endPara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9" name="AutoShape 7">
              <a:extLst>
                <a:ext uri="{FF2B5EF4-FFF2-40B4-BE49-F238E27FC236}">
                  <a16:creationId xmlns:a16="http://schemas.microsoft.com/office/drawing/2014/main" id="{20578A74-CC20-4A71-91CE-3BFDEABEC2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435" y="1434"/>
              <a:ext cx="240" cy="872"/>
            </a:xfrm>
            <a:prstGeom prst="leftBrace">
              <a:avLst>
                <a:gd name="adj1" fmla="val 79984"/>
                <a:gd name="adj2" fmla="val 50000"/>
              </a:avLst>
            </a:prstGeom>
            <a:gradFill rotWithShape="1">
              <a:gsLst>
                <a:gs pos="0">
                  <a:srgbClr val="B2B2B2"/>
                </a:gs>
                <a:gs pos="100000">
                  <a:srgbClr val="FFFFFF">
                    <a:alpha val="0"/>
                  </a:srgb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 rot="10800000" vert="eaVert" wrap="none" anchor="ctr"/>
            <a:lstStyle/>
            <a:p>
              <a:pPr algn="ctr" defTabSz="914400" fontAlgn="base">
                <a:spcBef>
                  <a:spcPct val="20000"/>
                </a:spcBef>
                <a:spcAft>
                  <a:spcPct val="0"/>
                </a:spcAft>
              </a:pPr>
              <a:endParaRPr kumimoji="1"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9D92AFFD-A319-4B2E-BB3F-512E727D5CE9}"/>
              </a:ext>
            </a:extLst>
          </p:cNvPr>
          <p:cNvSpPr/>
          <p:nvPr/>
        </p:nvSpPr>
        <p:spPr bwMode="auto">
          <a:xfrm flipH="1">
            <a:off x="623903" y="2472512"/>
            <a:ext cx="2736000" cy="31082"/>
          </a:xfrm>
          <a:prstGeom prst="rect">
            <a:avLst/>
          </a:prstGeom>
          <a:solidFill>
            <a:srgbClr val="AEC5DC"/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1100">
              <a:solidFill>
                <a:prstClr val="black"/>
              </a:solidFill>
              <a:latin typeface="Arial Narrow" pitchFamily="34" charset="0"/>
              <a:ea typeface="Arial Unicode MS" pitchFamily="50" charset="-127"/>
            </a:endParaRPr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605E8653-D24F-4D6C-B736-B613EBE863FF}"/>
              </a:ext>
            </a:extLst>
          </p:cNvPr>
          <p:cNvSpPr/>
          <p:nvPr/>
        </p:nvSpPr>
        <p:spPr bwMode="auto">
          <a:xfrm rot="5400000">
            <a:off x="1958704" y="2450792"/>
            <a:ext cx="66399" cy="720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AEC5DC"/>
            </a:solidFill>
            <a:prstDash val="solid"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2" name="Text Box 59">
            <a:extLst>
              <a:ext uri="{FF2B5EF4-FFF2-40B4-BE49-F238E27FC236}">
                <a16:creationId xmlns:a16="http://schemas.microsoft.com/office/drawing/2014/main" id="{9BB7EA0C-C682-419D-B179-6F8BE7151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34" y="2290556"/>
            <a:ext cx="310831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algn="ctr" defTabSz="1279525" fontAlgn="base">
              <a:spcBef>
                <a:spcPct val="50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kumimoji="1"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준비된 제안사의 역량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8D5C9A81-57E8-4AC2-A614-D8B3F7CCD69F}"/>
              </a:ext>
            </a:extLst>
          </p:cNvPr>
          <p:cNvSpPr/>
          <p:nvPr/>
        </p:nvSpPr>
        <p:spPr bwMode="auto">
          <a:xfrm flipH="1">
            <a:off x="623903" y="3807239"/>
            <a:ext cx="2736000" cy="31082"/>
          </a:xfrm>
          <a:prstGeom prst="rect">
            <a:avLst/>
          </a:prstGeom>
          <a:solidFill>
            <a:srgbClr val="AEC5DC"/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1100">
              <a:solidFill>
                <a:prstClr val="black"/>
              </a:solidFill>
              <a:latin typeface="Arial Narrow" pitchFamily="34" charset="0"/>
              <a:ea typeface="Arial Unicode MS" pitchFamily="50" charset="-127"/>
            </a:endParaRPr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1C0B2B02-76D6-433B-9D42-FCA2255EEEF7}"/>
              </a:ext>
            </a:extLst>
          </p:cNvPr>
          <p:cNvSpPr/>
          <p:nvPr/>
        </p:nvSpPr>
        <p:spPr bwMode="auto">
          <a:xfrm rot="5400000">
            <a:off x="1958704" y="3785518"/>
            <a:ext cx="66399" cy="720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AEC5DC"/>
            </a:solidFill>
            <a:prstDash val="solid"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5" name="Text Box 59">
            <a:extLst>
              <a:ext uri="{FF2B5EF4-FFF2-40B4-BE49-F238E27FC236}">
                <a16:creationId xmlns:a16="http://schemas.microsoft.com/office/drawing/2014/main" id="{2446E25D-1ADD-490C-937F-DCA695E15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85" y="3605628"/>
            <a:ext cx="295823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algn="ctr" defTabSz="1279525" fontAlgn="base">
              <a:spcBef>
                <a:spcPct val="50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kumimoji="1" lang="ko-KR" altLang="en-US" sz="1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제안사</a:t>
            </a:r>
            <a:r>
              <a:rPr kumimoji="1"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표준 수행방법론 적용</a:t>
            </a:r>
          </a:p>
        </p:txBody>
      </p:sp>
      <p:sp>
        <p:nvSpPr>
          <p:cNvPr id="226" name="Rectangle 30">
            <a:extLst>
              <a:ext uri="{FF2B5EF4-FFF2-40B4-BE49-F238E27FC236}">
                <a16:creationId xmlns:a16="http://schemas.microsoft.com/office/drawing/2014/main" id="{9974F3CE-2220-4D0C-852B-E68A188A2B92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6125" y="3870651"/>
            <a:ext cx="2884919" cy="539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제안사</a:t>
            </a: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표준 </a:t>
            </a:r>
            <a:r>
              <a:rPr kumimoji="1"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</a:t>
            </a: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방법론 적용</a:t>
            </a:r>
            <a:endParaRPr kumimoji="1"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82550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나눔고딕" panose="020D0604000000000000" pitchFamily="50" charset="-127"/>
              <a:buChar char="-"/>
              <a:tabLst>
                <a:tab pos="1438275" algn="l"/>
              </a:tabLst>
              <a:defRPr/>
            </a:pPr>
            <a:r>
              <a:rPr kumimoji="1"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 </a:t>
            </a: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 수행프로세스 및 방법론 최적화 적용</a:t>
            </a:r>
          </a:p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다수의 </a:t>
            </a:r>
            <a:r>
              <a:rPr kumimoji="1"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</a:t>
            </a: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구축 사업 시 활용 및 검증 완료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435FF8E6-1D40-4480-B010-0B158CD6B2F5}"/>
              </a:ext>
            </a:extLst>
          </p:cNvPr>
          <p:cNvSpPr/>
          <p:nvPr/>
        </p:nvSpPr>
        <p:spPr bwMode="auto">
          <a:xfrm flipH="1">
            <a:off x="623903" y="5224483"/>
            <a:ext cx="2736000" cy="31082"/>
          </a:xfrm>
          <a:prstGeom prst="rect">
            <a:avLst/>
          </a:prstGeom>
          <a:solidFill>
            <a:srgbClr val="AEC5DC"/>
          </a:solidFill>
          <a:ln w="25400" algn="ctr">
            <a:noFill/>
            <a:miter lim="800000"/>
            <a:headEnd/>
            <a:tailEnd/>
          </a:ln>
          <a:effectLst/>
        </p:spPr>
        <p:txBody>
          <a:bodyPr vert="horz" wrap="none" lIns="77109" tIns="38555" rIns="77109" bIns="38555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1100">
              <a:solidFill>
                <a:prstClr val="black"/>
              </a:solidFill>
              <a:latin typeface="Arial Narrow" pitchFamily="34" charset="0"/>
              <a:ea typeface="Arial Unicode MS" pitchFamily="50" charset="-127"/>
            </a:endParaRPr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FEBFA22D-F4DD-4D5C-90D9-937A0F46EDA5}"/>
              </a:ext>
            </a:extLst>
          </p:cNvPr>
          <p:cNvSpPr/>
          <p:nvPr/>
        </p:nvSpPr>
        <p:spPr bwMode="auto">
          <a:xfrm rot="5400000">
            <a:off x="1958704" y="5202762"/>
            <a:ext cx="66399" cy="72000"/>
          </a:xfrm>
          <a:prstGeom prst="ellipse">
            <a:avLst/>
          </a:prstGeom>
          <a:solidFill>
            <a:sysClr val="window" lastClr="FFFFFF"/>
          </a:solidFill>
          <a:ln w="25400" cap="flat" cmpd="sng" algn="ctr">
            <a:solidFill>
              <a:srgbClr val="AEC5DC"/>
            </a:solidFill>
            <a:prstDash val="solid"/>
            <a:miter lim="800000"/>
            <a:headEnd/>
            <a:tailEnd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9" name="Text Box 59">
            <a:extLst>
              <a:ext uri="{FF2B5EF4-FFF2-40B4-BE49-F238E27FC236}">
                <a16:creationId xmlns:a16="http://schemas.microsoft.com/office/drawing/2014/main" id="{016DC5C0-4FBE-4A6A-9835-53AA7C3BA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930" y="5022873"/>
            <a:ext cx="2665946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indent="-92075" algn="ctr" defTabSz="1279525" fontAlgn="base">
              <a:spcBef>
                <a:spcPct val="50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  <a:tabLst>
                <a:tab pos="5648325" algn="l"/>
              </a:tabLst>
              <a:defRPr/>
            </a:pPr>
            <a:r>
              <a:rPr kumimoji="1"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철저한 계획 수립 및 실행</a:t>
            </a:r>
          </a:p>
        </p:txBody>
      </p:sp>
      <p:sp>
        <p:nvSpPr>
          <p:cNvPr id="230" name="Rectangle 30">
            <a:extLst>
              <a:ext uri="{FF2B5EF4-FFF2-40B4-BE49-F238E27FC236}">
                <a16:creationId xmlns:a16="http://schemas.microsoft.com/office/drawing/2014/main" id="{4B103F49-F9D9-4BD9-9055-BF8DAB55373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16125" y="5281412"/>
            <a:ext cx="2884919" cy="1144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36000" tIns="36000" rIns="36000" bIns="36000" anchor="t" anchorCtr="0">
            <a:spAutoFit/>
          </a:bodyPr>
          <a:lstStyle/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구축 프로젝트  수행경험을 통한 단계별 위험을 사전에 분석하여 철저한 계획 수립</a:t>
            </a:r>
            <a:endParaRPr kumimoji="1"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적용기술에 대한 기술 확인</a:t>
            </a:r>
            <a:endParaRPr kumimoji="1"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제조 사업 경험인력 및 관련기술 전문인력 투입으로 전문성 강화</a:t>
            </a:r>
          </a:p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endParaRPr kumimoji="1" lang="ko-KR" altLang="en-US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indent="-85725" defTabSz="1076325" fontAlgn="ctr"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</a:pPr>
            <a:endParaRPr kumimoji="1" lang="ko-KR" altLang="en-US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DB495C3C-DB3E-4F98-ADD9-E0D1DF864A64}"/>
              </a:ext>
            </a:extLst>
          </p:cNvPr>
          <p:cNvGrpSpPr/>
          <p:nvPr/>
        </p:nvGrpSpPr>
        <p:grpSpPr>
          <a:xfrm>
            <a:off x="609447" y="6099430"/>
            <a:ext cx="2907964" cy="245894"/>
            <a:chOff x="604294" y="5763402"/>
            <a:chExt cx="3024000" cy="446838"/>
          </a:xfrm>
        </p:grpSpPr>
        <p:sp>
          <p:nvSpPr>
            <p:cNvPr id="232" name="AutoShape 161">
              <a:extLst>
                <a:ext uri="{FF2B5EF4-FFF2-40B4-BE49-F238E27FC236}">
                  <a16:creationId xmlns:a16="http://schemas.microsoft.com/office/drawing/2014/main" id="{0508DA3C-D94D-40A1-B05A-F6F147E397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04294" y="5763402"/>
              <a:ext cx="3024000" cy="446838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44450" algn="ctr">
              <a:solidFill>
                <a:srgbClr val="CFCFC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25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3" name="AutoShape 148">
              <a:extLst>
                <a:ext uri="{FF2B5EF4-FFF2-40B4-BE49-F238E27FC236}">
                  <a16:creationId xmlns:a16="http://schemas.microsoft.com/office/drawing/2014/main" id="{C59B32F2-6ED9-41F9-B958-D70E6F4FF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570" y="5833019"/>
              <a:ext cx="2515454" cy="307610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-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‘</a:t>
              </a:r>
              <a:r>
                <a:rPr kumimoji="1" lang="ko-KR" altLang="en-US" sz="1100" b="1" i="0" u="none" strike="noStrike" kern="0" cap="none" spc="-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백업시스템 구축 사업 성공수행 경험 제공</a:t>
              </a:r>
              <a:r>
                <a:rPr kumimoji="1" lang="en-US" altLang="ko-KR" sz="1100" b="1" i="0" u="none" strike="noStrike" kern="0" cap="none" spc="-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’</a:t>
              </a:r>
              <a:endParaRPr kumimoji="1" lang="ko-KR" altLang="en-US" sz="1100" b="1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5" name="그룹 234">
            <a:extLst>
              <a:ext uri="{FF2B5EF4-FFF2-40B4-BE49-F238E27FC236}">
                <a16:creationId xmlns:a16="http://schemas.microsoft.com/office/drawing/2014/main" id="{680E13CD-7DE2-4D0C-AA00-7D2905221D38}"/>
              </a:ext>
            </a:extLst>
          </p:cNvPr>
          <p:cNvGrpSpPr/>
          <p:nvPr/>
        </p:nvGrpSpPr>
        <p:grpSpPr>
          <a:xfrm>
            <a:off x="4003858" y="2711977"/>
            <a:ext cx="1908927" cy="827308"/>
            <a:chOff x="4000304" y="2925798"/>
            <a:chExt cx="1908927" cy="779105"/>
          </a:xfrm>
        </p:grpSpPr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id="{5F994FA9-99B8-47C7-8F4D-432417A3F321}"/>
                </a:ext>
              </a:extLst>
            </p:cNvPr>
            <p:cNvGrpSpPr/>
            <p:nvPr/>
          </p:nvGrpSpPr>
          <p:grpSpPr>
            <a:xfrm rot="10800000">
              <a:off x="4000304" y="3268455"/>
              <a:ext cx="412636" cy="93794"/>
              <a:chOff x="3849353" y="3250080"/>
              <a:chExt cx="412636" cy="93794"/>
            </a:xfrm>
          </p:grpSpPr>
          <p:sp>
            <p:nvSpPr>
              <p:cNvPr id="245" name="Oval 32">
                <a:extLst>
                  <a:ext uri="{FF2B5EF4-FFF2-40B4-BE49-F238E27FC236}">
                    <a16:creationId xmlns:a16="http://schemas.microsoft.com/office/drawing/2014/main" id="{018D0FD7-A730-4488-9170-CAFEE84DF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849353" y="3250080"/>
                <a:ext cx="104068" cy="93794"/>
              </a:xfrm>
              <a:prstGeom prst="ellipse">
                <a:avLst/>
              </a:prstGeom>
              <a:solidFill>
                <a:srgbClr val="26679E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6" name="Oval 33">
                <a:extLst>
                  <a:ext uri="{FF2B5EF4-FFF2-40B4-BE49-F238E27FC236}">
                    <a16:creationId xmlns:a16="http://schemas.microsoft.com/office/drawing/2014/main" id="{476F72CF-EAD1-4B88-A835-68390C4E2C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041795" y="3263479"/>
                <a:ext cx="76316" cy="66995"/>
              </a:xfrm>
              <a:prstGeom prst="ellipse">
                <a:avLst/>
              </a:prstGeom>
              <a:solidFill>
                <a:srgbClr val="5A87B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7" name="Oval 34">
                <a:extLst>
                  <a:ext uri="{FF2B5EF4-FFF2-40B4-BE49-F238E27FC236}">
                    <a16:creationId xmlns:a16="http://schemas.microsoft.com/office/drawing/2014/main" id="{FC49297A-69CB-42BF-BF5D-AB3D9E457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6486" y="3271668"/>
                <a:ext cx="55503" cy="50619"/>
              </a:xfrm>
              <a:prstGeom prst="ellipse">
                <a:avLst/>
              </a:prstGeom>
              <a:solidFill>
                <a:srgbClr val="BBCBDC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7" name="그룹 223">
              <a:extLst>
                <a:ext uri="{FF2B5EF4-FFF2-40B4-BE49-F238E27FC236}">
                  <a16:creationId xmlns:a16="http://schemas.microsoft.com/office/drawing/2014/main" id="{CAE5467F-6D8A-4069-B98C-439061BE5C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610" y="2925798"/>
              <a:ext cx="857016" cy="779105"/>
              <a:chOff x="504378" y="6864802"/>
              <a:chExt cx="707790" cy="643667"/>
            </a:xfrm>
          </p:grpSpPr>
          <p:sp>
            <p:nvSpPr>
              <p:cNvPr id="242" name="타원 241">
                <a:extLst>
                  <a:ext uri="{FF2B5EF4-FFF2-40B4-BE49-F238E27FC236}">
                    <a16:creationId xmlns:a16="http://schemas.microsoft.com/office/drawing/2014/main" id="{55D4C62F-0528-492E-9AD6-06D0891A4A24}"/>
                  </a:ext>
                </a:extLst>
              </p:cNvPr>
              <p:cNvSpPr/>
              <p:nvPr/>
            </p:nvSpPr>
            <p:spPr>
              <a:xfrm>
                <a:off x="504378" y="6864802"/>
                <a:ext cx="707790" cy="643667"/>
              </a:xfrm>
              <a:prstGeom prst="ellipse">
                <a:avLst/>
              </a:prstGeom>
              <a:solidFill>
                <a:srgbClr val="AEC5DC"/>
              </a:solidFill>
              <a:ln w="25400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7109" tIns="38555" rIns="77109" bIns="38555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2" indent="-92075" algn="ctr" defTabSz="99569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endParaRPr kumimoji="1" lang="ko-KR" altLang="ko-KR" sz="1000" b="1" i="0" u="none" strike="noStrike" kern="0" cap="none" spc="-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3" name="타원 242">
                <a:extLst>
                  <a:ext uri="{FF2B5EF4-FFF2-40B4-BE49-F238E27FC236}">
                    <a16:creationId xmlns:a16="http://schemas.microsoft.com/office/drawing/2014/main" id="{2583FE95-C4AC-4664-B277-2595C352D72F}"/>
                  </a:ext>
                </a:extLst>
              </p:cNvPr>
              <p:cNvSpPr/>
              <p:nvPr/>
            </p:nvSpPr>
            <p:spPr>
              <a:xfrm>
                <a:off x="560382" y="6915733"/>
                <a:ext cx="595783" cy="541807"/>
              </a:xfrm>
              <a:prstGeom prst="ellipse">
                <a:avLst/>
              </a:prstGeom>
              <a:solidFill>
                <a:sysClr val="window" lastClr="FFFFFF"/>
              </a:solidFill>
              <a:ln w="9525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endParaRPr kumimoji="1" lang="ko-KR" altLang="ko-KR" sz="600" b="1" i="0" u="none" strike="noStrike" kern="0" cap="none" spc="-10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산돌고딕 L" pitchFamily="18" charset="-127"/>
                  <a:ea typeface="산돌고딕 L" pitchFamily="18" charset="-127"/>
                </a:endParaRPr>
              </a:p>
            </p:txBody>
          </p:sp>
          <p:sp>
            <p:nvSpPr>
              <p:cNvPr id="244" name="Rectangle 78">
                <a:extLst>
                  <a:ext uri="{FF2B5EF4-FFF2-40B4-BE49-F238E27FC236}">
                    <a16:creationId xmlns:a16="http://schemas.microsoft.com/office/drawing/2014/main" id="{CE030084-213C-47F2-897E-C6CB14A73C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535" y="6981021"/>
                <a:ext cx="469477" cy="411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r>
                  <a:rPr kumimoji="1" lang="ko-KR" altLang="en-US" sz="1100" b="1" i="0" u="none" strike="noStrike" kern="0" cap="none" spc="-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준비된</a:t>
                </a:r>
              </a:p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r>
                  <a:rPr kumimoji="1" lang="ko-KR" altLang="en-US" sz="1100" b="1" i="0" u="none" strike="noStrike" kern="0" cap="none" spc="-10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유경험</a:t>
                </a:r>
                <a:endParaRPr kumimoji="1" lang="ko-KR" altLang="en-US" sz="1100" b="1" i="0" u="none" strike="noStrike" kern="0" cap="none" spc="-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r>
                  <a:rPr kumimoji="1" lang="ko-KR" altLang="en-US" sz="1100" b="1" i="0" u="none" strike="noStrike" kern="0" cap="none" spc="-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인력 투입</a:t>
                </a:r>
              </a:p>
            </p:txBody>
          </p:sp>
        </p:grpSp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41F6C28D-884A-4489-8BE5-6611830CFAD6}"/>
                </a:ext>
              </a:extLst>
            </p:cNvPr>
            <p:cNvGrpSpPr/>
            <p:nvPr/>
          </p:nvGrpSpPr>
          <p:grpSpPr>
            <a:xfrm>
              <a:off x="5496595" y="3268455"/>
              <a:ext cx="412636" cy="93794"/>
              <a:chOff x="3849353" y="3250080"/>
              <a:chExt cx="412636" cy="93794"/>
            </a:xfrm>
          </p:grpSpPr>
          <p:sp>
            <p:nvSpPr>
              <p:cNvPr id="239" name="Oval 32">
                <a:extLst>
                  <a:ext uri="{FF2B5EF4-FFF2-40B4-BE49-F238E27FC236}">
                    <a16:creationId xmlns:a16="http://schemas.microsoft.com/office/drawing/2014/main" id="{336E73D8-C76D-4083-9ED7-87F6AC141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849353" y="3250080"/>
                <a:ext cx="104068" cy="93794"/>
              </a:xfrm>
              <a:prstGeom prst="ellipse">
                <a:avLst/>
              </a:prstGeom>
              <a:solidFill>
                <a:srgbClr val="26679E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0" name="Oval 33">
                <a:extLst>
                  <a:ext uri="{FF2B5EF4-FFF2-40B4-BE49-F238E27FC236}">
                    <a16:creationId xmlns:a16="http://schemas.microsoft.com/office/drawing/2014/main" id="{E1C54D9E-5B2A-42B0-BEC4-A6563449B9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041795" y="3263479"/>
                <a:ext cx="76316" cy="66995"/>
              </a:xfrm>
              <a:prstGeom prst="ellipse">
                <a:avLst/>
              </a:prstGeom>
              <a:solidFill>
                <a:srgbClr val="5A87B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1" name="Oval 34">
                <a:extLst>
                  <a:ext uri="{FF2B5EF4-FFF2-40B4-BE49-F238E27FC236}">
                    <a16:creationId xmlns:a16="http://schemas.microsoft.com/office/drawing/2014/main" id="{61E0E0C2-BF56-4931-BDA7-F28DBB7E85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6486" y="3271668"/>
                <a:ext cx="55503" cy="50619"/>
              </a:xfrm>
              <a:prstGeom prst="ellipse">
                <a:avLst/>
              </a:prstGeom>
              <a:solidFill>
                <a:srgbClr val="BBCBDC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48" name="그룹 247">
            <a:extLst>
              <a:ext uri="{FF2B5EF4-FFF2-40B4-BE49-F238E27FC236}">
                <a16:creationId xmlns:a16="http://schemas.microsoft.com/office/drawing/2014/main" id="{E83F1BD5-9278-44D5-AFDD-D33988702C7E}"/>
              </a:ext>
            </a:extLst>
          </p:cNvPr>
          <p:cNvGrpSpPr/>
          <p:nvPr/>
        </p:nvGrpSpPr>
        <p:grpSpPr>
          <a:xfrm>
            <a:off x="4003858" y="4019080"/>
            <a:ext cx="1908927" cy="827308"/>
            <a:chOff x="4000304" y="2925798"/>
            <a:chExt cx="1908927" cy="779105"/>
          </a:xfrm>
        </p:grpSpPr>
        <p:grpSp>
          <p:nvGrpSpPr>
            <p:cNvPr id="249" name="그룹 248">
              <a:extLst>
                <a:ext uri="{FF2B5EF4-FFF2-40B4-BE49-F238E27FC236}">
                  <a16:creationId xmlns:a16="http://schemas.microsoft.com/office/drawing/2014/main" id="{AE5C9415-1032-4AF9-941B-610BC5DF598E}"/>
                </a:ext>
              </a:extLst>
            </p:cNvPr>
            <p:cNvGrpSpPr/>
            <p:nvPr/>
          </p:nvGrpSpPr>
          <p:grpSpPr>
            <a:xfrm rot="10800000">
              <a:off x="4000304" y="3268455"/>
              <a:ext cx="412636" cy="93794"/>
              <a:chOff x="3849353" y="3250080"/>
              <a:chExt cx="412636" cy="93794"/>
            </a:xfrm>
          </p:grpSpPr>
          <p:sp>
            <p:nvSpPr>
              <p:cNvPr id="258" name="Oval 32">
                <a:extLst>
                  <a:ext uri="{FF2B5EF4-FFF2-40B4-BE49-F238E27FC236}">
                    <a16:creationId xmlns:a16="http://schemas.microsoft.com/office/drawing/2014/main" id="{9F0B768C-02F8-469D-8DC0-B7630DE7C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849353" y="3250080"/>
                <a:ext cx="104068" cy="93794"/>
              </a:xfrm>
              <a:prstGeom prst="ellipse">
                <a:avLst/>
              </a:prstGeom>
              <a:solidFill>
                <a:srgbClr val="26679E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9" name="Oval 33">
                <a:extLst>
                  <a:ext uri="{FF2B5EF4-FFF2-40B4-BE49-F238E27FC236}">
                    <a16:creationId xmlns:a16="http://schemas.microsoft.com/office/drawing/2014/main" id="{ED10AB88-6E6C-4316-A67C-967A06E21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041795" y="3263479"/>
                <a:ext cx="76316" cy="66995"/>
              </a:xfrm>
              <a:prstGeom prst="ellipse">
                <a:avLst/>
              </a:prstGeom>
              <a:solidFill>
                <a:srgbClr val="5A87B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0" name="Oval 34">
                <a:extLst>
                  <a:ext uri="{FF2B5EF4-FFF2-40B4-BE49-F238E27FC236}">
                    <a16:creationId xmlns:a16="http://schemas.microsoft.com/office/drawing/2014/main" id="{31A3439B-7E0A-4A9F-856F-AE81A2AA85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6486" y="3271668"/>
                <a:ext cx="55503" cy="50619"/>
              </a:xfrm>
              <a:prstGeom prst="ellipse">
                <a:avLst/>
              </a:prstGeom>
              <a:solidFill>
                <a:srgbClr val="BBCBDC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50" name="그룹 223">
              <a:extLst>
                <a:ext uri="{FF2B5EF4-FFF2-40B4-BE49-F238E27FC236}">
                  <a16:creationId xmlns:a16="http://schemas.microsoft.com/office/drawing/2014/main" id="{40C0D153-EB4D-43F5-838F-8F04C0D10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610" y="2925798"/>
              <a:ext cx="857016" cy="779105"/>
              <a:chOff x="504378" y="6864802"/>
              <a:chExt cx="707790" cy="643667"/>
            </a:xfrm>
          </p:grpSpPr>
          <p:sp>
            <p:nvSpPr>
              <p:cNvPr id="255" name="타원 254">
                <a:extLst>
                  <a:ext uri="{FF2B5EF4-FFF2-40B4-BE49-F238E27FC236}">
                    <a16:creationId xmlns:a16="http://schemas.microsoft.com/office/drawing/2014/main" id="{B18EA1F2-E07F-4755-9F33-C47F7F4FC541}"/>
                  </a:ext>
                </a:extLst>
              </p:cNvPr>
              <p:cNvSpPr/>
              <p:nvPr/>
            </p:nvSpPr>
            <p:spPr>
              <a:xfrm>
                <a:off x="504378" y="6864802"/>
                <a:ext cx="707790" cy="643667"/>
              </a:xfrm>
              <a:prstGeom prst="ellipse">
                <a:avLst/>
              </a:prstGeom>
              <a:solidFill>
                <a:srgbClr val="AEC5DC"/>
              </a:solidFill>
              <a:ln w="25400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7109" tIns="38555" rIns="77109" bIns="38555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2" indent="-92075" algn="ctr" defTabSz="99569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endParaRPr kumimoji="1" lang="ko-KR" altLang="ko-KR" sz="1000" b="1" i="0" u="none" strike="noStrike" kern="0" cap="none" spc="-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6" name="타원 255">
                <a:extLst>
                  <a:ext uri="{FF2B5EF4-FFF2-40B4-BE49-F238E27FC236}">
                    <a16:creationId xmlns:a16="http://schemas.microsoft.com/office/drawing/2014/main" id="{EF4E0A21-3967-43B4-A77C-BA4F379ACFD4}"/>
                  </a:ext>
                </a:extLst>
              </p:cNvPr>
              <p:cNvSpPr/>
              <p:nvPr/>
            </p:nvSpPr>
            <p:spPr>
              <a:xfrm>
                <a:off x="560382" y="6915733"/>
                <a:ext cx="595783" cy="541807"/>
              </a:xfrm>
              <a:prstGeom prst="ellipse">
                <a:avLst/>
              </a:prstGeom>
              <a:solidFill>
                <a:sysClr val="window" lastClr="FFFFFF"/>
              </a:solidFill>
              <a:ln w="9525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endParaRPr kumimoji="1" lang="ko-KR" altLang="ko-KR" sz="600" b="1" i="0" u="none" strike="noStrike" kern="0" cap="none" spc="-10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산돌고딕 L" pitchFamily="18" charset="-127"/>
                  <a:ea typeface="산돌고딕 L" pitchFamily="18" charset="-127"/>
                </a:endParaRPr>
              </a:p>
            </p:txBody>
          </p:sp>
          <p:sp>
            <p:nvSpPr>
              <p:cNvPr id="257" name="Rectangle 78">
                <a:extLst>
                  <a:ext uri="{FF2B5EF4-FFF2-40B4-BE49-F238E27FC236}">
                    <a16:creationId xmlns:a16="http://schemas.microsoft.com/office/drawing/2014/main" id="{9509B69F-6F45-46BA-9FF3-B1C29D219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535" y="6981021"/>
                <a:ext cx="469477" cy="411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r>
                  <a:rPr kumimoji="1" lang="ko-KR" altLang="en-US" sz="1100" b="1" i="0" u="none" strike="noStrike" kern="0" cap="none" spc="-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검증된</a:t>
                </a:r>
              </a:p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r>
                  <a:rPr kumimoji="1" lang="ko-KR" altLang="en-US" sz="1100" b="1" i="0" u="none" strike="noStrike" kern="0" cap="none" spc="-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프로세스</a:t>
                </a:r>
              </a:p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r>
                  <a:rPr kumimoji="1" lang="ko-KR" altLang="en-US" sz="1100" b="1" i="0" u="none" strike="noStrike" kern="0" cap="none" spc="-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적용</a:t>
                </a:r>
              </a:p>
            </p:txBody>
          </p:sp>
        </p:grpSp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id="{84162F98-757A-48D7-8ED5-F1B1D82249B4}"/>
                </a:ext>
              </a:extLst>
            </p:cNvPr>
            <p:cNvGrpSpPr/>
            <p:nvPr/>
          </p:nvGrpSpPr>
          <p:grpSpPr>
            <a:xfrm>
              <a:off x="5496595" y="3268455"/>
              <a:ext cx="412636" cy="93794"/>
              <a:chOff x="3849353" y="3250080"/>
              <a:chExt cx="412636" cy="93794"/>
            </a:xfrm>
          </p:grpSpPr>
          <p:sp>
            <p:nvSpPr>
              <p:cNvPr id="252" name="Oval 32">
                <a:extLst>
                  <a:ext uri="{FF2B5EF4-FFF2-40B4-BE49-F238E27FC236}">
                    <a16:creationId xmlns:a16="http://schemas.microsoft.com/office/drawing/2014/main" id="{DA0AAFF0-7C98-4B59-8E14-BF62B278C8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849353" y="3250080"/>
                <a:ext cx="104068" cy="93794"/>
              </a:xfrm>
              <a:prstGeom prst="ellipse">
                <a:avLst/>
              </a:prstGeom>
              <a:solidFill>
                <a:srgbClr val="26679E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3" name="Oval 33">
                <a:extLst>
                  <a:ext uri="{FF2B5EF4-FFF2-40B4-BE49-F238E27FC236}">
                    <a16:creationId xmlns:a16="http://schemas.microsoft.com/office/drawing/2014/main" id="{DC907BD9-3F9A-4470-A491-AB22EDCE2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041795" y="3263479"/>
                <a:ext cx="76316" cy="66995"/>
              </a:xfrm>
              <a:prstGeom prst="ellipse">
                <a:avLst/>
              </a:prstGeom>
              <a:solidFill>
                <a:srgbClr val="5A87B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4" name="Oval 34">
                <a:extLst>
                  <a:ext uri="{FF2B5EF4-FFF2-40B4-BE49-F238E27FC236}">
                    <a16:creationId xmlns:a16="http://schemas.microsoft.com/office/drawing/2014/main" id="{972F1774-4701-4A99-8CDF-0DC4496D79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6486" y="3271668"/>
                <a:ext cx="55503" cy="50619"/>
              </a:xfrm>
              <a:prstGeom prst="ellipse">
                <a:avLst/>
              </a:prstGeom>
              <a:solidFill>
                <a:srgbClr val="BBCBDC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5E9F324A-B17A-42ED-8EFD-A1B76D91AE59}"/>
              </a:ext>
            </a:extLst>
          </p:cNvPr>
          <p:cNvGrpSpPr/>
          <p:nvPr/>
        </p:nvGrpSpPr>
        <p:grpSpPr>
          <a:xfrm>
            <a:off x="4003858" y="5458165"/>
            <a:ext cx="1908927" cy="827308"/>
            <a:chOff x="4000304" y="2925798"/>
            <a:chExt cx="1908927" cy="779105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9FC1CC20-524B-48EA-9D1D-083F59A2FCBF}"/>
                </a:ext>
              </a:extLst>
            </p:cNvPr>
            <p:cNvGrpSpPr/>
            <p:nvPr/>
          </p:nvGrpSpPr>
          <p:grpSpPr>
            <a:xfrm rot="10800000">
              <a:off x="4000304" y="3268455"/>
              <a:ext cx="412636" cy="93794"/>
              <a:chOff x="3849353" y="3250080"/>
              <a:chExt cx="412636" cy="93794"/>
            </a:xfrm>
          </p:grpSpPr>
          <p:sp>
            <p:nvSpPr>
              <p:cNvPr id="271" name="Oval 32">
                <a:extLst>
                  <a:ext uri="{FF2B5EF4-FFF2-40B4-BE49-F238E27FC236}">
                    <a16:creationId xmlns:a16="http://schemas.microsoft.com/office/drawing/2014/main" id="{24944E31-39C0-4554-964A-8170CB22B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849353" y="3250080"/>
                <a:ext cx="104068" cy="93794"/>
              </a:xfrm>
              <a:prstGeom prst="ellipse">
                <a:avLst/>
              </a:prstGeom>
              <a:solidFill>
                <a:srgbClr val="26679E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2" name="Oval 33">
                <a:extLst>
                  <a:ext uri="{FF2B5EF4-FFF2-40B4-BE49-F238E27FC236}">
                    <a16:creationId xmlns:a16="http://schemas.microsoft.com/office/drawing/2014/main" id="{CDC735BD-9E1E-4E68-97C3-F80BD9AE7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041795" y="3263479"/>
                <a:ext cx="76316" cy="66995"/>
              </a:xfrm>
              <a:prstGeom prst="ellipse">
                <a:avLst/>
              </a:prstGeom>
              <a:solidFill>
                <a:srgbClr val="5A87B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73" name="Oval 34">
                <a:extLst>
                  <a:ext uri="{FF2B5EF4-FFF2-40B4-BE49-F238E27FC236}">
                    <a16:creationId xmlns:a16="http://schemas.microsoft.com/office/drawing/2014/main" id="{736EC60F-7F68-41CF-9354-662E670F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6486" y="3271668"/>
                <a:ext cx="55503" cy="50619"/>
              </a:xfrm>
              <a:prstGeom prst="ellipse">
                <a:avLst/>
              </a:prstGeom>
              <a:solidFill>
                <a:srgbClr val="BBCBDC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63" name="그룹 223">
              <a:extLst>
                <a:ext uri="{FF2B5EF4-FFF2-40B4-BE49-F238E27FC236}">
                  <a16:creationId xmlns:a16="http://schemas.microsoft.com/office/drawing/2014/main" id="{89507D4E-162C-4A3F-8D81-F6670DE19E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610" y="2925798"/>
              <a:ext cx="857016" cy="779105"/>
              <a:chOff x="504378" y="6864802"/>
              <a:chExt cx="707790" cy="643667"/>
            </a:xfrm>
          </p:grpSpPr>
          <p:sp>
            <p:nvSpPr>
              <p:cNvPr id="268" name="타원 267">
                <a:extLst>
                  <a:ext uri="{FF2B5EF4-FFF2-40B4-BE49-F238E27FC236}">
                    <a16:creationId xmlns:a16="http://schemas.microsoft.com/office/drawing/2014/main" id="{B0BD1720-7C28-48A8-8A46-4BE7BB23885A}"/>
                  </a:ext>
                </a:extLst>
              </p:cNvPr>
              <p:cNvSpPr/>
              <p:nvPr/>
            </p:nvSpPr>
            <p:spPr>
              <a:xfrm>
                <a:off x="504378" y="6864802"/>
                <a:ext cx="707790" cy="643667"/>
              </a:xfrm>
              <a:prstGeom prst="ellipse">
                <a:avLst/>
              </a:prstGeom>
              <a:solidFill>
                <a:srgbClr val="AEC5DC"/>
              </a:solidFill>
              <a:ln w="25400" algn="ctr">
                <a:noFill/>
                <a:miter lim="800000"/>
                <a:headEnd/>
                <a:tailEnd/>
              </a:ln>
              <a:effectLst/>
            </p:spPr>
            <p:txBody>
              <a:bodyPr vert="horz" wrap="none" lIns="77109" tIns="38555" rIns="77109" bIns="38555" numCol="1" anchor="ctr" anchorCtr="0" compatLnSpc="1">
                <a:prstTxWarp prst="textNoShape">
                  <a:avLst/>
                </a:prstTxWarp>
              </a:bodyPr>
              <a:lstStyle/>
              <a:p>
                <a:pPr marL="0" marR="0" lvl="2" indent="-92075" algn="ctr" defTabSz="995690" eaLnBrk="1" fontAlgn="base" latinLnBrk="0" hangingPunct="1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90000"/>
                  <a:buFontTx/>
                  <a:buNone/>
                  <a:tabLst/>
                  <a:defRPr/>
                </a:pPr>
                <a:endParaRPr kumimoji="1" lang="ko-KR" altLang="ko-KR" sz="1000" b="1" i="0" u="none" strike="noStrike" kern="0" cap="none" spc="-10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9" name="타원 268">
                <a:extLst>
                  <a:ext uri="{FF2B5EF4-FFF2-40B4-BE49-F238E27FC236}">
                    <a16:creationId xmlns:a16="http://schemas.microsoft.com/office/drawing/2014/main" id="{226B6693-1C12-4F3A-B865-5E22BF0DFBE2}"/>
                  </a:ext>
                </a:extLst>
              </p:cNvPr>
              <p:cNvSpPr/>
              <p:nvPr/>
            </p:nvSpPr>
            <p:spPr>
              <a:xfrm>
                <a:off x="560382" y="6915733"/>
                <a:ext cx="595783" cy="541807"/>
              </a:xfrm>
              <a:prstGeom prst="ellipse">
                <a:avLst/>
              </a:prstGeom>
              <a:solidFill>
                <a:sysClr val="window" lastClr="FFFFFF"/>
              </a:solidFill>
              <a:ln w="9525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ysDot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endParaRPr kumimoji="1" lang="ko-KR" altLang="ko-KR" sz="600" b="1" i="0" u="none" strike="noStrike" kern="0" cap="none" spc="-10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산돌고딕 L" pitchFamily="18" charset="-127"/>
                  <a:ea typeface="산돌고딕 L" pitchFamily="18" charset="-127"/>
                </a:endParaRPr>
              </a:p>
            </p:txBody>
          </p:sp>
          <p:sp>
            <p:nvSpPr>
              <p:cNvPr id="270" name="Rectangle 78">
                <a:extLst>
                  <a:ext uri="{FF2B5EF4-FFF2-40B4-BE49-F238E27FC236}">
                    <a16:creationId xmlns:a16="http://schemas.microsoft.com/office/drawing/2014/main" id="{952F02E6-85E6-4593-A385-DABEC8190C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535" y="6981021"/>
                <a:ext cx="469477" cy="41123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r>
                  <a:rPr kumimoji="1" lang="ko-KR" altLang="en-US" sz="1100" b="1" i="0" u="none" strike="noStrike" kern="0" cap="none" spc="-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고도의</a:t>
                </a:r>
              </a:p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r>
                  <a:rPr kumimoji="1" lang="ko-KR" altLang="en-US" sz="1100" b="1" i="0" u="none" strike="noStrike" kern="0" cap="none" spc="-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기술력</a:t>
                </a:r>
              </a:p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Pct val="140000"/>
                  <a:buFontTx/>
                  <a:buNone/>
                  <a:tabLst/>
                  <a:defRPr/>
                </a:pPr>
                <a:r>
                  <a:rPr kumimoji="1" lang="ko-KR" altLang="en-US" sz="1100" b="1" i="0" u="none" strike="noStrike" kern="0" cap="none" spc="-10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제공</a:t>
                </a:r>
              </a:p>
            </p:txBody>
          </p:sp>
        </p:grpSp>
        <p:grpSp>
          <p:nvGrpSpPr>
            <p:cNvPr id="264" name="그룹 263">
              <a:extLst>
                <a:ext uri="{FF2B5EF4-FFF2-40B4-BE49-F238E27FC236}">
                  <a16:creationId xmlns:a16="http://schemas.microsoft.com/office/drawing/2014/main" id="{9FE986AC-D574-4694-989C-744250329FD7}"/>
                </a:ext>
              </a:extLst>
            </p:cNvPr>
            <p:cNvGrpSpPr/>
            <p:nvPr/>
          </p:nvGrpSpPr>
          <p:grpSpPr>
            <a:xfrm>
              <a:off x="5496595" y="3268455"/>
              <a:ext cx="412636" cy="93794"/>
              <a:chOff x="3849353" y="3250080"/>
              <a:chExt cx="412636" cy="93794"/>
            </a:xfrm>
          </p:grpSpPr>
          <p:sp>
            <p:nvSpPr>
              <p:cNvPr id="265" name="Oval 32">
                <a:extLst>
                  <a:ext uri="{FF2B5EF4-FFF2-40B4-BE49-F238E27FC236}">
                    <a16:creationId xmlns:a16="http://schemas.microsoft.com/office/drawing/2014/main" id="{CDA4A06F-98B4-4E01-867A-EAF352E06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849353" y="3250080"/>
                <a:ext cx="104068" cy="93794"/>
              </a:xfrm>
              <a:prstGeom prst="ellipse">
                <a:avLst/>
              </a:prstGeom>
              <a:solidFill>
                <a:srgbClr val="26679E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6" name="Oval 33">
                <a:extLst>
                  <a:ext uri="{FF2B5EF4-FFF2-40B4-BE49-F238E27FC236}">
                    <a16:creationId xmlns:a16="http://schemas.microsoft.com/office/drawing/2014/main" id="{4B373BAA-70AE-41B1-9B4C-80EDA3FFF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041795" y="3263479"/>
                <a:ext cx="76316" cy="66995"/>
              </a:xfrm>
              <a:prstGeom prst="ellipse">
                <a:avLst/>
              </a:prstGeom>
              <a:solidFill>
                <a:srgbClr val="5A87B1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7" name="Oval 34">
                <a:extLst>
                  <a:ext uri="{FF2B5EF4-FFF2-40B4-BE49-F238E27FC236}">
                    <a16:creationId xmlns:a16="http://schemas.microsoft.com/office/drawing/2014/main" id="{3BC50BB9-AD5E-401D-9C1B-2B3FFF602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206486" y="3271668"/>
                <a:ext cx="55503" cy="50619"/>
              </a:xfrm>
              <a:prstGeom prst="ellipse">
                <a:avLst/>
              </a:prstGeom>
              <a:solidFill>
                <a:srgbClr val="BBCBDC"/>
              </a:solidFill>
              <a:ln>
                <a:noFill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571FBE2E-7924-4B83-BD5F-4FDBD319C3DA}"/>
              </a:ext>
            </a:extLst>
          </p:cNvPr>
          <p:cNvGrpSpPr/>
          <p:nvPr/>
        </p:nvGrpSpPr>
        <p:grpSpPr>
          <a:xfrm>
            <a:off x="488504" y="2590044"/>
            <a:ext cx="2931861" cy="457048"/>
            <a:chOff x="1073870" y="3140184"/>
            <a:chExt cx="3795860" cy="457048"/>
          </a:xfrm>
        </p:grpSpPr>
        <p:sp>
          <p:nvSpPr>
            <p:cNvPr id="276" name="Rectangle 212">
              <a:extLst>
                <a:ext uri="{FF2B5EF4-FFF2-40B4-BE49-F238E27FC236}">
                  <a16:creationId xmlns:a16="http://schemas.microsoft.com/office/drawing/2014/main" id="{F50DD8B9-44B7-4F95-9D27-EA000A14F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3870" y="3140184"/>
              <a:ext cx="3795860" cy="457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995363" eaLnBrk="1" fontAlgn="ctr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prstClr val="white">
                    <a:lumMod val="50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국내 최고의 백업 및 관련 인프라 전문 기술 기업인 </a:t>
              </a:r>
              <a:r>
                <a:rPr kumimoji="1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시스펙이</a:t>
              </a:r>
              <a:r>
                <a: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시스템 구축용역을 </a:t>
              </a:r>
              <a:r>
                <a:rPr kumimoji="1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위한 최적의 업체입니다</a:t>
              </a:r>
              <a:r>
                <a:rPr kumimoji="1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7" name="Freeform 406">
              <a:extLst>
                <a:ext uri="{FF2B5EF4-FFF2-40B4-BE49-F238E27FC236}">
                  <a16:creationId xmlns:a16="http://schemas.microsoft.com/office/drawing/2014/main" id="{9ABD3321-F8E0-4727-90D2-650960E85F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7638" y="3169578"/>
              <a:ext cx="107082" cy="85666"/>
            </a:xfrm>
            <a:custGeom>
              <a:avLst/>
              <a:gdLst>
                <a:gd name="T0" fmla="*/ 0 w 4243"/>
                <a:gd name="T1" fmla="*/ 0 h 3415"/>
                <a:gd name="T2" fmla="*/ 0 w 4243"/>
                <a:gd name="T3" fmla="*/ 0 h 3415"/>
                <a:gd name="T4" fmla="*/ 0 w 4243"/>
                <a:gd name="T5" fmla="*/ 0 h 3415"/>
                <a:gd name="T6" fmla="*/ 0 w 4243"/>
                <a:gd name="T7" fmla="*/ 0 h 3415"/>
                <a:gd name="T8" fmla="*/ 0 w 4243"/>
                <a:gd name="T9" fmla="*/ 0 h 3415"/>
                <a:gd name="T10" fmla="*/ 0 w 4243"/>
                <a:gd name="T11" fmla="*/ 0 h 3415"/>
                <a:gd name="T12" fmla="*/ 0 w 4243"/>
                <a:gd name="T13" fmla="*/ 0 h 3415"/>
                <a:gd name="T14" fmla="*/ 0 w 4243"/>
                <a:gd name="T15" fmla="*/ 0 h 3415"/>
                <a:gd name="T16" fmla="*/ 0 w 4243"/>
                <a:gd name="T17" fmla="*/ 0 h 3415"/>
                <a:gd name="T18" fmla="*/ 0 w 4243"/>
                <a:gd name="T19" fmla="*/ 0 h 3415"/>
                <a:gd name="T20" fmla="*/ 0 w 4243"/>
                <a:gd name="T21" fmla="*/ 0 h 3415"/>
                <a:gd name="T22" fmla="*/ 0 w 4243"/>
                <a:gd name="T23" fmla="*/ 0 h 3415"/>
                <a:gd name="T24" fmla="*/ 0 w 4243"/>
                <a:gd name="T25" fmla="*/ 0 h 3415"/>
                <a:gd name="T26" fmla="*/ 0 w 4243"/>
                <a:gd name="T27" fmla="*/ 0 h 3415"/>
                <a:gd name="T28" fmla="*/ 0 w 4243"/>
                <a:gd name="T29" fmla="*/ 0 h 3415"/>
                <a:gd name="T30" fmla="*/ 0 w 4243"/>
                <a:gd name="T31" fmla="*/ 0 h 3415"/>
                <a:gd name="T32" fmla="*/ 0 w 4243"/>
                <a:gd name="T33" fmla="*/ 0 h 3415"/>
                <a:gd name="T34" fmla="*/ 0 w 4243"/>
                <a:gd name="T35" fmla="*/ 0 h 3415"/>
                <a:gd name="T36" fmla="*/ 0 w 4243"/>
                <a:gd name="T37" fmla="*/ 0 h 3415"/>
                <a:gd name="T38" fmla="*/ 0 w 4243"/>
                <a:gd name="T39" fmla="*/ 0 h 3415"/>
                <a:gd name="T40" fmla="*/ 0 w 4243"/>
                <a:gd name="T41" fmla="*/ 0 h 3415"/>
                <a:gd name="T42" fmla="*/ 0 w 4243"/>
                <a:gd name="T43" fmla="*/ 0 h 3415"/>
                <a:gd name="T44" fmla="*/ 0 w 4243"/>
                <a:gd name="T45" fmla="*/ 0 h 3415"/>
                <a:gd name="T46" fmla="*/ 0 w 4243"/>
                <a:gd name="T47" fmla="*/ 0 h 3415"/>
                <a:gd name="T48" fmla="*/ 0 w 4243"/>
                <a:gd name="T49" fmla="*/ 0 h 3415"/>
                <a:gd name="T50" fmla="*/ 0 w 4243"/>
                <a:gd name="T51" fmla="*/ 0 h 3415"/>
                <a:gd name="T52" fmla="*/ 0 w 4243"/>
                <a:gd name="T53" fmla="*/ 0 h 3415"/>
                <a:gd name="T54" fmla="*/ 0 w 4243"/>
                <a:gd name="T55" fmla="*/ 0 h 3415"/>
                <a:gd name="T56" fmla="*/ 0 w 4243"/>
                <a:gd name="T57" fmla="*/ 0 h 3415"/>
                <a:gd name="T58" fmla="*/ 0 w 4243"/>
                <a:gd name="T59" fmla="*/ 0 h 3415"/>
                <a:gd name="T60" fmla="*/ 0 w 4243"/>
                <a:gd name="T61" fmla="*/ 0 h 3415"/>
                <a:gd name="T62" fmla="*/ 0 w 4243"/>
                <a:gd name="T63" fmla="*/ 0 h 3415"/>
                <a:gd name="T64" fmla="*/ 0 w 4243"/>
                <a:gd name="T65" fmla="*/ 0 h 3415"/>
                <a:gd name="T66" fmla="*/ 0 w 4243"/>
                <a:gd name="T67" fmla="*/ 0 h 3415"/>
                <a:gd name="T68" fmla="*/ 0 w 4243"/>
                <a:gd name="T69" fmla="*/ 0 h 3415"/>
                <a:gd name="T70" fmla="*/ 0 w 4243"/>
                <a:gd name="T71" fmla="*/ 0 h 3415"/>
                <a:gd name="T72" fmla="*/ 0 w 4243"/>
                <a:gd name="T73" fmla="*/ 0 h 3415"/>
                <a:gd name="T74" fmla="*/ 0 w 4243"/>
                <a:gd name="T75" fmla="*/ 0 h 3415"/>
                <a:gd name="T76" fmla="*/ 0 w 4243"/>
                <a:gd name="T77" fmla="*/ 0 h 3415"/>
                <a:gd name="T78" fmla="*/ 0 w 4243"/>
                <a:gd name="T79" fmla="*/ 0 h 3415"/>
                <a:gd name="T80" fmla="*/ 0 w 4243"/>
                <a:gd name="T81" fmla="*/ 0 h 3415"/>
                <a:gd name="T82" fmla="*/ 0 w 4243"/>
                <a:gd name="T83" fmla="*/ 0 h 3415"/>
                <a:gd name="T84" fmla="*/ 0 w 4243"/>
                <a:gd name="T85" fmla="*/ 0 h 3415"/>
                <a:gd name="T86" fmla="*/ 0 w 4243"/>
                <a:gd name="T87" fmla="*/ 0 h 3415"/>
                <a:gd name="T88" fmla="*/ 0 w 4243"/>
                <a:gd name="T89" fmla="*/ 0 h 3415"/>
                <a:gd name="T90" fmla="*/ 0 w 4243"/>
                <a:gd name="T91" fmla="*/ 0 h 3415"/>
                <a:gd name="T92" fmla="*/ 0 w 4243"/>
                <a:gd name="T93" fmla="*/ 0 h 3415"/>
                <a:gd name="T94" fmla="*/ 0 w 4243"/>
                <a:gd name="T95" fmla="*/ 0 h 3415"/>
                <a:gd name="T96" fmla="*/ 0 w 4243"/>
                <a:gd name="T97" fmla="*/ 0 h 3415"/>
                <a:gd name="T98" fmla="*/ 0 w 4243"/>
                <a:gd name="T99" fmla="*/ 0 h 3415"/>
                <a:gd name="T100" fmla="*/ 0 w 4243"/>
                <a:gd name="T101" fmla="*/ 0 h 3415"/>
                <a:gd name="T102" fmla="*/ 0 w 4243"/>
                <a:gd name="T103" fmla="*/ 0 h 3415"/>
                <a:gd name="T104" fmla="*/ 0 w 4243"/>
                <a:gd name="T105" fmla="*/ 0 h 3415"/>
                <a:gd name="T106" fmla="*/ 0 w 4243"/>
                <a:gd name="T107" fmla="*/ 0 h 3415"/>
                <a:gd name="T108" fmla="*/ 0 w 4243"/>
                <a:gd name="T109" fmla="*/ 0 h 3415"/>
                <a:gd name="T110" fmla="*/ 0 w 4243"/>
                <a:gd name="T111" fmla="*/ 0 h 3415"/>
                <a:gd name="T112" fmla="*/ 0 w 4243"/>
                <a:gd name="T113" fmla="*/ 0 h 3415"/>
                <a:gd name="T114" fmla="*/ 0 w 4243"/>
                <a:gd name="T115" fmla="*/ 0 h 3415"/>
                <a:gd name="T116" fmla="*/ 0 w 4243"/>
                <a:gd name="T117" fmla="*/ 0 h 3415"/>
                <a:gd name="T118" fmla="*/ 0 w 4243"/>
                <a:gd name="T119" fmla="*/ 0 h 3415"/>
                <a:gd name="T120" fmla="*/ 0 w 4243"/>
                <a:gd name="T121" fmla="*/ 0 h 3415"/>
                <a:gd name="T122" fmla="*/ 0 w 4243"/>
                <a:gd name="T123" fmla="*/ 0 h 3415"/>
                <a:gd name="T124" fmla="*/ 0 w 4243"/>
                <a:gd name="T125" fmla="*/ 0 h 34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43"/>
                <a:gd name="T190" fmla="*/ 0 h 3415"/>
                <a:gd name="T191" fmla="*/ 4243 w 4243"/>
                <a:gd name="T192" fmla="*/ 3415 h 341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43" h="3415">
                  <a:moveTo>
                    <a:pt x="3921" y="0"/>
                  </a:moveTo>
                  <a:lnTo>
                    <a:pt x="3956" y="4"/>
                  </a:lnTo>
                  <a:lnTo>
                    <a:pt x="3988" y="13"/>
                  </a:lnTo>
                  <a:lnTo>
                    <a:pt x="4019" y="29"/>
                  </a:lnTo>
                  <a:lnTo>
                    <a:pt x="4048" y="54"/>
                  </a:lnTo>
                  <a:lnTo>
                    <a:pt x="4075" y="83"/>
                  </a:lnTo>
                  <a:lnTo>
                    <a:pt x="4101" y="121"/>
                  </a:lnTo>
                  <a:lnTo>
                    <a:pt x="4119" y="156"/>
                  </a:lnTo>
                  <a:lnTo>
                    <a:pt x="4131" y="190"/>
                  </a:lnTo>
                  <a:lnTo>
                    <a:pt x="4136" y="222"/>
                  </a:lnTo>
                  <a:lnTo>
                    <a:pt x="4133" y="252"/>
                  </a:lnTo>
                  <a:lnTo>
                    <a:pt x="4124" y="282"/>
                  </a:lnTo>
                  <a:lnTo>
                    <a:pt x="4108" y="309"/>
                  </a:lnTo>
                  <a:lnTo>
                    <a:pt x="4084" y="334"/>
                  </a:lnTo>
                  <a:lnTo>
                    <a:pt x="4055" y="359"/>
                  </a:lnTo>
                  <a:lnTo>
                    <a:pt x="4018" y="382"/>
                  </a:lnTo>
                  <a:lnTo>
                    <a:pt x="3974" y="403"/>
                  </a:lnTo>
                  <a:lnTo>
                    <a:pt x="3925" y="427"/>
                  </a:lnTo>
                  <a:lnTo>
                    <a:pt x="3873" y="455"/>
                  </a:lnTo>
                  <a:lnTo>
                    <a:pt x="3817" y="488"/>
                  </a:lnTo>
                  <a:lnTo>
                    <a:pt x="3757" y="525"/>
                  </a:lnTo>
                  <a:lnTo>
                    <a:pt x="3693" y="565"/>
                  </a:lnTo>
                  <a:lnTo>
                    <a:pt x="3616" y="618"/>
                  </a:lnTo>
                  <a:lnTo>
                    <a:pt x="3541" y="676"/>
                  </a:lnTo>
                  <a:lnTo>
                    <a:pt x="3470" y="737"/>
                  </a:lnTo>
                  <a:lnTo>
                    <a:pt x="3403" y="804"/>
                  </a:lnTo>
                  <a:lnTo>
                    <a:pt x="3340" y="875"/>
                  </a:lnTo>
                  <a:lnTo>
                    <a:pt x="3295" y="936"/>
                  </a:lnTo>
                  <a:lnTo>
                    <a:pt x="3251" y="1004"/>
                  </a:lnTo>
                  <a:lnTo>
                    <a:pt x="3208" y="1080"/>
                  </a:lnTo>
                  <a:lnTo>
                    <a:pt x="3164" y="1165"/>
                  </a:lnTo>
                  <a:lnTo>
                    <a:pt x="3121" y="1256"/>
                  </a:lnTo>
                  <a:lnTo>
                    <a:pt x="3089" y="1337"/>
                  </a:lnTo>
                  <a:lnTo>
                    <a:pt x="3062" y="1420"/>
                  </a:lnTo>
                  <a:lnTo>
                    <a:pt x="3041" y="1503"/>
                  </a:lnTo>
                  <a:lnTo>
                    <a:pt x="3027" y="1588"/>
                  </a:lnTo>
                  <a:lnTo>
                    <a:pt x="3018" y="1676"/>
                  </a:lnTo>
                  <a:lnTo>
                    <a:pt x="3016" y="1765"/>
                  </a:lnTo>
                  <a:lnTo>
                    <a:pt x="3084" y="1731"/>
                  </a:lnTo>
                  <a:lnTo>
                    <a:pt x="3150" y="1704"/>
                  </a:lnTo>
                  <a:lnTo>
                    <a:pt x="3214" y="1684"/>
                  </a:lnTo>
                  <a:lnTo>
                    <a:pt x="3278" y="1669"/>
                  </a:lnTo>
                  <a:lnTo>
                    <a:pt x="3340" y="1662"/>
                  </a:lnTo>
                  <a:lnTo>
                    <a:pt x="3401" y="1660"/>
                  </a:lnTo>
                  <a:lnTo>
                    <a:pt x="3460" y="1666"/>
                  </a:lnTo>
                  <a:lnTo>
                    <a:pt x="3541" y="1681"/>
                  </a:lnTo>
                  <a:lnTo>
                    <a:pt x="3622" y="1704"/>
                  </a:lnTo>
                  <a:lnTo>
                    <a:pt x="3703" y="1735"/>
                  </a:lnTo>
                  <a:lnTo>
                    <a:pt x="3783" y="1775"/>
                  </a:lnTo>
                  <a:lnTo>
                    <a:pt x="3862" y="1821"/>
                  </a:lnTo>
                  <a:lnTo>
                    <a:pt x="3922" y="1869"/>
                  </a:lnTo>
                  <a:lnTo>
                    <a:pt x="3979" y="1924"/>
                  </a:lnTo>
                  <a:lnTo>
                    <a:pt x="4033" y="1985"/>
                  </a:lnTo>
                  <a:lnTo>
                    <a:pt x="4083" y="2050"/>
                  </a:lnTo>
                  <a:lnTo>
                    <a:pt x="4130" y="2124"/>
                  </a:lnTo>
                  <a:lnTo>
                    <a:pt x="4164" y="2189"/>
                  </a:lnTo>
                  <a:lnTo>
                    <a:pt x="4193" y="2258"/>
                  </a:lnTo>
                  <a:lnTo>
                    <a:pt x="4215" y="2331"/>
                  </a:lnTo>
                  <a:lnTo>
                    <a:pt x="4230" y="2406"/>
                  </a:lnTo>
                  <a:lnTo>
                    <a:pt x="4240" y="2486"/>
                  </a:lnTo>
                  <a:lnTo>
                    <a:pt x="4243" y="2568"/>
                  </a:lnTo>
                  <a:lnTo>
                    <a:pt x="4239" y="2648"/>
                  </a:lnTo>
                  <a:lnTo>
                    <a:pt x="4230" y="2725"/>
                  </a:lnTo>
                  <a:lnTo>
                    <a:pt x="4213" y="2800"/>
                  </a:lnTo>
                  <a:lnTo>
                    <a:pt x="4190" y="2870"/>
                  </a:lnTo>
                  <a:lnTo>
                    <a:pt x="4160" y="2937"/>
                  </a:lnTo>
                  <a:lnTo>
                    <a:pt x="4124" y="3002"/>
                  </a:lnTo>
                  <a:lnTo>
                    <a:pt x="4081" y="3062"/>
                  </a:lnTo>
                  <a:lnTo>
                    <a:pt x="4032" y="3120"/>
                  </a:lnTo>
                  <a:lnTo>
                    <a:pt x="3975" y="3176"/>
                  </a:lnTo>
                  <a:lnTo>
                    <a:pt x="3907" y="3232"/>
                  </a:lnTo>
                  <a:lnTo>
                    <a:pt x="3836" y="3280"/>
                  </a:lnTo>
                  <a:lnTo>
                    <a:pt x="3764" y="3321"/>
                  </a:lnTo>
                  <a:lnTo>
                    <a:pt x="3689" y="3356"/>
                  </a:lnTo>
                  <a:lnTo>
                    <a:pt x="3612" y="3382"/>
                  </a:lnTo>
                  <a:lnTo>
                    <a:pt x="3533" y="3400"/>
                  </a:lnTo>
                  <a:lnTo>
                    <a:pt x="3452" y="3411"/>
                  </a:lnTo>
                  <a:lnTo>
                    <a:pt x="3369" y="3415"/>
                  </a:lnTo>
                  <a:lnTo>
                    <a:pt x="3289" y="3412"/>
                  </a:lnTo>
                  <a:lnTo>
                    <a:pt x="3211" y="3405"/>
                  </a:lnTo>
                  <a:lnTo>
                    <a:pt x="3137" y="3392"/>
                  </a:lnTo>
                  <a:lnTo>
                    <a:pt x="3066" y="3373"/>
                  </a:lnTo>
                  <a:lnTo>
                    <a:pt x="2999" y="3349"/>
                  </a:lnTo>
                  <a:lnTo>
                    <a:pt x="2935" y="3321"/>
                  </a:lnTo>
                  <a:lnTo>
                    <a:pt x="2874" y="3288"/>
                  </a:lnTo>
                  <a:lnTo>
                    <a:pt x="2816" y="3248"/>
                  </a:lnTo>
                  <a:lnTo>
                    <a:pt x="2761" y="3204"/>
                  </a:lnTo>
                  <a:lnTo>
                    <a:pt x="2703" y="3149"/>
                  </a:lnTo>
                  <a:lnTo>
                    <a:pt x="2650" y="3087"/>
                  </a:lnTo>
                  <a:lnTo>
                    <a:pt x="2601" y="3021"/>
                  </a:lnTo>
                  <a:lnTo>
                    <a:pt x="2556" y="2950"/>
                  </a:lnTo>
                  <a:lnTo>
                    <a:pt x="2516" y="2873"/>
                  </a:lnTo>
                  <a:lnTo>
                    <a:pt x="2480" y="2791"/>
                  </a:lnTo>
                  <a:lnTo>
                    <a:pt x="2449" y="2703"/>
                  </a:lnTo>
                  <a:lnTo>
                    <a:pt x="2422" y="2610"/>
                  </a:lnTo>
                  <a:lnTo>
                    <a:pt x="2408" y="2545"/>
                  </a:lnTo>
                  <a:lnTo>
                    <a:pt x="2398" y="2473"/>
                  </a:lnTo>
                  <a:lnTo>
                    <a:pt x="2390" y="2395"/>
                  </a:lnTo>
                  <a:lnTo>
                    <a:pt x="2386" y="2313"/>
                  </a:lnTo>
                  <a:lnTo>
                    <a:pt x="2386" y="2223"/>
                  </a:lnTo>
                  <a:lnTo>
                    <a:pt x="2389" y="2128"/>
                  </a:lnTo>
                  <a:lnTo>
                    <a:pt x="2394" y="2027"/>
                  </a:lnTo>
                  <a:lnTo>
                    <a:pt x="2403" y="1920"/>
                  </a:lnTo>
                  <a:lnTo>
                    <a:pt x="2416" y="1807"/>
                  </a:lnTo>
                  <a:lnTo>
                    <a:pt x="2434" y="1678"/>
                  </a:lnTo>
                  <a:lnTo>
                    <a:pt x="2458" y="1554"/>
                  </a:lnTo>
                  <a:lnTo>
                    <a:pt x="2488" y="1433"/>
                  </a:lnTo>
                  <a:lnTo>
                    <a:pt x="2523" y="1317"/>
                  </a:lnTo>
                  <a:lnTo>
                    <a:pt x="2564" y="1203"/>
                  </a:lnTo>
                  <a:lnTo>
                    <a:pt x="2610" y="1095"/>
                  </a:lnTo>
                  <a:lnTo>
                    <a:pt x="2662" y="990"/>
                  </a:lnTo>
                  <a:lnTo>
                    <a:pt x="2718" y="889"/>
                  </a:lnTo>
                  <a:lnTo>
                    <a:pt x="2789" y="788"/>
                  </a:lnTo>
                  <a:lnTo>
                    <a:pt x="2861" y="692"/>
                  </a:lnTo>
                  <a:lnTo>
                    <a:pt x="2937" y="603"/>
                  </a:lnTo>
                  <a:lnTo>
                    <a:pt x="3016" y="521"/>
                  </a:lnTo>
                  <a:lnTo>
                    <a:pt x="3098" y="444"/>
                  </a:lnTo>
                  <a:lnTo>
                    <a:pt x="3182" y="374"/>
                  </a:lnTo>
                  <a:lnTo>
                    <a:pt x="3269" y="311"/>
                  </a:lnTo>
                  <a:lnTo>
                    <a:pt x="3371" y="244"/>
                  </a:lnTo>
                  <a:lnTo>
                    <a:pt x="3472" y="184"/>
                  </a:lnTo>
                  <a:lnTo>
                    <a:pt x="3568" y="131"/>
                  </a:lnTo>
                  <a:lnTo>
                    <a:pt x="3663" y="85"/>
                  </a:lnTo>
                  <a:lnTo>
                    <a:pt x="3757" y="46"/>
                  </a:lnTo>
                  <a:lnTo>
                    <a:pt x="3848" y="15"/>
                  </a:lnTo>
                  <a:lnTo>
                    <a:pt x="3885" y="4"/>
                  </a:lnTo>
                  <a:lnTo>
                    <a:pt x="3921" y="0"/>
                  </a:lnTo>
                  <a:close/>
                  <a:moveTo>
                    <a:pt x="1536" y="0"/>
                  </a:moveTo>
                  <a:lnTo>
                    <a:pt x="1571" y="4"/>
                  </a:lnTo>
                  <a:lnTo>
                    <a:pt x="1603" y="13"/>
                  </a:lnTo>
                  <a:lnTo>
                    <a:pt x="1634" y="29"/>
                  </a:lnTo>
                  <a:lnTo>
                    <a:pt x="1664" y="54"/>
                  </a:lnTo>
                  <a:lnTo>
                    <a:pt x="1691" y="83"/>
                  </a:lnTo>
                  <a:lnTo>
                    <a:pt x="1716" y="121"/>
                  </a:lnTo>
                  <a:lnTo>
                    <a:pt x="1734" y="156"/>
                  </a:lnTo>
                  <a:lnTo>
                    <a:pt x="1746" y="190"/>
                  </a:lnTo>
                  <a:lnTo>
                    <a:pt x="1751" y="222"/>
                  </a:lnTo>
                  <a:lnTo>
                    <a:pt x="1749" y="252"/>
                  </a:lnTo>
                  <a:lnTo>
                    <a:pt x="1738" y="282"/>
                  </a:lnTo>
                  <a:lnTo>
                    <a:pt x="1723" y="309"/>
                  </a:lnTo>
                  <a:lnTo>
                    <a:pt x="1700" y="334"/>
                  </a:lnTo>
                  <a:lnTo>
                    <a:pt x="1669" y="359"/>
                  </a:lnTo>
                  <a:lnTo>
                    <a:pt x="1631" y="382"/>
                  </a:lnTo>
                  <a:lnTo>
                    <a:pt x="1588" y="403"/>
                  </a:lnTo>
                  <a:lnTo>
                    <a:pt x="1540" y="427"/>
                  </a:lnTo>
                  <a:lnTo>
                    <a:pt x="1487" y="455"/>
                  </a:lnTo>
                  <a:lnTo>
                    <a:pt x="1432" y="488"/>
                  </a:lnTo>
                  <a:lnTo>
                    <a:pt x="1371" y="525"/>
                  </a:lnTo>
                  <a:lnTo>
                    <a:pt x="1307" y="565"/>
                  </a:lnTo>
                  <a:lnTo>
                    <a:pt x="1230" y="618"/>
                  </a:lnTo>
                  <a:lnTo>
                    <a:pt x="1156" y="676"/>
                  </a:lnTo>
                  <a:lnTo>
                    <a:pt x="1085" y="737"/>
                  </a:lnTo>
                  <a:lnTo>
                    <a:pt x="1019" y="804"/>
                  </a:lnTo>
                  <a:lnTo>
                    <a:pt x="954" y="875"/>
                  </a:lnTo>
                  <a:lnTo>
                    <a:pt x="909" y="936"/>
                  </a:lnTo>
                  <a:lnTo>
                    <a:pt x="865" y="1004"/>
                  </a:lnTo>
                  <a:lnTo>
                    <a:pt x="822" y="1080"/>
                  </a:lnTo>
                  <a:lnTo>
                    <a:pt x="778" y="1165"/>
                  </a:lnTo>
                  <a:lnTo>
                    <a:pt x="735" y="1256"/>
                  </a:lnTo>
                  <a:lnTo>
                    <a:pt x="703" y="1337"/>
                  </a:lnTo>
                  <a:lnTo>
                    <a:pt x="677" y="1420"/>
                  </a:lnTo>
                  <a:lnTo>
                    <a:pt x="657" y="1503"/>
                  </a:lnTo>
                  <a:lnTo>
                    <a:pt x="641" y="1588"/>
                  </a:lnTo>
                  <a:lnTo>
                    <a:pt x="632" y="1676"/>
                  </a:lnTo>
                  <a:lnTo>
                    <a:pt x="630" y="1765"/>
                  </a:lnTo>
                  <a:lnTo>
                    <a:pt x="698" y="1731"/>
                  </a:lnTo>
                  <a:lnTo>
                    <a:pt x="764" y="1704"/>
                  </a:lnTo>
                  <a:lnTo>
                    <a:pt x="828" y="1684"/>
                  </a:lnTo>
                  <a:lnTo>
                    <a:pt x="892" y="1669"/>
                  </a:lnTo>
                  <a:lnTo>
                    <a:pt x="954" y="1662"/>
                  </a:lnTo>
                  <a:lnTo>
                    <a:pt x="1015" y="1660"/>
                  </a:lnTo>
                  <a:lnTo>
                    <a:pt x="1074" y="1666"/>
                  </a:lnTo>
                  <a:lnTo>
                    <a:pt x="1155" y="1681"/>
                  </a:lnTo>
                  <a:lnTo>
                    <a:pt x="1236" y="1704"/>
                  </a:lnTo>
                  <a:lnTo>
                    <a:pt x="1317" y="1735"/>
                  </a:lnTo>
                  <a:lnTo>
                    <a:pt x="1397" y="1775"/>
                  </a:lnTo>
                  <a:lnTo>
                    <a:pt x="1477" y="1821"/>
                  </a:lnTo>
                  <a:lnTo>
                    <a:pt x="1537" y="1869"/>
                  </a:lnTo>
                  <a:lnTo>
                    <a:pt x="1594" y="1924"/>
                  </a:lnTo>
                  <a:lnTo>
                    <a:pt x="1648" y="1985"/>
                  </a:lnTo>
                  <a:lnTo>
                    <a:pt x="1698" y="2050"/>
                  </a:lnTo>
                  <a:lnTo>
                    <a:pt x="1745" y="2124"/>
                  </a:lnTo>
                  <a:lnTo>
                    <a:pt x="1780" y="2189"/>
                  </a:lnTo>
                  <a:lnTo>
                    <a:pt x="1808" y="2258"/>
                  </a:lnTo>
                  <a:lnTo>
                    <a:pt x="1830" y="2331"/>
                  </a:lnTo>
                  <a:lnTo>
                    <a:pt x="1845" y="2406"/>
                  </a:lnTo>
                  <a:lnTo>
                    <a:pt x="1856" y="2486"/>
                  </a:lnTo>
                  <a:lnTo>
                    <a:pt x="1858" y="2568"/>
                  </a:lnTo>
                  <a:lnTo>
                    <a:pt x="1854" y="2648"/>
                  </a:lnTo>
                  <a:lnTo>
                    <a:pt x="1845" y="2725"/>
                  </a:lnTo>
                  <a:lnTo>
                    <a:pt x="1828" y="2800"/>
                  </a:lnTo>
                  <a:lnTo>
                    <a:pt x="1805" y="2870"/>
                  </a:lnTo>
                  <a:lnTo>
                    <a:pt x="1776" y="2937"/>
                  </a:lnTo>
                  <a:lnTo>
                    <a:pt x="1738" y="3002"/>
                  </a:lnTo>
                  <a:lnTo>
                    <a:pt x="1696" y="3062"/>
                  </a:lnTo>
                  <a:lnTo>
                    <a:pt x="1646" y="3120"/>
                  </a:lnTo>
                  <a:lnTo>
                    <a:pt x="1590" y="3176"/>
                  </a:lnTo>
                  <a:lnTo>
                    <a:pt x="1522" y="3232"/>
                  </a:lnTo>
                  <a:lnTo>
                    <a:pt x="1451" y="3280"/>
                  </a:lnTo>
                  <a:lnTo>
                    <a:pt x="1379" y="3321"/>
                  </a:lnTo>
                  <a:lnTo>
                    <a:pt x="1304" y="3356"/>
                  </a:lnTo>
                  <a:lnTo>
                    <a:pt x="1227" y="3382"/>
                  </a:lnTo>
                  <a:lnTo>
                    <a:pt x="1147" y="3400"/>
                  </a:lnTo>
                  <a:lnTo>
                    <a:pt x="1066" y="3411"/>
                  </a:lnTo>
                  <a:lnTo>
                    <a:pt x="982" y="3415"/>
                  </a:lnTo>
                  <a:lnTo>
                    <a:pt x="903" y="3412"/>
                  </a:lnTo>
                  <a:lnTo>
                    <a:pt x="825" y="3405"/>
                  </a:lnTo>
                  <a:lnTo>
                    <a:pt x="752" y="3392"/>
                  </a:lnTo>
                  <a:lnTo>
                    <a:pt x="681" y="3373"/>
                  </a:lnTo>
                  <a:lnTo>
                    <a:pt x="614" y="3349"/>
                  </a:lnTo>
                  <a:lnTo>
                    <a:pt x="550" y="3321"/>
                  </a:lnTo>
                  <a:lnTo>
                    <a:pt x="489" y="3288"/>
                  </a:lnTo>
                  <a:lnTo>
                    <a:pt x="431" y="3248"/>
                  </a:lnTo>
                  <a:lnTo>
                    <a:pt x="376" y="3204"/>
                  </a:lnTo>
                  <a:lnTo>
                    <a:pt x="318" y="3149"/>
                  </a:lnTo>
                  <a:lnTo>
                    <a:pt x="265" y="3087"/>
                  </a:lnTo>
                  <a:lnTo>
                    <a:pt x="216" y="3021"/>
                  </a:lnTo>
                  <a:lnTo>
                    <a:pt x="171" y="2950"/>
                  </a:lnTo>
                  <a:lnTo>
                    <a:pt x="131" y="2873"/>
                  </a:lnTo>
                  <a:lnTo>
                    <a:pt x="95" y="2791"/>
                  </a:lnTo>
                  <a:lnTo>
                    <a:pt x="64" y="2703"/>
                  </a:lnTo>
                  <a:lnTo>
                    <a:pt x="37" y="2610"/>
                  </a:lnTo>
                  <a:lnTo>
                    <a:pt x="23" y="2545"/>
                  </a:lnTo>
                  <a:lnTo>
                    <a:pt x="13" y="2473"/>
                  </a:lnTo>
                  <a:lnTo>
                    <a:pt x="5" y="2395"/>
                  </a:lnTo>
                  <a:lnTo>
                    <a:pt x="1" y="2313"/>
                  </a:lnTo>
                  <a:lnTo>
                    <a:pt x="0" y="2223"/>
                  </a:lnTo>
                  <a:lnTo>
                    <a:pt x="3" y="2128"/>
                  </a:lnTo>
                  <a:lnTo>
                    <a:pt x="9" y="2027"/>
                  </a:lnTo>
                  <a:lnTo>
                    <a:pt x="18" y="1920"/>
                  </a:lnTo>
                  <a:lnTo>
                    <a:pt x="30" y="1807"/>
                  </a:lnTo>
                  <a:lnTo>
                    <a:pt x="49" y="1678"/>
                  </a:lnTo>
                  <a:lnTo>
                    <a:pt x="72" y="1554"/>
                  </a:lnTo>
                  <a:lnTo>
                    <a:pt x="102" y="1433"/>
                  </a:lnTo>
                  <a:lnTo>
                    <a:pt x="138" y="1317"/>
                  </a:lnTo>
                  <a:lnTo>
                    <a:pt x="179" y="1203"/>
                  </a:lnTo>
                  <a:lnTo>
                    <a:pt x="224" y="1095"/>
                  </a:lnTo>
                  <a:lnTo>
                    <a:pt x="277" y="990"/>
                  </a:lnTo>
                  <a:lnTo>
                    <a:pt x="334" y="889"/>
                  </a:lnTo>
                  <a:lnTo>
                    <a:pt x="403" y="788"/>
                  </a:lnTo>
                  <a:lnTo>
                    <a:pt x="476" y="692"/>
                  </a:lnTo>
                  <a:lnTo>
                    <a:pt x="552" y="603"/>
                  </a:lnTo>
                  <a:lnTo>
                    <a:pt x="631" y="521"/>
                  </a:lnTo>
                  <a:lnTo>
                    <a:pt x="712" y="444"/>
                  </a:lnTo>
                  <a:lnTo>
                    <a:pt x="797" y="374"/>
                  </a:lnTo>
                  <a:lnTo>
                    <a:pt x="885" y="311"/>
                  </a:lnTo>
                  <a:lnTo>
                    <a:pt x="986" y="244"/>
                  </a:lnTo>
                  <a:lnTo>
                    <a:pt x="1087" y="184"/>
                  </a:lnTo>
                  <a:lnTo>
                    <a:pt x="1183" y="131"/>
                  </a:lnTo>
                  <a:lnTo>
                    <a:pt x="1279" y="85"/>
                  </a:lnTo>
                  <a:lnTo>
                    <a:pt x="1373" y="46"/>
                  </a:lnTo>
                  <a:lnTo>
                    <a:pt x="1463" y="15"/>
                  </a:lnTo>
                  <a:lnTo>
                    <a:pt x="1500" y="4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wrap="none" lIns="162000" r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8" name="Freeform 406">
              <a:extLst>
                <a:ext uri="{FF2B5EF4-FFF2-40B4-BE49-F238E27FC236}">
                  <a16:creationId xmlns:a16="http://schemas.microsoft.com/office/drawing/2014/main" id="{CD680947-90C8-4BE5-BF5A-57737C36C7A3}"/>
                </a:ext>
              </a:extLst>
            </p:cNvPr>
            <p:cNvSpPr>
              <a:spLocks noEditPoints="1"/>
            </p:cNvSpPr>
            <p:nvPr/>
          </p:nvSpPr>
          <p:spPr bwMode="auto">
            <a:xfrm flipH="1" flipV="1">
              <a:off x="4698879" y="3169578"/>
              <a:ext cx="107082" cy="85666"/>
            </a:xfrm>
            <a:custGeom>
              <a:avLst/>
              <a:gdLst>
                <a:gd name="T0" fmla="*/ 0 w 4243"/>
                <a:gd name="T1" fmla="*/ 0 h 3415"/>
                <a:gd name="T2" fmla="*/ 0 w 4243"/>
                <a:gd name="T3" fmla="*/ 0 h 3415"/>
                <a:gd name="T4" fmla="*/ 0 w 4243"/>
                <a:gd name="T5" fmla="*/ 0 h 3415"/>
                <a:gd name="T6" fmla="*/ 0 w 4243"/>
                <a:gd name="T7" fmla="*/ 0 h 3415"/>
                <a:gd name="T8" fmla="*/ 0 w 4243"/>
                <a:gd name="T9" fmla="*/ 0 h 3415"/>
                <a:gd name="T10" fmla="*/ 0 w 4243"/>
                <a:gd name="T11" fmla="*/ 0 h 3415"/>
                <a:gd name="T12" fmla="*/ 0 w 4243"/>
                <a:gd name="T13" fmla="*/ 0 h 3415"/>
                <a:gd name="T14" fmla="*/ 0 w 4243"/>
                <a:gd name="T15" fmla="*/ 0 h 3415"/>
                <a:gd name="T16" fmla="*/ 0 w 4243"/>
                <a:gd name="T17" fmla="*/ 0 h 3415"/>
                <a:gd name="T18" fmla="*/ 0 w 4243"/>
                <a:gd name="T19" fmla="*/ 0 h 3415"/>
                <a:gd name="T20" fmla="*/ 0 w 4243"/>
                <a:gd name="T21" fmla="*/ 0 h 3415"/>
                <a:gd name="T22" fmla="*/ 0 w 4243"/>
                <a:gd name="T23" fmla="*/ 0 h 3415"/>
                <a:gd name="T24" fmla="*/ 0 w 4243"/>
                <a:gd name="T25" fmla="*/ 0 h 3415"/>
                <a:gd name="T26" fmla="*/ 0 w 4243"/>
                <a:gd name="T27" fmla="*/ 0 h 3415"/>
                <a:gd name="T28" fmla="*/ 0 w 4243"/>
                <a:gd name="T29" fmla="*/ 0 h 3415"/>
                <a:gd name="T30" fmla="*/ 0 w 4243"/>
                <a:gd name="T31" fmla="*/ 0 h 3415"/>
                <a:gd name="T32" fmla="*/ 0 w 4243"/>
                <a:gd name="T33" fmla="*/ 0 h 3415"/>
                <a:gd name="T34" fmla="*/ 0 w 4243"/>
                <a:gd name="T35" fmla="*/ 0 h 3415"/>
                <a:gd name="T36" fmla="*/ 0 w 4243"/>
                <a:gd name="T37" fmla="*/ 0 h 3415"/>
                <a:gd name="T38" fmla="*/ 0 w 4243"/>
                <a:gd name="T39" fmla="*/ 0 h 3415"/>
                <a:gd name="T40" fmla="*/ 0 w 4243"/>
                <a:gd name="T41" fmla="*/ 0 h 3415"/>
                <a:gd name="T42" fmla="*/ 0 w 4243"/>
                <a:gd name="T43" fmla="*/ 0 h 3415"/>
                <a:gd name="T44" fmla="*/ 0 w 4243"/>
                <a:gd name="T45" fmla="*/ 0 h 3415"/>
                <a:gd name="T46" fmla="*/ 0 w 4243"/>
                <a:gd name="T47" fmla="*/ 0 h 3415"/>
                <a:gd name="T48" fmla="*/ 0 w 4243"/>
                <a:gd name="T49" fmla="*/ 0 h 3415"/>
                <a:gd name="T50" fmla="*/ 0 w 4243"/>
                <a:gd name="T51" fmla="*/ 0 h 3415"/>
                <a:gd name="T52" fmla="*/ 0 w 4243"/>
                <a:gd name="T53" fmla="*/ 0 h 3415"/>
                <a:gd name="T54" fmla="*/ 0 w 4243"/>
                <a:gd name="T55" fmla="*/ 0 h 3415"/>
                <a:gd name="T56" fmla="*/ 0 w 4243"/>
                <a:gd name="T57" fmla="*/ 0 h 3415"/>
                <a:gd name="T58" fmla="*/ 0 w 4243"/>
                <a:gd name="T59" fmla="*/ 0 h 3415"/>
                <a:gd name="T60" fmla="*/ 0 w 4243"/>
                <a:gd name="T61" fmla="*/ 0 h 3415"/>
                <a:gd name="T62" fmla="*/ 0 w 4243"/>
                <a:gd name="T63" fmla="*/ 0 h 3415"/>
                <a:gd name="T64" fmla="*/ 0 w 4243"/>
                <a:gd name="T65" fmla="*/ 0 h 3415"/>
                <a:gd name="T66" fmla="*/ 0 w 4243"/>
                <a:gd name="T67" fmla="*/ 0 h 3415"/>
                <a:gd name="T68" fmla="*/ 0 w 4243"/>
                <a:gd name="T69" fmla="*/ 0 h 3415"/>
                <a:gd name="T70" fmla="*/ 0 w 4243"/>
                <a:gd name="T71" fmla="*/ 0 h 3415"/>
                <a:gd name="T72" fmla="*/ 0 w 4243"/>
                <a:gd name="T73" fmla="*/ 0 h 3415"/>
                <a:gd name="T74" fmla="*/ 0 w 4243"/>
                <a:gd name="T75" fmla="*/ 0 h 3415"/>
                <a:gd name="T76" fmla="*/ 0 w 4243"/>
                <a:gd name="T77" fmla="*/ 0 h 3415"/>
                <a:gd name="T78" fmla="*/ 0 w 4243"/>
                <a:gd name="T79" fmla="*/ 0 h 3415"/>
                <a:gd name="T80" fmla="*/ 0 w 4243"/>
                <a:gd name="T81" fmla="*/ 0 h 3415"/>
                <a:gd name="T82" fmla="*/ 0 w 4243"/>
                <a:gd name="T83" fmla="*/ 0 h 3415"/>
                <a:gd name="T84" fmla="*/ 0 w 4243"/>
                <a:gd name="T85" fmla="*/ 0 h 3415"/>
                <a:gd name="T86" fmla="*/ 0 w 4243"/>
                <a:gd name="T87" fmla="*/ 0 h 3415"/>
                <a:gd name="T88" fmla="*/ 0 w 4243"/>
                <a:gd name="T89" fmla="*/ 0 h 3415"/>
                <a:gd name="T90" fmla="*/ 0 w 4243"/>
                <a:gd name="T91" fmla="*/ 0 h 3415"/>
                <a:gd name="T92" fmla="*/ 0 w 4243"/>
                <a:gd name="T93" fmla="*/ 0 h 3415"/>
                <a:gd name="T94" fmla="*/ 0 w 4243"/>
                <a:gd name="T95" fmla="*/ 0 h 3415"/>
                <a:gd name="T96" fmla="*/ 0 w 4243"/>
                <a:gd name="T97" fmla="*/ 0 h 3415"/>
                <a:gd name="T98" fmla="*/ 0 w 4243"/>
                <a:gd name="T99" fmla="*/ 0 h 3415"/>
                <a:gd name="T100" fmla="*/ 0 w 4243"/>
                <a:gd name="T101" fmla="*/ 0 h 3415"/>
                <a:gd name="T102" fmla="*/ 0 w 4243"/>
                <a:gd name="T103" fmla="*/ 0 h 3415"/>
                <a:gd name="T104" fmla="*/ 0 w 4243"/>
                <a:gd name="T105" fmla="*/ 0 h 3415"/>
                <a:gd name="T106" fmla="*/ 0 w 4243"/>
                <a:gd name="T107" fmla="*/ 0 h 3415"/>
                <a:gd name="T108" fmla="*/ 0 w 4243"/>
                <a:gd name="T109" fmla="*/ 0 h 3415"/>
                <a:gd name="T110" fmla="*/ 0 w 4243"/>
                <a:gd name="T111" fmla="*/ 0 h 3415"/>
                <a:gd name="T112" fmla="*/ 0 w 4243"/>
                <a:gd name="T113" fmla="*/ 0 h 3415"/>
                <a:gd name="T114" fmla="*/ 0 w 4243"/>
                <a:gd name="T115" fmla="*/ 0 h 3415"/>
                <a:gd name="T116" fmla="*/ 0 w 4243"/>
                <a:gd name="T117" fmla="*/ 0 h 3415"/>
                <a:gd name="T118" fmla="*/ 0 w 4243"/>
                <a:gd name="T119" fmla="*/ 0 h 3415"/>
                <a:gd name="T120" fmla="*/ 0 w 4243"/>
                <a:gd name="T121" fmla="*/ 0 h 3415"/>
                <a:gd name="T122" fmla="*/ 0 w 4243"/>
                <a:gd name="T123" fmla="*/ 0 h 3415"/>
                <a:gd name="T124" fmla="*/ 0 w 4243"/>
                <a:gd name="T125" fmla="*/ 0 h 34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43"/>
                <a:gd name="T190" fmla="*/ 0 h 3415"/>
                <a:gd name="T191" fmla="*/ 4243 w 4243"/>
                <a:gd name="T192" fmla="*/ 3415 h 341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43" h="3415">
                  <a:moveTo>
                    <a:pt x="3921" y="0"/>
                  </a:moveTo>
                  <a:lnTo>
                    <a:pt x="3956" y="4"/>
                  </a:lnTo>
                  <a:lnTo>
                    <a:pt x="3988" y="13"/>
                  </a:lnTo>
                  <a:lnTo>
                    <a:pt x="4019" y="29"/>
                  </a:lnTo>
                  <a:lnTo>
                    <a:pt x="4048" y="54"/>
                  </a:lnTo>
                  <a:lnTo>
                    <a:pt x="4075" y="83"/>
                  </a:lnTo>
                  <a:lnTo>
                    <a:pt x="4101" y="121"/>
                  </a:lnTo>
                  <a:lnTo>
                    <a:pt x="4119" y="156"/>
                  </a:lnTo>
                  <a:lnTo>
                    <a:pt x="4131" y="190"/>
                  </a:lnTo>
                  <a:lnTo>
                    <a:pt x="4136" y="222"/>
                  </a:lnTo>
                  <a:lnTo>
                    <a:pt x="4133" y="252"/>
                  </a:lnTo>
                  <a:lnTo>
                    <a:pt x="4124" y="282"/>
                  </a:lnTo>
                  <a:lnTo>
                    <a:pt x="4108" y="309"/>
                  </a:lnTo>
                  <a:lnTo>
                    <a:pt x="4084" y="334"/>
                  </a:lnTo>
                  <a:lnTo>
                    <a:pt x="4055" y="359"/>
                  </a:lnTo>
                  <a:lnTo>
                    <a:pt x="4018" y="382"/>
                  </a:lnTo>
                  <a:lnTo>
                    <a:pt x="3974" y="403"/>
                  </a:lnTo>
                  <a:lnTo>
                    <a:pt x="3925" y="427"/>
                  </a:lnTo>
                  <a:lnTo>
                    <a:pt x="3873" y="455"/>
                  </a:lnTo>
                  <a:lnTo>
                    <a:pt x="3817" y="488"/>
                  </a:lnTo>
                  <a:lnTo>
                    <a:pt x="3757" y="525"/>
                  </a:lnTo>
                  <a:lnTo>
                    <a:pt x="3693" y="565"/>
                  </a:lnTo>
                  <a:lnTo>
                    <a:pt x="3616" y="618"/>
                  </a:lnTo>
                  <a:lnTo>
                    <a:pt x="3541" y="676"/>
                  </a:lnTo>
                  <a:lnTo>
                    <a:pt x="3470" y="737"/>
                  </a:lnTo>
                  <a:lnTo>
                    <a:pt x="3403" y="804"/>
                  </a:lnTo>
                  <a:lnTo>
                    <a:pt x="3340" y="875"/>
                  </a:lnTo>
                  <a:lnTo>
                    <a:pt x="3295" y="936"/>
                  </a:lnTo>
                  <a:lnTo>
                    <a:pt x="3251" y="1004"/>
                  </a:lnTo>
                  <a:lnTo>
                    <a:pt x="3208" y="1080"/>
                  </a:lnTo>
                  <a:lnTo>
                    <a:pt x="3164" y="1165"/>
                  </a:lnTo>
                  <a:lnTo>
                    <a:pt x="3121" y="1256"/>
                  </a:lnTo>
                  <a:lnTo>
                    <a:pt x="3089" y="1337"/>
                  </a:lnTo>
                  <a:lnTo>
                    <a:pt x="3062" y="1420"/>
                  </a:lnTo>
                  <a:lnTo>
                    <a:pt x="3041" y="1503"/>
                  </a:lnTo>
                  <a:lnTo>
                    <a:pt x="3027" y="1588"/>
                  </a:lnTo>
                  <a:lnTo>
                    <a:pt x="3018" y="1676"/>
                  </a:lnTo>
                  <a:lnTo>
                    <a:pt x="3016" y="1765"/>
                  </a:lnTo>
                  <a:lnTo>
                    <a:pt x="3084" y="1731"/>
                  </a:lnTo>
                  <a:lnTo>
                    <a:pt x="3150" y="1704"/>
                  </a:lnTo>
                  <a:lnTo>
                    <a:pt x="3214" y="1684"/>
                  </a:lnTo>
                  <a:lnTo>
                    <a:pt x="3278" y="1669"/>
                  </a:lnTo>
                  <a:lnTo>
                    <a:pt x="3340" y="1662"/>
                  </a:lnTo>
                  <a:lnTo>
                    <a:pt x="3401" y="1660"/>
                  </a:lnTo>
                  <a:lnTo>
                    <a:pt x="3460" y="1666"/>
                  </a:lnTo>
                  <a:lnTo>
                    <a:pt x="3541" y="1681"/>
                  </a:lnTo>
                  <a:lnTo>
                    <a:pt x="3622" y="1704"/>
                  </a:lnTo>
                  <a:lnTo>
                    <a:pt x="3703" y="1735"/>
                  </a:lnTo>
                  <a:lnTo>
                    <a:pt x="3783" y="1775"/>
                  </a:lnTo>
                  <a:lnTo>
                    <a:pt x="3862" y="1821"/>
                  </a:lnTo>
                  <a:lnTo>
                    <a:pt x="3922" y="1869"/>
                  </a:lnTo>
                  <a:lnTo>
                    <a:pt x="3979" y="1924"/>
                  </a:lnTo>
                  <a:lnTo>
                    <a:pt x="4033" y="1985"/>
                  </a:lnTo>
                  <a:lnTo>
                    <a:pt x="4083" y="2050"/>
                  </a:lnTo>
                  <a:lnTo>
                    <a:pt x="4130" y="2124"/>
                  </a:lnTo>
                  <a:lnTo>
                    <a:pt x="4164" y="2189"/>
                  </a:lnTo>
                  <a:lnTo>
                    <a:pt x="4193" y="2258"/>
                  </a:lnTo>
                  <a:lnTo>
                    <a:pt x="4215" y="2331"/>
                  </a:lnTo>
                  <a:lnTo>
                    <a:pt x="4230" y="2406"/>
                  </a:lnTo>
                  <a:lnTo>
                    <a:pt x="4240" y="2486"/>
                  </a:lnTo>
                  <a:lnTo>
                    <a:pt x="4243" y="2568"/>
                  </a:lnTo>
                  <a:lnTo>
                    <a:pt x="4239" y="2648"/>
                  </a:lnTo>
                  <a:lnTo>
                    <a:pt x="4230" y="2725"/>
                  </a:lnTo>
                  <a:lnTo>
                    <a:pt x="4213" y="2800"/>
                  </a:lnTo>
                  <a:lnTo>
                    <a:pt x="4190" y="2870"/>
                  </a:lnTo>
                  <a:lnTo>
                    <a:pt x="4160" y="2937"/>
                  </a:lnTo>
                  <a:lnTo>
                    <a:pt x="4124" y="3002"/>
                  </a:lnTo>
                  <a:lnTo>
                    <a:pt x="4081" y="3062"/>
                  </a:lnTo>
                  <a:lnTo>
                    <a:pt x="4032" y="3120"/>
                  </a:lnTo>
                  <a:lnTo>
                    <a:pt x="3975" y="3176"/>
                  </a:lnTo>
                  <a:lnTo>
                    <a:pt x="3907" y="3232"/>
                  </a:lnTo>
                  <a:lnTo>
                    <a:pt x="3836" y="3280"/>
                  </a:lnTo>
                  <a:lnTo>
                    <a:pt x="3764" y="3321"/>
                  </a:lnTo>
                  <a:lnTo>
                    <a:pt x="3689" y="3356"/>
                  </a:lnTo>
                  <a:lnTo>
                    <a:pt x="3612" y="3382"/>
                  </a:lnTo>
                  <a:lnTo>
                    <a:pt x="3533" y="3400"/>
                  </a:lnTo>
                  <a:lnTo>
                    <a:pt x="3452" y="3411"/>
                  </a:lnTo>
                  <a:lnTo>
                    <a:pt x="3369" y="3415"/>
                  </a:lnTo>
                  <a:lnTo>
                    <a:pt x="3289" y="3412"/>
                  </a:lnTo>
                  <a:lnTo>
                    <a:pt x="3211" y="3405"/>
                  </a:lnTo>
                  <a:lnTo>
                    <a:pt x="3137" y="3392"/>
                  </a:lnTo>
                  <a:lnTo>
                    <a:pt x="3066" y="3373"/>
                  </a:lnTo>
                  <a:lnTo>
                    <a:pt x="2999" y="3349"/>
                  </a:lnTo>
                  <a:lnTo>
                    <a:pt x="2935" y="3321"/>
                  </a:lnTo>
                  <a:lnTo>
                    <a:pt x="2874" y="3288"/>
                  </a:lnTo>
                  <a:lnTo>
                    <a:pt x="2816" y="3248"/>
                  </a:lnTo>
                  <a:lnTo>
                    <a:pt x="2761" y="3204"/>
                  </a:lnTo>
                  <a:lnTo>
                    <a:pt x="2703" y="3149"/>
                  </a:lnTo>
                  <a:lnTo>
                    <a:pt x="2650" y="3087"/>
                  </a:lnTo>
                  <a:lnTo>
                    <a:pt x="2601" y="3021"/>
                  </a:lnTo>
                  <a:lnTo>
                    <a:pt x="2556" y="2950"/>
                  </a:lnTo>
                  <a:lnTo>
                    <a:pt x="2516" y="2873"/>
                  </a:lnTo>
                  <a:lnTo>
                    <a:pt x="2480" y="2791"/>
                  </a:lnTo>
                  <a:lnTo>
                    <a:pt x="2449" y="2703"/>
                  </a:lnTo>
                  <a:lnTo>
                    <a:pt x="2422" y="2610"/>
                  </a:lnTo>
                  <a:lnTo>
                    <a:pt x="2408" y="2545"/>
                  </a:lnTo>
                  <a:lnTo>
                    <a:pt x="2398" y="2473"/>
                  </a:lnTo>
                  <a:lnTo>
                    <a:pt x="2390" y="2395"/>
                  </a:lnTo>
                  <a:lnTo>
                    <a:pt x="2386" y="2313"/>
                  </a:lnTo>
                  <a:lnTo>
                    <a:pt x="2386" y="2223"/>
                  </a:lnTo>
                  <a:lnTo>
                    <a:pt x="2389" y="2128"/>
                  </a:lnTo>
                  <a:lnTo>
                    <a:pt x="2394" y="2027"/>
                  </a:lnTo>
                  <a:lnTo>
                    <a:pt x="2403" y="1920"/>
                  </a:lnTo>
                  <a:lnTo>
                    <a:pt x="2416" y="1807"/>
                  </a:lnTo>
                  <a:lnTo>
                    <a:pt x="2434" y="1678"/>
                  </a:lnTo>
                  <a:lnTo>
                    <a:pt x="2458" y="1554"/>
                  </a:lnTo>
                  <a:lnTo>
                    <a:pt x="2488" y="1433"/>
                  </a:lnTo>
                  <a:lnTo>
                    <a:pt x="2523" y="1317"/>
                  </a:lnTo>
                  <a:lnTo>
                    <a:pt x="2564" y="1203"/>
                  </a:lnTo>
                  <a:lnTo>
                    <a:pt x="2610" y="1095"/>
                  </a:lnTo>
                  <a:lnTo>
                    <a:pt x="2662" y="990"/>
                  </a:lnTo>
                  <a:lnTo>
                    <a:pt x="2718" y="889"/>
                  </a:lnTo>
                  <a:lnTo>
                    <a:pt x="2789" y="788"/>
                  </a:lnTo>
                  <a:lnTo>
                    <a:pt x="2861" y="692"/>
                  </a:lnTo>
                  <a:lnTo>
                    <a:pt x="2937" y="603"/>
                  </a:lnTo>
                  <a:lnTo>
                    <a:pt x="3016" y="521"/>
                  </a:lnTo>
                  <a:lnTo>
                    <a:pt x="3098" y="444"/>
                  </a:lnTo>
                  <a:lnTo>
                    <a:pt x="3182" y="374"/>
                  </a:lnTo>
                  <a:lnTo>
                    <a:pt x="3269" y="311"/>
                  </a:lnTo>
                  <a:lnTo>
                    <a:pt x="3371" y="244"/>
                  </a:lnTo>
                  <a:lnTo>
                    <a:pt x="3472" y="184"/>
                  </a:lnTo>
                  <a:lnTo>
                    <a:pt x="3568" y="131"/>
                  </a:lnTo>
                  <a:lnTo>
                    <a:pt x="3663" y="85"/>
                  </a:lnTo>
                  <a:lnTo>
                    <a:pt x="3757" y="46"/>
                  </a:lnTo>
                  <a:lnTo>
                    <a:pt x="3848" y="15"/>
                  </a:lnTo>
                  <a:lnTo>
                    <a:pt x="3885" y="4"/>
                  </a:lnTo>
                  <a:lnTo>
                    <a:pt x="3921" y="0"/>
                  </a:lnTo>
                  <a:close/>
                  <a:moveTo>
                    <a:pt x="1536" y="0"/>
                  </a:moveTo>
                  <a:lnTo>
                    <a:pt x="1571" y="4"/>
                  </a:lnTo>
                  <a:lnTo>
                    <a:pt x="1603" y="13"/>
                  </a:lnTo>
                  <a:lnTo>
                    <a:pt x="1634" y="29"/>
                  </a:lnTo>
                  <a:lnTo>
                    <a:pt x="1664" y="54"/>
                  </a:lnTo>
                  <a:lnTo>
                    <a:pt x="1691" y="83"/>
                  </a:lnTo>
                  <a:lnTo>
                    <a:pt x="1716" y="121"/>
                  </a:lnTo>
                  <a:lnTo>
                    <a:pt x="1734" y="156"/>
                  </a:lnTo>
                  <a:lnTo>
                    <a:pt x="1746" y="190"/>
                  </a:lnTo>
                  <a:lnTo>
                    <a:pt x="1751" y="222"/>
                  </a:lnTo>
                  <a:lnTo>
                    <a:pt x="1749" y="252"/>
                  </a:lnTo>
                  <a:lnTo>
                    <a:pt x="1738" y="282"/>
                  </a:lnTo>
                  <a:lnTo>
                    <a:pt x="1723" y="309"/>
                  </a:lnTo>
                  <a:lnTo>
                    <a:pt x="1700" y="334"/>
                  </a:lnTo>
                  <a:lnTo>
                    <a:pt x="1669" y="359"/>
                  </a:lnTo>
                  <a:lnTo>
                    <a:pt x="1631" y="382"/>
                  </a:lnTo>
                  <a:lnTo>
                    <a:pt x="1588" y="403"/>
                  </a:lnTo>
                  <a:lnTo>
                    <a:pt x="1540" y="427"/>
                  </a:lnTo>
                  <a:lnTo>
                    <a:pt x="1487" y="455"/>
                  </a:lnTo>
                  <a:lnTo>
                    <a:pt x="1432" y="488"/>
                  </a:lnTo>
                  <a:lnTo>
                    <a:pt x="1371" y="525"/>
                  </a:lnTo>
                  <a:lnTo>
                    <a:pt x="1307" y="565"/>
                  </a:lnTo>
                  <a:lnTo>
                    <a:pt x="1230" y="618"/>
                  </a:lnTo>
                  <a:lnTo>
                    <a:pt x="1156" y="676"/>
                  </a:lnTo>
                  <a:lnTo>
                    <a:pt x="1085" y="737"/>
                  </a:lnTo>
                  <a:lnTo>
                    <a:pt x="1019" y="804"/>
                  </a:lnTo>
                  <a:lnTo>
                    <a:pt x="954" y="875"/>
                  </a:lnTo>
                  <a:lnTo>
                    <a:pt x="909" y="936"/>
                  </a:lnTo>
                  <a:lnTo>
                    <a:pt x="865" y="1004"/>
                  </a:lnTo>
                  <a:lnTo>
                    <a:pt x="822" y="1080"/>
                  </a:lnTo>
                  <a:lnTo>
                    <a:pt x="778" y="1165"/>
                  </a:lnTo>
                  <a:lnTo>
                    <a:pt x="735" y="1256"/>
                  </a:lnTo>
                  <a:lnTo>
                    <a:pt x="703" y="1337"/>
                  </a:lnTo>
                  <a:lnTo>
                    <a:pt x="677" y="1420"/>
                  </a:lnTo>
                  <a:lnTo>
                    <a:pt x="657" y="1503"/>
                  </a:lnTo>
                  <a:lnTo>
                    <a:pt x="641" y="1588"/>
                  </a:lnTo>
                  <a:lnTo>
                    <a:pt x="632" y="1676"/>
                  </a:lnTo>
                  <a:lnTo>
                    <a:pt x="630" y="1765"/>
                  </a:lnTo>
                  <a:lnTo>
                    <a:pt x="698" y="1731"/>
                  </a:lnTo>
                  <a:lnTo>
                    <a:pt x="764" y="1704"/>
                  </a:lnTo>
                  <a:lnTo>
                    <a:pt x="828" y="1684"/>
                  </a:lnTo>
                  <a:lnTo>
                    <a:pt x="892" y="1669"/>
                  </a:lnTo>
                  <a:lnTo>
                    <a:pt x="954" y="1662"/>
                  </a:lnTo>
                  <a:lnTo>
                    <a:pt x="1015" y="1660"/>
                  </a:lnTo>
                  <a:lnTo>
                    <a:pt x="1074" y="1666"/>
                  </a:lnTo>
                  <a:lnTo>
                    <a:pt x="1155" y="1681"/>
                  </a:lnTo>
                  <a:lnTo>
                    <a:pt x="1236" y="1704"/>
                  </a:lnTo>
                  <a:lnTo>
                    <a:pt x="1317" y="1735"/>
                  </a:lnTo>
                  <a:lnTo>
                    <a:pt x="1397" y="1775"/>
                  </a:lnTo>
                  <a:lnTo>
                    <a:pt x="1477" y="1821"/>
                  </a:lnTo>
                  <a:lnTo>
                    <a:pt x="1537" y="1869"/>
                  </a:lnTo>
                  <a:lnTo>
                    <a:pt x="1594" y="1924"/>
                  </a:lnTo>
                  <a:lnTo>
                    <a:pt x="1648" y="1985"/>
                  </a:lnTo>
                  <a:lnTo>
                    <a:pt x="1698" y="2050"/>
                  </a:lnTo>
                  <a:lnTo>
                    <a:pt x="1745" y="2124"/>
                  </a:lnTo>
                  <a:lnTo>
                    <a:pt x="1780" y="2189"/>
                  </a:lnTo>
                  <a:lnTo>
                    <a:pt x="1808" y="2258"/>
                  </a:lnTo>
                  <a:lnTo>
                    <a:pt x="1830" y="2331"/>
                  </a:lnTo>
                  <a:lnTo>
                    <a:pt x="1845" y="2406"/>
                  </a:lnTo>
                  <a:lnTo>
                    <a:pt x="1856" y="2486"/>
                  </a:lnTo>
                  <a:lnTo>
                    <a:pt x="1858" y="2568"/>
                  </a:lnTo>
                  <a:lnTo>
                    <a:pt x="1854" y="2648"/>
                  </a:lnTo>
                  <a:lnTo>
                    <a:pt x="1845" y="2725"/>
                  </a:lnTo>
                  <a:lnTo>
                    <a:pt x="1828" y="2800"/>
                  </a:lnTo>
                  <a:lnTo>
                    <a:pt x="1805" y="2870"/>
                  </a:lnTo>
                  <a:lnTo>
                    <a:pt x="1776" y="2937"/>
                  </a:lnTo>
                  <a:lnTo>
                    <a:pt x="1738" y="3002"/>
                  </a:lnTo>
                  <a:lnTo>
                    <a:pt x="1696" y="3062"/>
                  </a:lnTo>
                  <a:lnTo>
                    <a:pt x="1646" y="3120"/>
                  </a:lnTo>
                  <a:lnTo>
                    <a:pt x="1590" y="3176"/>
                  </a:lnTo>
                  <a:lnTo>
                    <a:pt x="1522" y="3232"/>
                  </a:lnTo>
                  <a:lnTo>
                    <a:pt x="1451" y="3280"/>
                  </a:lnTo>
                  <a:lnTo>
                    <a:pt x="1379" y="3321"/>
                  </a:lnTo>
                  <a:lnTo>
                    <a:pt x="1304" y="3356"/>
                  </a:lnTo>
                  <a:lnTo>
                    <a:pt x="1227" y="3382"/>
                  </a:lnTo>
                  <a:lnTo>
                    <a:pt x="1147" y="3400"/>
                  </a:lnTo>
                  <a:lnTo>
                    <a:pt x="1066" y="3411"/>
                  </a:lnTo>
                  <a:lnTo>
                    <a:pt x="982" y="3415"/>
                  </a:lnTo>
                  <a:lnTo>
                    <a:pt x="903" y="3412"/>
                  </a:lnTo>
                  <a:lnTo>
                    <a:pt x="825" y="3405"/>
                  </a:lnTo>
                  <a:lnTo>
                    <a:pt x="752" y="3392"/>
                  </a:lnTo>
                  <a:lnTo>
                    <a:pt x="681" y="3373"/>
                  </a:lnTo>
                  <a:lnTo>
                    <a:pt x="614" y="3349"/>
                  </a:lnTo>
                  <a:lnTo>
                    <a:pt x="550" y="3321"/>
                  </a:lnTo>
                  <a:lnTo>
                    <a:pt x="489" y="3288"/>
                  </a:lnTo>
                  <a:lnTo>
                    <a:pt x="431" y="3248"/>
                  </a:lnTo>
                  <a:lnTo>
                    <a:pt x="376" y="3204"/>
                  </a:lnTo>
                  <a:lnTo>
                    <a:pt x="318" y="3149"/>
                  </a:lnTo>
                  <a:lnTo>
                    <a:pt x="265" y="3087"/>
                  </a:lnTo>
                  <a:lnTo>
                    <a:pt x="216" y="3021"/>
                  </a:lnTo>
                  <a:lnTo>
                    <a:pt x="171" y="2950"/>
                  </a:lnTo>
                  <a:lnTo>
                    <a:pt x="131" y="2873"/>
                  </a:lnTo>
                  <a:lnTo>
                    <a:pt x="95" y="2791"/>
                  </a:lnTo>
                  <a:lnTo>
                    <a:pt x="64" y="2703"/>
                  </a:lnTo>
                  <a:lnTo>
                    <a:pt x="37" y="2610"/>
                  </a:lnTo>
                  <a:lnTo>
                    <a:pt x="23" y="2545"/>
                  </a:lnTo>
                  <a:lnTo>
                    <a:pt x="13" y="2473"/>
                  </a:lnTo>
                  <a:lnTo>
                    <a:pt x="5" y="2395"/>
                  </a:lnTo>
                  <a:lnTo>
                    <a:pt x="1" y="2313"/>
                  </a:lnTo>
                  <a:lnTo>
                    <a:pt x="0" y="2223"/>
                  </a:lnTo>
                  <a:lnTo>
                    <a:pt x="3" y="2128"/>
                  </a:lnTo>
                  <a:lnTo>
                    <a:pt x="9" y="2027"/>
                  </a:lnTo>
                  <a:lnTo>
                    <a:pt x="18" y="1920"/>
                  </a:lnTo>
                  <a:lnTo>
                    <a:pt x="30" y="1807"/>
                  </a:lnTo>
                  <a:lnTo>
                    <a:pt x="49" y="1678"/>
                  </a:lnTo>
                  <a:lnTo>
                    <a:pt x="72" y="1554"/>
                  </a:lnTo>
                  <a:lnTo>
                    <a:pt x="102" y="1433"/>
                  </a:lnTo>
                  <a:lnTo>
                    <a:pt x="138" y="1317"/>
                  </a:lnTo>
                  <a:lnTo>
                    <a:pt x="179" y="1203"/>
                  </a:lnTo>
                  <a:lnTo>
                    <a:pt x="224" y="1095"/>
                  </a:lnTo>
                  <a:lnTo>
                    <a:pt x="277" y="990"/>
                  </a:lnTo>
                  <a:lnTo>
                    <a:pt x="334" y="889"/>
                  </a:lnTo>
                  <a:lnTo>
                    <a:pt x="403" y="788"/>
                  </a:lnTo>
                  <a:lnTo>
                    <a:pt x="476" y="692"/>
                  </a:lnTo>
                  <a:lnTo>
                    <a:pt x="552" y="603"/>
                  </a:lnTo>
                  <a:lnTo>
                    <a:pt x="631" y="521"/>
                  </a:lnTo>
                  <a:lnTo>
                    <a:pt x="712" y="444"/>
                  </a:lnTo>
                  <a:lnTo>
                    <a:pt x="797" y="374"/>
                  </a:lnTo>
                  <a:lnTo>
                    <a:pt x="885" y="311"/>
                  </a:lnTo>
                  <a:lnTo>
                    <a:pt x="986" y="244"/>
                  </a:lnTo>
                  <a:lnTo>
                    <a:pt x="1087" y="184"/>
                  </a:lnTo>
                  <a:lnTo>
                    <a:pt x="1183" y="131"/>
                  </a:lnTo>
                  <a:lnTo>
                    <a:pt x="1279" y="85"/>
                  </a:lnTo>
                  <a:lnTo>
                    <a:pt x="1373" y="46"/>
                  </a:lnTo>
                  <a:lnTo>
                    <a:pt x="1463" y="15"/>
                  </a:lnTo>
                  <a:lnTo>
                    <a:pt x="1500" y="4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ysClr val="window" lastClr="FFFFFF">
                <a:lumMod val="65000"/>
              </a:sysClr>
            </a:solidFill>
            <a:ln w="9525">
              <a:noFill/>
              <a:round/>
              <a:headEnd/>
              <a:tailEnd/>
            </a:ln>
          </p:spPr>
          <p:txBody>
            <a:bodyPr wrap="none" lIns="162000" r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9" name="AutoShape 19">
            <a:extLst>
              <a:ext uri="{FF2B5EF4-FFF2-40B4-BE49-F238E27FC236}">
                <a16:creationId xmlns:a16="http://schemas.microsoft.com/office/drawing/2014/main" id="{BCB5EC4D-AA34-449E-A6A4-CC1D9485248E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34620" y="2510486"/>
            <a:ext cx="1284203" cy="304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algn="ctr" defTabSz="995363" fontAlgn="ctr">
              <a:spcBef>
                <a:spcPct val="2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Pct val="100000"/>
            </a:pPr>
            <a:r>
              <a:rPr kumimoji="1"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대한민국 최고의</a:t>
            </a:r>
            <a:endParaRPr kumimoji="1" lang="en-US" altLang="ko-KR" sz="9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95363" fontAlgn="ctr">
              <a:spcBef>
                <a:spcPct val="2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Pct val="100000"/>
            </a:pPr>
            <a:r>
              <a:rPr kumimoji="1"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인프라 전문업체</a:t>
            </a:r>
          </a:p>
        </p:txBody>
      </p:sp>
      <p:sp>
        <p:nvSpPr>
          <p:cNvPr id="280" name="AutoShape 19">
            <a:extLst>
              <a:ext uri="{FF2B5EF4-FFF2-40B4-BE49-F238E27FC236}">
                <a16:creationId xmlns:a16="http://schemas.microsoft.com/office/drawing/2014/main" id="{F862637F-2BBF-4ADF-829E-1726225F75E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988153" y="2508872"/>
            <a:ext cx="138980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spAutoFit/>
          </a:bodyPr>
          <a:lstStyle/>
          <a:p>
            <a:pPr algn="ctr" defTabSz="995363" fontAlgn="ctr">
              <a:spcBef>
                <a:spcPct val="20000"/>
              </a:spcBef>
              <a:spcAft>
                <a:spcPct val="0"/>
              </a:spcAft>
              <a:buClr>
                <a:prstClr val="white">
                  <a:lumMod val="50000"/>
                </a:prstClr>
              </a:buClr>
              <a:buSzPct val="100000"/>
            </a:pPr>
            <a:r>
              <a:rPr kumimoji="1"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차별화된 비즈니스 모델로 </a:t>
            </a:r>
            <a:br>
              <a:rPr kumimoji="1" lang="en-US" altLang="ko-KR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1"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최적의 운영 서비스 제공</a:t>
            </a:r>
          </a:p>
        </p:txBody>
      </p:sp>
      <p:sp>
        <p:nvSpPr>
          <p:cNvPr id="281" name="Text Box 26">
            <a:extLst>
              <a:ext uri="{FF2B5EF4-FFF2-40B4-BE49-F238E27FC236}">
                <a16:creationId xmlns:a16="http://schemas.microsoft.com/office/drawing/2014/main" id="{789AA15A-699E-4556-88FE-355CA3A653A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424608" y="2906673"/>
            <a:ext cx="1552728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 defTabSz="974725" latinLnBrk="0">
              <a:lnSpc>
                <a:spcPct val="100000"/>
              </a:lnSpc>
              <a:spcAft>
                <a:spcPts val="5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  <a:defRPr sz="1000">
                <a:latin typeface="나눔고딕" pitchFamily="50" charset="-127"/>
                <a:ea typeface="나눔고딕" pitchFamily="50" charset="-127"/>
              </a:defRPr>
            </a:lvl1pPr>
            <a:lvl2pPr marL="185738" lvl="1" indent="-95250" defTabSz="974725" latinLnBrk="0">
              <a:spcAft>
                <a:spcPct val="20000"/>
              </a:spcAft>
              <a:buClr>
                <a:schemeClr val="bg1">
                  <a:lumMod val="50000"/>
                </a:schemeClr>
              </a:buClr>
              <a:buFont typeface="나눔고딕 ExtraBold" pitchFamily="50" charset="-127"/>
              <a:buChar char="-"/>
              <a:defRPr sz="1000">
                <a:latin typeface="나눔고딕" pitchFamily="50" charset="-127"/>
                <a:ea typeface="나눔고딕" pitchFamily="50" charset="-127"/>
              </a:defRPr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L="88900" marR="0" lvl="0" indent="-88900" defTabSz="974725" eaLnBrk="1" fontAlgn="base" latinLnBrk="0" hangingPunct="1">
              <a:lnSpc>
                <a:spcPts val="700"/>
              </a:lnSpc>
              <a:spcBef>
                <a:spcPct val="20000"/>
              </a:spcBef>
              <a:spcAft>
                <a:spcPts val="500"/>
              </a:spcAft>
              <a:buClr>
                <a:prstClr val="white">
                  <a:lumMod val="50000"/>
                </a:prstClr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Veeam, </a:t>
            </a:r>
            <a:r>
              <a:rPr kumimoji="1" lang="en-US" altLang="ko-KR" sz="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HP</a:t>
            </a:r>
            <a:r>
              <a:rPr kumimoji="1" lang="ko-KR" altLang="en-US" sz="8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공급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구축 분야</a:t>
            </a:r>
            <a:endParaRPr kumimoji="1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defTabSz="974725" eaLnBrk="1" fontAlgn="base" latinLnBrk="0" hangingPunct="1">
              <a:spcBef>
                <a:spcPct val="20000"/>
              </a:spcBef>
              <a:spcAft>
                <a:spcPts val="500"/>
              </a:spcAft>
              <a:buClr>
                <a:prstClr val="white">
                  <a:lumMod val="50000"/>
                </a:prstClr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공공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금융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제조</a:t>
            </a:r>
            <a:r>
              <a:rPr kumimoji="1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1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유통 등 다양한 분야의 고객에게 백업솔루션 제공</a:t>
            </a:r>
            <a:endParaRPr kumimoji="1" lang="en-US" altLang="ko-KR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2" name="Text Box 26">
            <a:extLst>
              <a:ext uri="{FF2B5EF4-FFF2-40B4-BE49-F238E27FC236}">
                <a16:creationId xmlns:a16="http://schemas.microsoft.com/office/drawing/2014/main" id="{7D71B156-EB29-45CE-9ED1-A58639D2DE1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034783" y="2861232"/>
            <a:ext cx="1426717" cy="579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88900" indent="-88900" defTabSz="974725" latinLnBrk="0">
              <a:lnSpc>
                <a:spcPct val="100000"/>
              </a:lnSpc>
              <a:spcAft>
                <a:spcPts val="500"/>
              </a:spcAft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  <a:defRPr sz="1000">
                <a:latin typeface="나눔고딕" pitchFamily="50" charset="-127"/>
                <a:ea typeface="나눔고딕" pitchFamily="50" charset="-127"/>
              </a:defRPr>
            </a:lvl1pPr>
            <a:lvl2pPr marL="185738" lvl="1" indent="-95250" defTabSz="974725" latinLnBrk="0">
              <a:spcAft>
                <a:spcPct val="20000"/>
              </a:spcAft>
              <a:buClr>
                <a:schemeClr val="bg1">
                  <a:lumMod val="50000"/>
                </a:schemeClr>
              </a:buClr>
              <a:buFont typeface="나눔고딕 ExtraBold" pitchFamily="50" charset="-127"/>
              <a:buChar char="-"/>
              <a:defRPr sz="1000">
                <a:latin typeface="나눔고딕" pitchFamily="50" charset="-127"/>
                <a:ea typeface="나눔고딕" pitchFamily="50" charset="-127"/>
              </a:defRPr>
            </a:lvl2pPr>
            <a:lvl3pPr marL="914400" defTabSz="914400">
              <a:defRPr sz="1800"/>
            </a:lvl3pPr>
            <a:lvl4pPr marL="1371600" defTabSz="914400">
              <a:defRPr sz="1800"/>
            </a:lvl4pPr>
            <a:lvl5pPr marL="1828800" defTabSz="914400">
              <a:defRPr sz="1800"/>
            </a:lvl5pPr>
            <a:lvl6pPr marL="2286000" defTabSz="914400">
              <a:defRPr sz="1800"/>
            </a:lvl6pPr>
            <a:lvl7pPr marL="2743200" defTabSz="914400">
              <a:defRPr sz="1800"/>
            </a:lvl7pPr>
            <a:lvl8pPr marL="3200400" defTabSz="914400">
              <a:defRPr sz="1800"/>
            </a:lvl8pPr>
            <a:lvl9pPr marL="3657600" defTabSz="914400">
              <a:defRPr sz="1800"/>
            </a:lvl9pPr>
          </a:lstStyle>
          <a:p>
            <a:pPr marL="85725" marR="0" lvl="0" indent="-85725" defTabSz="1076325" fontAlgn="ctr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  <a:defRPr/>
            </a:pP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최적의 백업 및 </a:t>
            </a:r>
            <a:r>
              <a:rPr kumimoji="1"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</a:t>
            </a: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프로세스를 위한 서비스 제공</a:t>
            </a:r>
            <a:endParaRPr kumimoji="1" lang="en-US" altLang="ko-KR" sz="9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marR="0" lvl="0" indent="-85725" defTabSz="1076325" fontAlgn="ctr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>
                <a:srgbClr val="808080"/>
              </a:buClr>
              <a:buSzPct val="80000"/>
              <a:buFont typeface="Arial" pitchFamily="34" charset="0"/>
              <a:buChar char="•"/>
              <a:tabLst>
                <a:tab pos="1438275" algn="l"/>
              </a:tabLst>
              <a:defRPr/>
            </a:pPr>
            <a:r>
              <a:rPr kumimoji="1" lang="en-US" altLang="ko-KR" sz="9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Veeam</a:t>
            </a:r>
            <a:r>
              <a:rPr kumimoji="1"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안정적 운영 관리</a:t>
            </a:r>
          </a:p>
        </p:txBody>
      </p: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782A3F82-3199-4413-B9C8-42B46D06EC13}"/>
              </a:ext>
            </a:extLst>
          </p:cNvPr>
          <p:cNvCxnSpPr/>
          <p:nvPr/>
        </p:nvCxnSpPr>
        <p:spPr>
          <a:xfrm>
            <a:off x="7909887" y="2613271"/>
            <a:ext cx="0" cy="834181"/>
          </a:xfrm>
          <a:prstGeom prst="line">
            <a:avLst/>
          </a:prstGeom>
          <a:noFill/>
          <a:ln w="9525" cap="flat" cmpd="sng" algn="ctr">
            <a:gradFill>
              <a:gsLst>
                <a:gs pos="40000">
                  <a:srgbClr val="4F81BD">
                    <a:lumMod val="5000"/>
                    <a:lumOff val="95000"/>
                  </a:srgbClr>
                </a:gs>
                <a:gs pos="74000">
                  <a:srgbClr val="4F81BD">
                    <a:lumMod val="45000"/>
                    <a:lumOff val="55000"/>
                  </a:srgbClr>
                </a:gs>
                <a:gs pos="83000">
                  <a:srgbClr val="4F81BD">
                    <a:lumMod val="45000"/>
                    <a:lumOff val="55000"/>
                  </a:srgbClr>
                </a:gs>
                <a:gs pos="100000">
                  <a:srgbClr val="4F81BD">
                    <a:lumMod val="30000"/>
                    <a:lumOff val="70000"/>
                  </a:srgbClr>
                </a:gs>
              </a:gsLst>
              <a:lin ang="10800000" scaled="0"/>
            </a:gradFill>
            <a:prstDash val="lgDash"/>
          </a:ln>
          <a:effectLst/>
        </p:spPr>
      </p:cxnSp>
      <p:pic>
        <p:nvPicPr>
          <p:cNvPr id="284" name="그림 283">
            <a:extLst>
              <a:ext uri="{FF2B5EF4-FFF2-40B4-BE49-F238E27FC236}">
                <a16:creationId xmlns:a16="http://schemas.microsoft.com/office/drawing/2014/main" id="{EBDB3C81-EA49-41CA-A01B-00964AD3350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4542" y="3221059"/>
            <a:ext cx="756635" cy="132942"/>
          </a:xfrm>
          <a:prstGeom prst="rect">
            <a:avLst/>
          </a:prstGeom>
        </p:spPr>
      </p:pic>
      <p:pic>
        <p:nvPicPr>
          <p:cNvPr id="285" name="그림 284">
            <a:extLst>
              <a:ext uri="{FF2B5EF4-FFF2-40B4-BE49-F238E27FC236}">
                <a16:creationId xmlns:a16="http://schemas.microsoft.com/office/drawing/2014/main" id="{AD43FCBD-DBEF-4308-A737-F270943AF7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048"/>
          <a:stretch/>
        </p:blipFill>
        <p:spPr>
          <a:xfrm>
            <a:off x="954731" y="3162909"/>
            <a:ext cx="1080000" cy="2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22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홈플러스 </a:t>
            </a:r>
            <a:r>
              <a:rPr lang="en-US" altLang="ko-KR" sz="1600" b="0" dirty="0">
                <a:latin typeface="맑은 고딕" panose="020B0503020000020004" pitchFamily="50" charset="-127"/>
              </a:rPr>
              <a:t>IT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백업시스템 의 성공적인 구축을 위하여 제안사 표준 수행방법론에 따라 최적의 </a:t>
            </a:r>
            <a:r>
              <a:rPr lang="en-US" altLang="ko-KR" sz="1600" b="0" dirty="0">
                <a:latin typeface="맑은 고딕" panose="020B0503020000020004" pitchFamily="50" charset="-127"/>
              </a:rPr>
              <a:t>Prototype,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이행 계획</a:t>
            </a:r>
            <a:r>
              <a:rPr lang="en-US" altLang="ko-KR" sz="1600" b="0" dirty="0">
                <a:latin typeface="맑은 고딕" panose="020B0503020000020004" pitchFamily="50" charset="-127"/>
              </a:rPr>
              <a:t>, Target Architecture</a:t>
            </a:r>
            <a:r>
              <a:rPr lang="ko-KR" altLang="en-US" sz="1600" b="0" dirty="0">
                <a:latin typeface="맑은 고딕" panose="020B0503020000020004" pitchFamily="50" charset="-127"/>
              </a:rPr>
              <a:t>를 수립하고 적합한 청사진을 제시합니다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구축 방법론</a:t>
            </a: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0620C56D-6752-4C65-9EA8-F96245435834}"/>
              </a:ext>
            </a:extLst>
          </p:cNvPr>
          <p:cNvSpPr>
            <a:spLocks/>
          </p:cNvSpPr>
          <p:nvPr/>
        </p:nvSpPr>
        <p:spPr bwMode="auto">
          <a:xfrm rot="5400000">
            <a:off x="837567" y="3986214"/>
            <a:ext cx="3963988" cy="477837"/>
          </a:xfrm>
          <a:custGeom>
            <a:avLst/>
            <a:gdLst>
              <a:gd name="T0" fmla="*/ 2147483647 w 4993"/>
              <a:gd name="T1" fmla="*/ 0 h 385"/>
              <a:gd name="T2" fmla="*/ 0 w 4993"/>
              <a:gd name="T3" fmla="*/ 2147483647 h 385"/>
              <a:gd name="T4" fmla="*/ 2147483647 w 4993"/>
              <a:gd name="T5" fmla="*/ 2147483647 h 385"/>
              <a:gd name="T6" fmla="*/ 2147483647 w 4993"/>
              <a:gd name="T7" fmla="*/ 0 h 385"/>
              <a:gd name="T8" fmla="*/ 0 60000 65536"/>
              <a:gd name="T9" fmla="*/ 0 60000 65536"/>
              <a:gd name="T10" fmla="*/ 0 60000 65536"/>
              <a:gd name="T11" fmla="*/ 0 60000 65536"/>
              <a:gd name="T12" fmla="*/ 0 w 4993"/>
              <a:gd name="T13" fmla="*/ 0 h 385"/>
              <a:gd name="T14" fmla="*/ 4993 w 4993"/>
              <a:gd name="T15" fmla="*/ 385 h 3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3" h="385">
                <a:moveTo>
                  <a:pt x="2496" y="0"/>
                </a:moveTo>
                <a:lnTo>
                  <a:pt x="0" y="384"/>
                </a:lnTo>
                <a:lnTo>
                  <a:pt x="4992" y="384"/>
                </a:lnTo>
                <a:lnTo>
                  <a:pt x="2496" y="0"/>
                </a:lnTo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1100">
              <a:solidFill>
                <a:prstClr val="black"/>
              </a:solidFill>
              <a:latin typeface="Arial Narrow" pitchFamily="34" charset="0"/>
              <a:ea typeface="Arial Unicode MS" pitchFamily="50" charset="-127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5DFBC427-7E6C-41F2-BFD8-CBB17A1DFD95}"/>
              </a:ext>
            </a:extLst>
          </p:cNvPr>
          <p:cNvSpPr>
            <a:spLocks/>
          </p:cNvSpPr>
          <p:nvPr/>
        </p:nvSpPr>
        <p:spPr bwMode="auto">
          <a:xfrm rot="5400000">
            <a:off x="5003514" y="3986216"/>
            <a:ext cx="3963988" cy="477837"/>
          </a:xfrm>
          <a:custGeom>
            <a:avLst/>
            <a:gdLst>
              <a:gd name="T0" fmla="*/ 2147483647 w 4993"/>
              <a:gd name="T1" fmla="*/ 0 h 385"/>
              <a:gd name="T2" fmla="*/ 0 w 4993"/>
              <a:gd name="T3" fmla="*/ 2147483647 h 385"/>
              <a:gd name="T4" fmla="*/ 2147483647 w 4993"/>
              <a:gd name="T5" fmla="*/ 2147483647 h 385"/>
              <a:gd name="T6" fmla="*/ 2147483647 w 4993"/>
              <a:gd name="T7" fmla="*/ 0 h 385"/>
              <a:gd name="T8" fmla="*/ 0 60000 65536"/>
              <a:gd name="T9" fmla="*/ 0 60000 65536"/>
              <a:gd name="T10" fmla="*/ 0 60000 65536"/>
              <a:gd name="T11" fmla="*/ 0 60000 65536"/>
              <a:gd name="T12" fmla="*/ 0 w 4993"/>
              <a:gd name="T13" fmla="*/ 0 h 385"/>
              <a:gd name="T14" fmla="*/ 4993 w 4993"/>
              <a:gd name="T15" fmla="*/ 385 h 3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3" h="385">
                <a:moveTo>
                  <a:pt x="2496" y="0"/>
                </a:moveTo>
                <a:lnTo>
                  <a:pt x="0" y="384"/>
                </a:lnTo>
                <a:lnTo>
                  <a:pt x="4992" y="384"/>
                </a:lnTo>
                <a:lnTo>
                  <a:pt x="2496" y="0"/>
                </a:lnTo>
              </a:path>
            </a:pathLst>
          </a:custGeom>
          <a:gradFill rotWithShape="0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rot="10800000" vert="eaVert"/>
          <a:lstStyle/>
          <a:p>
            <a:pPr algn="ctr" defTabSz="914400" fontAlgn="base">
              <a:spcBef>
                <a:spcPct val="20000"/>
              </a:spcBef>
              <a:spcAft>
                <a:spcPct val="0"/>
              </a:spcAft>
            </a:pPr>
            <a:endParaRPr kumimoji="1" lang="ko-KR" altLang="en-US" sz="1100">
              <a:solidFill>
                <a:prstClr val="black"/>
              </a:solidFill>
              <a:latin typeface="Arial Narrow" pitchFamily="34" charset="0"/>
              <a:ea typeface="Arial Unicode MS" pitchFamily="50" charset="-127"/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2CC4C812-18A1-452E-BF7B-6EA5513CE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687" y="2211388"/>
            <a:ext cx="2187575" cy="167005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Text" lastClr="000000"/>
            </a:solidFill>
            <a:miter lim="800000"/>
            <a:headEnd/>
            <a:tailEnd/>
          </a:ln>
          <a:effectLst>
            <a:outerShdw dist="35921" dir="2700000" algn="ctr" rotWithShape="0">
              <a:srgbClr val="19324B"/>
            </a:outerShdw>
          </a:effectLst>
        </p:spPr>
        <p:txBody>
          <a:bodyPr wrap="none" anchor="ctr"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1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Rectangle 7">
            <a:extLst>
              <a:ext uri="{FF2B5EF4-FFF2-40B4-BE49-F238E27FC236}">
                <a16:creationId xmlns:a16="http://schemas.microsoft.com/office/drawing/2014/main" id="{AEA0B034-A68B-409E-BF10-ED92860DA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037" y="2205038"/>
            <a:ext cx="2185988" cy="268288"/>
          </a:xfrm>
          <a:prstGeom prst="rect">
            <a:avLst/>
          </a:prstGeom>
          <a:solidFill>
            <a:srgbClr val="336699"/>
          </a:solidFill>
          <a:ln w="635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endParaRPr kumimoji="1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8">
            <a:extLst>
              <a:ext uri="{FF2B5EF4-FFF2-40B4-BE49-F238E27FC236}">
                <a16:creationId xmlns:a16="http://schemas.microsoft.com/office/drawing/2014/main" id="{B3392CC0-8AD8-476E-9517-35CF1E71B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3957638"/>
            <a:ext cx="2176462" cy="91440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Text" lastClr="000000"/>
            </a:solidFill>
            <a:miter lim="800000"/>
            <a:headEnd/>
            <a:tailEnd/>
          </a:ln>
          <a:effectLst>
            <a:outerShdw dist="35921" dir="2700000" algn="ctr" rotWithShape="0">
              <a:srgbClr val="19324B"/>
            </a:outerShdw>
          </a:effectLst>
        </p:spPr>
        <p:txBody>
          <a:bodyPr wrap="none" anchor="ctr"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1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96996BB3-6739-4EDB-82B0-7793B9708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2" y="3957638"/>
            <a:ext cx="2171700" cy="284163"/>
          </a:xfrm>
          <a:prstGeom prst="rect">
            <a:avLst/>
          </a:prstGeom>
          <a:solidFill>
            <a:srgbClr val="336699"/>
          </a:solidFill>
          <a:ln w="635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요청 자료</a:t>
            </a:r>
            <a:endParaRPr kumimoji="1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9BBADC56-CEEA-431A-960B-37071992B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450" y="4979988"/>
            <a:ext cx="2174875" cy="118745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Text" lastClr="000000"/>
            </a:solidFill>
            <a:miter lim="800000"/>
            <a:headEnd/>
            <a:tailEnd/>
          </a:ln>
          <a:effectLst>
            <a:outerShdw dist="35921" dir="2700000" algn="ctr" rotWithShape="0">
              <a:srgbClr val="19324B"/>
            </a:outerShdw>
          </a:effectLst>
        </p:spPr>
        <p:txBody>
          <a:bodyPr wrap="none" anchor="ctr"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1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6C03138F-3C8F-4D25-8323-DD0CAFB3E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800" y="4973638"/>
            <a:ext cx="2173287" cy="284163"/>
          </a:xfrm>
          <a:prstGeom prst="rect">
            <a:avLst/>
          </a:prstGeom>
          <a:solidFill>
            <a:srgbClr val="336699"/>
          </a:solidFill>
          <a:ln w="635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도구</a:t>
            </a:r>
            <a:endParaRPr kumimoji="1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Rectangle 12">
            <a:extLst>
              <a:ext uri="{FF2B5EF4-FFF2-40B4-BE49-F238E27FC236}">
                <a16:creationId xmlns:a16="http://schemas.microsoft.com/office/drawing/2014/main" id="{CA549FA8-3BF9-4A3F-84BD-BA0828B7E5A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38150" y="5332413"/>
            <a:ext cx="2147887" cy="46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ko-KR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</a:t>
            </a:r>
            <a:r>
              <a:rPr kumimoji="1"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프랙티스</a:t>
            </a:r>
            <a:endParaRPr kumimoji="1"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용어집 템플릿</a:t>
            </a:r>
            <a:endParaRPr kumimoji="1"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Rectangle 13">
            <a:extLst>
              <a:ext uri="{FF2B5EF4-FFF2-40B4-BE49-F238E27FC236}">
                <a16:creationId xmlns:a16="http://schemas.microsoft.com/office/drawing/2014/main" id="{2BD46D97-84CA-4DA1-A773-7E0D4FDD6D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4500" y="4241801"/>
            <a:ext cx="2125662" cy="46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예상 고객 및 서비스 </a:t>
            </a:r>
            <a:r>
              <a:rPr kumimoji="1"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증가량</a:t>
            </a:r>
            <a:endParaRPr kumimoji="1"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</a:pPr>
            <a:endParaRPr kumimoji="1"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8689C109-B371-46CA-B9B3-1ED086C056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7200" y="2517776"/>
            <a:ext cx="2114550" cy="91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IT Infra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분석</a:t>
            </a:r>
            <a:endParaRPr kumimoji="1"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IT Inventory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성능 분석 자료</a:t>
            </a:r>
            <a:endParaRPr kumimoji="1"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IT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분석</a:t>
            </a:r>
            <a:endParaRPr kumimoji="1"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백업시스템 시나리오 모델</a:t>
            </a:r>
            <a:endParaRPr kumimoji="1"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B28AF462-0F28-49E7-96A3-4AB2B98E8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969" y="2205038"/>
            <a:ext cx="3703379" cy="39624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>
            <a:solidFill>
              <a:srgbClr val="800000"/>
            </a:solidFill>
            <a:miter lim="800000"/>
            <a:headEnd/>
            <a:tailEnd/>
          </a:ln>
          <a:effectLst>
            <a:outerShdw dist="35921" dir="2700000" algn="ctr" rotWithShape="0">
              <a:srgbClr val="EEECE1"/>
            </a:outerShdw>
          </a:effectLst>
        </p:spPr>
        <p:txBody>
          <a:bodyPr lIns="136525" tIns="92075" rIns="136525" bIns="92075" anchor="ctr"/>
          <a:lstStyle/>
          <a:p>
            <a:pPr marL="76200" marR="0" lvl="0" indent="0" algn="ctr" defTabSz="914400" eaLnBrk="0" fontAlgn="t" latinLnBrk="0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rgbClr val="000000"/>
              </a:buClr>
              <a:buSzTx/>
              <a:buFont typeface="Wingdings" pitchFamily="2" charset="2"/>
              <a:buNone/>
              <a:tabLst/>
              <a:defRPr/>
            </a:pPr>
            <a:endParaRPr kumimoji="1" lang="ko-KR" altLang="ko-KR" sz="1000" b="0" i="0" u="none" strike="noStrike" kern="0" cap="none" spc="0" normalizeH="0" baseline="0" noProof="0" dirty="0">
              <a:ln>
                <a:noFill/>
              </a:ln>
              <a:solidFill>
                <a:srgbClr val="800000"/>
              </a:solidFill>
              <a:effectLst/>
              <a:uLnTx/>
              <a:uFillTx/>
            </a:endParaRPr>
          </a:p>
        </p:txBody>
      </p:sp>
      <p:sp>
        <p:nvSpPr>
          <p:cNvPr id="44" name="Rectangle 18">
            <a:extLst>
              <a:ext uri="{FF2B5EF4-FFF2-40B4-BE49-F238E27FC236}">
                <a16:creationId xmlns:a16="http://schemas.microsoft.com/office/drawing/2014/main" id="{67ADBC26-EE51-49A3-8446-BD6F0B927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936" y="2205038"/>
            <a:ext cx="3711095" cy="300284"/>
          </a:xfrm>
          <a:prstGeom prst="rect">
            <a:avLst/>
          </a:prstGeom>
          <a:solidFill>
            <a:srgbClr val="336699"/>
          </a:solidFill>
          <a:ln w="635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</a:rPr>
              <a:t>절차</a:t>
            </a:r>
            <a:endParaRPr kumimoji="1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079B1B2-1B2B-4FEF-ACDC-34415C373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463" y="2607653"/>
            <a:ext cx="1159196" cy="516689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rgbClr val="EEECE1"/>
            </a:outerShdw>
          </a:effectLst>
        </p:spPr>
        <p:txBody>
          <a:bodyPr lIns="54000" rIns="54000" anchor="ctr"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인프라스트럭처</a:t>
            </a:r>
            <a:br>
              <a:rPr kumimoji="1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1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디자인</a:t>
            </a:r>
            <a:r>
              <a:rPr kumimoji="1" lang="en-US" altLang="ko-KR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(H/W)</a:t>
            </a:r>
            <a:endParaRPr kumimoji="1" lang="ko-KR" altLang="ko-KR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33CA8CBB-4A19-4212-B08F-94AF11DF7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070" y="4496587"/>
            <a:ext cx="1159196" cy="515012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rgbClr val="EEECE1"/>
            </a:outerShdw>
          </a:effectLst>
        </p:spPr>
        <p:txBody>
          <a:bodyPr lIns="54000" rIns="54000" anchor="ctr"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이행 방안</a:t>
            </a:r>
            <a:endParaRPr kumimoji="1" lang="ko-KR" altLang="ko-KR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4EFF8EE6-5361-485F-95B3-A98327D44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8138" y="5498092"/>
            <a:ext cx="1159194" cy="516689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rgbClr val="EEECE1"/>
            </a:outerShdw>
          </a:effectLst>
        </p:spPr>
        <p:txBody>
          <a:bodyPr lIns="54000" rIns="54000" anchor="ctr"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운영 방안</a:t>
            </a:r>
            <a:endParaRPr kumimoji="1" lang="ko-KR" altLang="ko-KR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Rectangle 25">
            <a:extLst>
              <a:ext uri="{FF2B5EF4-FFF2-40B4-BE49-F238E27FC236}">
                <a16:creationId xmlns:a16="http://schemas.microsoft.com/office/drawing/2014/main" id="{37A6D770-C5A1-47F1-B8CB-88DF16A079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5970" y="3508504"/>
            <a:ext cx="1159196" cy="515011"/>
          </a:xfrm>
          <a:prstGeom prst="rect">
            <a:avLst/>
          </a:prstGeom>
          <a:solidFill>
            <a:sysClr val="window" lastClr="FFFFFF"/>
          </a:solidFill>
          <a:ln w="9525" algn="ctr">
            <a:solidFill>
              <a:srgbClr val="969696"/>
            </a:solidFill>
            <a:miter lim="800000"/>
            <a:headEnd/>
            <a:tailEnd/>
          </a:ln>
          <a:effectLst>
            <a:outerShdw dist="35921" dir="2700000" algn="ctr" rotWithShape="0">
              <a:srgbClr val="EEECE1"/>
            </a:outerShdw>
          </a:effectLst>
        </p:spPr>
        <p:txBody>
          <a:bodyPr lIns="54000" rIns="54000" anchor="ctr"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디자인</a:t>
            </a:r>
            <a:endParaRPr kumimoji="1" lang="ko-KR" altLang="ko-K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9" name="꺾인 연결선 121">
            <a:extLst>
              <a:ext uri="{FF2B5EF4-FFF2-40B4-BE49-F238E27FC236}">
                <a16:creationId xmlns:a16="http://schemas.microsoft.com/office/drawing/2014/main" id="{EB794D8B-F216-408F-961E-91A6E0BEFF58}"/>
              </a:ext>
            </a:extLst>
          </p:cNvPr>
          <p:cNvCxnSpPr>
            <a:cxnSpLocks noChangeShapeType="1"/>
            <a:stCxn id="45" idx="3"/>
            <a:endCxn id="48" idx="1"/>
          </p:cNvCxnSpPr>
          <p:nvPr/>
        </p:nvCxnSpPr>
        <p:spPr bwMode="auto">
          <a:xfrm flipH="1">
            <a:off x="3985970" y="2865998"/>
            <a:ext cx="417689" cy="900012"/>
          </a:xfrm>
          <a:prstGeom prst="bentConnector5">
            <a:avLst>
              <a:gd name="adj1" fmla="val -54730"/>
              <a:gd name="adj2" fmla="val 50047"/>
              <a:gd name="adj3" fmla="val 154730"/>
            </a:avLst>
          </a:prstGeom>
          <a:noFill/>
          <a:ln w="6350" algn="ctr">
            <a:solidFill>
              <a:sysClr val="windowText" lastClr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꺾인 연결선 122">
            <a:extLst>
              <a:ext uri="{FF2B5EF4-FFF2-40B4-BE49-F238E27FC236}">
                <a16:creationId xmlns:a16="http://schemas.microsoft.com/office/drawing/2014/main" id="{12BD37D6-B929-40A1-BFCC-685F44B8CD8C}"/>
              </a:ext>
            </a:extLst>
          </p:cNvPr>
          <p:cNvCxnSpPr>
            <a:cxnSpLocks noChangeShapeType="1"/>
            <a:stCxn id="48" idx="3"/>
            <a:endCxn id="46" idx="1"/>
          </p:cNvCxnSpPr>
          <p:nvPr/>
        </p:nvCxnSpPr>
        <p:spPr bwMode="auto">
          <a:xfrm flipH="1">
            <a:off x="4886070" y="3766010"/>
            <a:ext cx="259096" cy="988083"/>
          </a:xfrm>
          <a:prstGeom prst="bentConnector5">
            <a:avLst>
              <a:gd name="adj1" fmla="val -88230"/>
              <a:gd name="adj2" fmla="val 50000"/>
              <a:gd name="adj3" fmla="val 188230"/>
            </a:avLst>
          </a:prstGeom>
          <a:noFill/>
          <a:ln w="6350" algn="ctr">
            <a:solidFill>
              <a:sysClr val="windowText" lastClr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꺾인 연결선 123">
            <a:extLst>
              <a:ext uri="{FF2B5EF4-FFF2-40B4-BE49-F238E27FC236}">
                <a16:creationId xmlns:a16="http://schemas.microsoft.com/office/drawing/2014/main" id="{1DE056F9-AAC9-4576-BEB8-4C96A43BBCC8}"/>
              </a:ext>
            </a:extLst>
          </p:cNvPr>
          <p:cNvCxnSpPr>
            <a:cxnSpLocks noChangeShapeType="1"/>
            <a:stCxn id="46" idx="3"/>
            <a:endCxn id="47" idx="1"/>
          </p:cNvCxnSpPr>
          <p:nvPr/>
        </p:nvCxnSpPr>
        <p:spPr bwMode="auto">
          <a:xfrm flipH="1">
            <a:off x="5498138" y="4754093"/>
            <a:ext cx="547128" cy="1002344"/>
          </a:xfrm>
          <a:prstGeom prst="bentConnector5">
            <a:avLst>
              <a:gd name="adj1" fmla="val -41782"/>
              <a:gd name="adj2" fmla="val 49958"/>
              <a:gd name="adj3" fmla="val 141782"/>
            </a:avLst>
          </a:prstGeom>
          <a:noFill/>
          <a:ln w="6350" algn="ctr">
            <a:solidFill>
              <a:sysClr val="windowText" lastClr="000000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6">
            <a:extLst>
              <a:ext uri="{FF2B5EF4-FFF2-40B4-BE49-F238E27FC236}">
                <a16:creationId xmlns:a16="http://schemas.microsoft.com/office/drawing/2014/main" id="{7876BD9E-6A04-4E27-BB30-103470D1D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1162" y="3380710"/>
            <a:ext cx="2187575" cy="1670050"/>
          </a:xfrm>
          <a:prstGeom prst="rect">
            <a:avLst/>
          </a:prstGeom>
          <a:solidFill>
            <a:sysClr val="window" lastClr="FFFFFF"/>
          </a:solidFill>
          <a:ln w="6350">
            <a:solidFill>
              <a:sysClr val="windowText" lastClr="000000"/>
            </a:solidFill>
            <a:miter lim="800000"/>
            <a:headEnd/>
            <a:tailEnd/>
          </a:ln>
          <a:effectLst>
            <a:outerShdw dist="35921" dir="2700000" algn="ctr" rotWithShape="0">
              <a:srgbClr val="19324B"/>
            </a:outerShdw>
          </a:effectLst>
        </p:spPr>
        <p:txBody>
          <a:bodyPr wrap="none" anchor="ctr"/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1" lang="ko-KR" alt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E386E58F-96EE-4B62-90AE-42E3A98F0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7512" y="3374360"/>
            <a:ext cx="2185988" cy="268288"/>
          </a:xfrm>
          <a:prstGeom prst="rect">
            <a:avLst/>
          </a:prstGeom>
          <a:solidFill>
            <a:srgbClr val="336699"/>
          </a:solidFill>
          <a:ln w="6350">
            <a:solidFill>
              <a:sysClr val="windowText" lastClr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</a:rPr>
              <a:t>산출물</a:t>
            </a:r>
            <a:endParaRPr kumimoji="1" lang="en-US" altLang="ko-KR" sz="1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54" name="Rectangle 14">
            <a:extLst>
              <a:ext uri="{FF2B5EF4-FFF2-40B4-BE49-F238E27FC236}">
                <a16:creationId xmlns:a16="http://schemas.microsoft.com/office/drawing/2014/main" id="{034AE71A-F0D7-496E-9359-0AA6FBEF82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97675" y="3687098"/>
            <a:ext cx="21145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15000"/>
              </a:spcAft>
              <a:buClr>
                <a:schemeClr val="tx1"/>
              </a:buClr>
              <a:buFont typeface="Times" panose="02020603050405020304" pitchFamily="18" charset="0"/>
              <a:defRPr sz="1500">
                <a:solidFill>
                  <a:schemeClr val="tx1"/>
                </a:solidFill>
                <a:latin typeface="Arial" panose="020B0604020202020204" pitchFamily="34" charset="0"/>
                <a:ea typeface="MS Mincho" panose="02020609040205080304" pitchFamily="49" charset="-128"/>
              </a:defRPr>
            </a:lvl9pPr>
          </a:lstStyle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1"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인프라스트럭처</a:t>
            </a:r>
            <a:r>
              <a:rPr kumimoji="1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(H/W) </a:t>
            </a: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설계서</a:t>
            </a:r>
          </a:p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백업시스템 설계서</a:t>
            </a:r>
          </a:p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이행 가이드라인 및 절차</a:t>
            </a:r>
          </a:p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백업정책 수립 절차</a:t>
            </a:r>
          </a:p>
          <a:p>
            <a:pPr defTabSz="914400" fontAlgn="base">
              <a:spcBef>
                <a:spcPct val="20000"/>
              </a:spcBef>
              <a:spcAft>
                <a:spcPct val="25000"/>
              </a:spcAft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kumimoji="1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운영 절차</a:t>
            </a:r>
          </a:p>
        </p:txBody>
      </p:sp>
    </p:spTree>
    <p:extLst>
      <p:ext uri="{BB962C8B-B14F-4D97-AF65-F5344CB8AC3E}">
        <p14:creationId xmlns:p14="http://schemas.microsoft.com/office/powerpoint/2010/main" val="3195160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홈플러스 </a:t>
            </a:r>
            <a:r>
              <a:rPr lang="en-US" altLang="ko-KR" sz="1600" b="0" dirty="0">
                <a:latin typeface="맑은 고딕" panose="020B0503020000020004" pitchFamily="50" charset="-127"/>
              </a:rPr>
              <a:t>IT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백업시스템 구축 대상시스템은 다음과 같습니다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백업 대상 시스템 현황</a:t>
            </a:r>
          </a:p>
        </p:txBody>
      </p:sp>
      <p:sp>
        <p:nvSpPr>
          <p:cNvPr id="80" name="AutoShape 325">
            <a:extLst>
              <a:ext uri="{FF2B5EF4-FFF2-40B4-BE49-F238E27FC236}">
                <a16:creationId xmlns:a16="http://schemas.microsoft.com/office/drawing/2014/main" id="{0111A3F3-53C5-4266-94B8-D4058D2C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82" y="2132856"/>
            <a:ext cx="1639873" cy="169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VM 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및 물리 서버 수량</a:t>
            </a:r>
          </a:p>
        </p:txBody>
      </p: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1445CDDD-302B-442E-AFF0-90FE9F5D9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454951"/>
              </p:ext>
            </p:extLst>
          </p:nvPr>
        </p:nvGraphicFramePr>
        <p:xfrm>
          <a:off x="406400" y="2348878"/>
          <a:ext cx="9119233" cy="3859956"/>
        </p:xfrm>
        <a:graphic>
          <a:graphicData uri="http://schemas.openxmlformats.org/drawingml/2006/table">
            <a:tbl>
              <a:tblPr firstRow="1" bandRow="1"/>
              <a:tblGrid>
                <a:gridCol w="1892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8908">
                  <a:extLst>
                    <a:ext uri="{9D8B030D-6E8A-4147-A177-3AD203B41FA5}">
                      <a16:colId xmlns:a16="http://schemas.microsoft.com/office/drawing/2014/main" val="2023159556"/>
                    </a:ext>
                  </a:extLst>
                </a:gridCol>
                <a:gridCol w="2408908">
                  <a:extLst>
                    <a:ext uri="{9D8B030D-6E8A-4147-A177-3AD203B41FA5}">
                      <a16:colId xmlns:a16="http://schemas.microsoft.com/office/drawing/2014/main" val="1096045207"/>
                    </a:ext>
                  </a:extLst>
                </a:gridCol>
                <a:gridCol w="2408908">
                  <a:extLst>
                    <a:ext uri="{9D8B030D-6E8A-4147-A177-3AD203B41FA5}">
                      <a16:colId xmlns:a16="http://schemas.microsoft.com/office/drawing/2014/main" val="747701516"/>
                    </a:ext>
                  </a:extLst>
                </a:gridCol>
              </a:tblGrid>
              <a:tr h="21444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OS</a:t>
                      </a: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가상서버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물리서버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42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L="90000" marR="90000"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XEN</a:t>
                      </a: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Nutanix</a:t>
                      </a: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90043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Win2000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619474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Win2003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295020"/>
                  </a:ext>
                </a:extLst>
              </a:tr>
              <a:tr h="21444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Win2003R2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Win2008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98547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Win2008R2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87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67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764851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Win2012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80089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Win2012R2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34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570047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Win2016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944873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CentOS4 </a:t>
                      </a: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이전버전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309395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CentOS4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077323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CentOS5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902051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CentOS6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92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63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20330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CentOS7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712493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SUSE10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403210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총합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215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216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930557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Source Data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총 용량</a:t>
                      </a:r>
                      <a:endParaRPr kumimoji="1" lang="ko-KR" altLang="en-US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48TB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6TB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6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035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홈플러스 </a:t>
            </a:r>
            <a:r>
              <a:rPr lang="en-US" altLang="ko-KR" sz="1600" b="0" dirty="0">
                <a:latin typeface="맑은 고딕" panose="020B0503020000020004" pitchFamily="50" charset="-127"/>
              </a:rPr>
              <a:t>IT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백업시스템 구축 대상시스템 중 </a:t>
            </a:r>
            <a:r>
              <a:rPr lang="en-US" altLang="ko-KR" sz="1600" b="0" dirty="0">
                <a:latin typeface="맑은 고딕" panose="020B0503020000020004" pitchFamily="50" charset="-127"/>
              </a:rPr>
              <a:t>EOL</a:t>
            </a:r>
            <a:r>
              <a:rPr lang="ko-KR" altLang="en-US" sz="1600" b="0" dirty="0">
                <a:latin typeface="맑은 고딕" panose="020B0503020000020004" pitchFamily="50" charset="-127"/>
              </a:rPr>
              <a:t>된 </a:t>
            </a:r>
            <a:r>
              <a:rPr lang="en-US" altLang="ko-KR" sz="1600" b="0" dirty="0">
                <a:latin typeface="맑은 고딕" panose="020B0503020000020004" pitchFamily="50" charset="-127"/>
              </a:rPr>
              <a:t>OS</a:t>
            </a:r>
            <a:r>
              <a:rPr lang="ko-KR" altLang="en-US" sz="1600" b="0" dirty="0">
                <a:latin typeface="맑은 고딕" panose="020B0503020000020004" pitchFamily="50" charset="-127"/>
              </a:rPr>
              <a:t>는 </a:t>
            </a:r>
            <a:r>
              <a:rPr lang="en-US" altLang="ko-KR" sz="1600" b="0" dirty="0">
                <a:latin typeface="맑은 고딕" panose="020B0503020000020004" pitchFamily="50" charset="-127"/>
              </a:rPr>
              <a:t>Unitrends</a:t>
            </a:r>
            <a:r>
              <a:rPr lang="ko-KR" altLang="en-US" sz="1600" b="0" dirty="0">
                <a:latin typeface="맑은 고딕" panose="020B0503020000020004" pitchFamily="50" charset="-127"/>
              </a:rPr>
              <a:t>로 백업을 수행하며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최신의 </a:t>
            </a:r>
            <a:r>
              <a:rPr lang="en-US" altLang="ko-KR" sz="1600" b="0" dirty="0">
                <a:latin typeface="맑은 고딕" panose="020B0503020000020004" pitchFamily="50" charset="-127"/>
              </a:rPr>
              <a:t>OS</a:t>
            </a:r>
            <a:r>
              <a:rPr lang="ko-KR" altLang="en-US" sz="1600" b="0" dirty="0">
                <a:latin typeface="맑은 고딕" panose="020B0503020000020004" pitchFamily="50" charset="-127"/>
              </a:rPr>
              <a:t>들은 가용성 및 고속의 백업을 위해 </a:t>
            </a:r>
            <a:r>
              <a:rPr lang="en-US" altLang="ko-KR" sz="1600" b="0" dirty="0">
                <a:latin typeface="맑은 고딕" panose="020B0503020000020004" pitchFamily="50" charset="-127"/>
              </a:rPr>
              <a:t>Veeam</a:t>
            </a:r>
            <a:r>
              <a:rPr lang="ko-KR" altLang="en-US" sz="1600" b="0" dirty="0">
                <a:latin typeface="맑은 고딕" panose="020B0503020000020004" pitchFamily="50" charset="-127"/>
              </a:rPr>
              <a:t>으로 백업을 구축합니다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백업 대상 시스템 현황</a:t>
            </a:r>
          </a:p>
        </p:txBody>
      </p:sp>
      <p:sp>
        <p:nvSpPr>
          <p:cNvPr id="80" name="AutoShape 325">
            <a:extLst>
              <a:ext uri="{FF2B5EF4-FFF2-40B4-BE49-F238E27FC236}">
                <a16:creationId xmlns:a16="http://schemas.microsoft.com/office/drawing/2014/main" id="{0111A3F3-53C5-4266-94B8-D4058D2CC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82" y="2132856"/>
            <a:ext cx="1639873" cy="1692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171450" marR="0" lvl="0" indent="-17145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VM </a:t>
            </a:r>
            <a:r>
              <a:rPr kumimoji="1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및 물리 서버 수량</a:t>
            </a:r>
          </a:p>
        </p:txBody>
      </p:sp>
      <p:graphicFrame>
        <p:nvGraphicFramePr>
          <p:cNvPr id="84" name="표 83">
            <a:extLst>
              <a:ext uri="{FF2B5EF4-FFF2-40B4-BE49-F238E27FC236}">
                <a16:creationId xmlns:a16="http://schemas.microsoft.com/office/drawing/2014/main" id="{1445CDDD-302B-442E-AFF0-90FE9F5D9D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834739"/>
              </p:ext>
            </p:extLst>
          </p:nvPr>
        </p:nvGraphicFramePr>
        <p:xfrm>
          <a:off x="406401" y="2348878"/>
          <a:ext cx="5486399" cy="4127072"/>
        </p:xfrm>
        <a:graphic>
          <a:graphicData uri="http://schemas.openxmlformats.org/drawingml/2006/table">
            <a:tbl>
              <a:tblPr firstRow="1" bandRow="1"/>
              <a:tblGrid>
                <a:gridCol w="11385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270">
                  <a:extLst>
                    <a:ext uri="{9D8B030D-6E8A-4147-A177-3AD203B41FA5}">
                      <a16:colId xmlns:a16="http://schemas.microsoft.com/office/drawing/2014/main" val="2023159556"/>
                    </a:ext>
                  </a:extLst>
                </a:gridCol>
                <a:gridCol w="1449270">
                  <a:extLst>
                    <a:ext uri="{9D8B030D-6E8A-4147-A177-3AD203B41FA5}">
                      <a16:colId xmlns:a16="http://schemas.microsoft.com/office/drawing/2014/main" val="1096045207"/>
                    </a:ext>
                  </a:extLst>
                </a:gridCol>
                <a:gridCol w="1449270">
                  <a:extLst>
                    <a:ext uri="{9D8B030D-6E8A-4147-A177-3AD203B41FA5}">
                      <a16:colId xmlns:a16="http://schemas.microsoft.com/office/drawing/2014/main" val="747701516"/>
                    </a:ext>
                  </a:extLst>
                </a:gridCol>
              </a:tblGrid>
              <a:tr h="214442"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OS</a:t>
                      </a: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가상서버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물리서버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42">
                <a:tc vMerge="1"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L="90000" marR="90000"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XEN</a:t>
                      </a: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Nutanix</a:t>
                      </a: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4590043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Win2000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619474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Win2003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295020"/>
                  </a:ext>
                </a:extLst>
              </a:tr>
              <a:tr h="21444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Win2003R2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Win2008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998547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Win2008R2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87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67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764851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Win2012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80089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Win2012R2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16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34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570047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Win2016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944873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CentOS4 </a:t>
                      </a: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이전버전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309395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CentOS4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077323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CentOS5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22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902051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CentOS6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92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63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420330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CentOS7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712493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SUSE10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403210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총합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215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216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930557"/>
                  </a:ext>
                </a:extLst>
              </a:tr>
              <a:tr h="214442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Source Data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cs typeface="Times New Roman" panose="02020603050405020304" pitchFamily="18" charset="0"/>
                        </a:rPr>
                        <a:t>총 용량</a:t>
                      </a:r>
                      <a:endParaRPr kumimoji="1" lang="ko-KR" altLang="en-US" sz="1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48TB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6TB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6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860116"/>
                  </a:ext>
                </a:extLst>
              </a:tr>
            </a:tbl>
          </a:graphicData>
        </a:graphic>
      </p:graphicFrame>
      <p:pic>
        <p:nvPicPr>
          <p:cNvPr id="107" name="그림 106">
            <a:extLst>
              <a:ext uri="{FF2B5EF4-FFF2-40B4-BE49-F238E27FC236}">
                <a16:creationId xmlns:a16="http://schemas.microsoft.com/office/drawing/2014/main" id="{F853AF76-A58F-44AA-9B9E-6B48336FDC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518" y="4677093"/>
            <a:ext cx="2696867" cy="744652"/>
          </a:xfrm>
          <a:prstGeom prst="rect">
            <a:avLst/>
          </a:prstGeom>
        </p:spPr>
      </p:pic>
      <p:pic>
        <p:nvPicPr>
          <p:cNvPr id="108" name="Picture 5">
            <a:extLst>
              <a:ext uri="{FF2B5EF4-FFF2-40B4-BE49-F238E27FC236}">
                <a16:creationId xmlns:a16="http://schemas.microsoft.com/office/drawing/2014/main" id="{149DA0F2-8F2F-48AA-9B6B-6DCC2939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179" y="3231797"/>
            <a:ext cx="2099188" cy="66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A196B46-5CB6-4A9E-8831-DD02C855864E}"/>
              </a:ext>
            </a:extLst>
          </p:cNvPr>
          <p:cNvSpPr/>
          <p:nvPr/>
        </p:nvSpPr>
        <p:spPr>
          <a:xfrm>
            <a:off x="399414" y="2758862"/>
            <a:ext cx="5486399" cy="880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38750F9-3E08-4A29-A982-658DA63ECFB5}"/>
              </a:ext>
            </a:extLst>
          </p:cNvPr>
          <p:cNvSpPr/>
          <p:nvPr/>
        </p:nvSpPr>
        <p:spPr>
          <a:xfrm>
            <a:off x="399414" y="4507346"/>
            <a:ext cx="5486399" cy="7573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666F8AF-45A9-48FE-B531-A5DEB7CA5104}"/>
              </a:ext>
            </a:extLst>
          </p:cNvPr>
          <p:cNvCxnSpPr>
            <a:stCxn id="4" idx="3"/>
          </p:cNvCxnSpPr>
          <p:nvPr/>
        </p:nvCxnSpPr>
        <p:spPr>
          <a:xfrm>
            <a:off x="5885813" y="3198995"/>
            <a:ext cx="930623" cy="560205"/>
          </a:xfrm>
          <a:prstGeom prst="straightConnector1">
            <a:avLst/>
          </a:prstGeom>
          <a:ln w="25400" cmpd="sng"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FE419DD-EBDF-4C64-A002-C7706981F73A}"/>
              </a:ext>
            </a:extLst>
          </p:cNvPr>
          <p:cNvCxnSpPr>
            <a:stCxn id="109" idx="3"/>
          </p:cNvCxnSpPr>
          <p:nvPr/>
        </p:nvCxnSpPr>
        <p:spPr>
          <a:xfrm flipV="1">
            <a:off x="5885813" y="3759200"/>
            <a:ext cx="949096" cy="1126837"/>
          </a:xfrm>
          <a:prstGeom prst="straightConnector1">
            <a:avLst/>
          </a:prstGeom>
          <a:ln w="25400" cmpd="sng">
            <a:solidFill>
              <a:srgbClr val="FF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2C114635-7746-40CD-ACC9-98113ACB04E2}"/>
              </a:ext>
            </a:extLst>
          </p:cNvPr>
          <p:cNvSpPr/>
          <p:nvPr/>
        </p:nvSpPr>
        <p:spPr>
          <a:xfrm>
            <a:off x="399414" y="3666836"/>
            <a:ext cx="5486399" cy="803564"/>
          </a:xfrm>
          <a:prstGeom prst="rect">
            <a:avLst/>
          </a:prstGeom>
          <a:noFill/>
          <a:ln w="28575">
            <a:solidFill>
              <a:srgbClr val="83C937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F920F3C-FB07-4C38-BD19-9C2EB59506DA}"/>
              </a:ext>
            </a:extLst>
          </p:cNvPr>
          <p:cNvSpPr/>
          <p:nvPr/>
        </p:nvSpPr>
        <p:spPr>
          <a:xfrm>
            <a:off x="399414" y="5283200"/>
            <a:ext cx="5486399" cy="628073"/>
          </a:xfrm>
          <a:prstGeom prst="rect">
            <a:avLst/>
          </a:prstGeom>
          <a:noFill/>
          <a:ln w="28575">
            <a:solidFill>
              <a:srgbClr val="83C937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A7A5526-21C0-4B81-9377-95E294940BAA}"/>
              </a:ext>
            </a:extLst>
          </p:cNvPr>
          <p:cNvCxnSpPr>
            <a:stCxn id="110" idx="3"/>
          </p:cNvCxnSpPr>
          <p:nvPr/>
        </p:nvCxnSpPr>
        <p:spPr>
          <a:xfrm>
            <a:off x="5885813" y="4068618"/>
            <a:ext cx="930623" cy="965200"/>
          </a:xfrm>
          <a:prstGeom prst="straightConnector1">
            <a:avLst/>
          </a:prstGeom>
          <a:ln w="25400" cmpd="sng">
            <a:solidFill>
              <a:srgbClr val="83C937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58EF28-A696-483E-9E76-39A5E65A601B}"/>
              </a:ext>
            </a:extLst>
          </p:cNvPr>
          <p:cNvCxnSpPr/>
          <p:nvPr/>
        </p:nvCxnSpPr>
        <p:spPr>
          <a:xfrm flipV="1">
            <a:off x="5892800" y="5030605"/>
            <a:ext cx="923636" cy="521747"/>
          </a:xfrm>
          <a:prstGeom prst="straightConnector1">
            <a:avLst/>
          </a:prstGeom>
          <a:ln w="25400" cmpd="sng">
            <a:solidFill>
              <a:srgbClr val="83C937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6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홈플러스 </a:t>
            </a:r>
            <a:r>
              <a:rPr lang="en-US" altLang="ko-KR" sz="1600" b="0" dirty="0">
                <a:latin typeface="맑은 고딕" panose="020B0503020000020004" pitchFamily="50" charset="-127"/>
              </a:rPr>
              <a:t>IT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백업시스템 구축 대상시스템은 다음과 같습니다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백업 대상 시스템 현황</a:t>
            </a: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AD4804DD-707F-40D5-B347-FB2F5DD5D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2" y="2181608"/>
            <a:ext cx="9045575" cy="3193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백업 대상 용량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54TB</a:t>
            </a: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80D5C8E3-565D-4100-9F3E-301B81318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525717"/>
              </p:ext>
            </p:extLst>
          </p:nvPr>
        </p:nvGraphicFramePr>
        <p:xfrm>
          <a:off x="421957" y="2423723"/>
          <a:ext cx="9139554" cy="931007"/>
        </p:xfrm>
        <a:graphic>
          <a:graphicData uri="http://schemas.openxmlformats.org/drawingml/2006/table">
            <a:tbl>
              <a:tblPr/>
              <a:tblGrid>
                <a:gridCol w="1204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6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4679">
                  <a:extLst>
                    <a:ext uri="{9D8B030D-6E8A-4147-A177-3AD203B41FA5}">
                      <a16:colId xmlns:a16="http://schemas.microsoft.com/office/drawing/2014/main" val="3532153266"/>
                    </a:ext>
                  </a:extLst>
                </a:gridCol>
                <a:gridCol w="1204679">
                  <a:extLst>
                    <a:ext uri="{9D8B030D-6E8A-4147-A177-3AD203B41FA5}">
                      <a16:colId xmlns:a16="http://schemas.microsoft.com/office/drawing/2014/main" val="1008991000"/>
                    </a:ext>
                  </a:extLst>
                </a:gridCol>
                <a:gridCol w="1204679">
                  <a:extLst>
                    <a:ext uri="{9D8B030D-6E8A-4147-A177-3AD203B41FA5}">
                      <a16:colId xmlns:a16="http://schemas.microsoft.com/office/drawing/2014/main" val="84982987"/>
                    </a:ext>
                  </a:extLst>
                </a:gridCol>
                <a:gridCol w="1204679">
                  <a:extLst>
                    <a:ext uri="{9D8B030D-6E8A-4147-A177-3AD203B41FA5}">
                      <a16:colId xmlns:a16="http://schemas.microsoft.com/office/drawing/2014/main" val="4181260127"/>
                    </a:ext>
                  </a:extLst>
                </a:gridCol>
                <a:gridCol w="1911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05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대상용량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1st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Full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</a:t>
                      </a: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증분백업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가상화 보존주기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물리서버 보존주기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예상백업용량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97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54TB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1.35TB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보관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(15EA)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보관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(5EA)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보정치를 고려하여</a:t>
                      </a:r>
                      <a:r>
                        <a:rPr kumimoji="0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61TB </a:t>
                      </a:r>
                      <a:r>
                        <a:rPr kumimoji="0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권고</a:t>
                      </a:r>
                      <a:endParaRPr kumimoji="0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97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고객사 지정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일일백업 기준 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백업 기준</a:t>
                      </a:r>
                    </a:p>
                  </a:txBody>
                  <a:tcPr marL="36000" marR="36000" marT="36000" marB="36000" anchor="ctr" horzOverflow="overflow">
                    <a:lnL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EECE1">
                          <a:lumMod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6020" marR="86020" marT="45744" marB="45744" anchor="ctr" horzOverflow="overflow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0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86020" marR="86020" marT="45744" marB="45744" anchor="ctr" horzOverflow="overflow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9" name="Rectangle 4">
            <a:extLst>
              <a:ext uri="{FF2B5EF4-FFF2-40B4-BE49-F238E27FC236}">
                <a16:creationId xmlns:a16="http://schemas.microsoft.com/office/drawing/2014/main" id="{E3C03BE4-8F24-4AFA-AF62-C8B73B3B3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570071"/>
            <a:ext cx="9045575" cy="3193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백업 대상 용량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백업시스템 용량 산정 기준</a:t>
            </a:r>
            <a:endParaRPr kumimoji="1" lang="en-US" altLang="ko-KR" sz="11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일일 변경 및 신규 생성 데이터 비율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원본의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10%</a:t>
            </a:r>
            <a:endParaRPr kumimoji="1" lang="ko-KR" altLang="en-US" sz="11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31787" lvl="1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Full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시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50%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중복제거 및 압축 기준 산정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[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대상용량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x 0.5</a:t>
            </a:r>
          </a:p>
          <a:p>
            <a:pPr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- 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이후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Full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시 변경된 블록의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50%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중복제거 및 압축 기준 산정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[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대상용량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x 0.5</a:t>
            </a:r>
          </a:p>
          <a:p>
            <a:pPr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- 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데이터 저장 시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 보관주기 기준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[[Full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백업용량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x 1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벌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+ [[Next </a:t>
            </a:r>
            <a:r>
              <a:rPr kumimoji="1" lang="ko-KR" altLang="en-US" sz="11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증분백업용량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x 14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벌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                        = </a:t>
            </a:r>
            <a:r>
              <a:rPr kumimoji="1" lang="ko-KR" altLang="en-US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필요 용량 </a:t>
            </a:r>
            <a:r>
              <a:rPr kumimoji="1" lang="en-US" altLang="ko-KR" sz="11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[48TB]</a:t>
            </a:r>
          </a:p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kumimoji="1" lang="en-US" altLang="ko-KR" sz="1100" kern="0" spc="-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35B9F40-6BFD-45C7-AB31-8F4504C2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23" y="5182936"/>
            <a:ext cx="9037150" cy="398045"/>
          </a:xfrm>
          <a:prstGeom prst="rect">
            <a:avLst/>
          </a:prstGeom>
          <a:gradFill rotWithShape="1">
            <a:gsLst>
              <a:gs pos="0">
                <a:srgbClr val="E5F1FB"/>
              </a:gs>
              <a:gs pos="100000">
                <a:srgbClr val="D1E5F7"/>
              </a:gs>
            </a:gsLst>
            <a:lin ang="2700000" scaled="1"/>
          </a:gradFill>
          <a:ln w="12700" algn="ctr">
            <a:solidFill>
              <a:sysClr val="window" lastClr="FFFFFF"/>
            </a:solidFill>
            <a:miter lim="800000"/>
            <a:headEnd/>
            <a:tailEnd/>
          </a:ln>
          <a:effectLst>
            <a:outerShdw blurRad="40000" sx="102000" sy="102000" algn="ctr" rotWithShape="0">
              <a:srgbClr val="000000">
                <a:alpha val="39999"/>
              </a:srgbClr>
            </a:outerShdw>
          </a:effectLst>
        </p:spPr>
        <p:txBody>
          <a:bodyPr lIns="36000" tIns="36000" rIns="36000" bIns="36000" anchor="ctr"/>
          <a:lstStyle/>
          <a:p>
            <a:pPr lvl="0" algn="ctr" defTabSz="914400" fontAlgn="base">
              <a:spcBef>
                <a:spcPct val="20000"/>
              </a:spcBef>
              <a:spcAft>
                <a:spcPct val="0"/>
              </a:spcAft>
              <a:tabLst>
                <a:tab pos="914400" algn="l"/>
                <a:tab pos="7315200" algn="r"/>
              </a:tabLst>
              <a:defRPr/>
            </a:pPr>
            <a:r>
              <a:rPr kumimoji="1" lang="ko-KR" altLang="en-US" sz="1200" b="1" kern="0" dirty="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홈플러스 </a:t>
            </a:r>
            <a:r>
              <a:rPr kumimoji="1" lang="en-US" altLang="ko-KR" sz="1200" b="1" kern="0" dirty="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IT </a:t>
            </a: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백업시스템 저장장치 용량 산정 결과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(</a:t>
            </a: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약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48TB) ,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914400" algn="l"/>
                <a:tab pos="7315200" algn="r"/>
              </a:tabLst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위 용량산정 기준을 고려하여 </a:t>
            </a:r>
            <a:r>
              <a:rPr kumimoji="1" lang="ko-KR" altLang="en-US" sz="1200" b="1" kern="0" dirty="0">
                <a:solidFill>
                  <a:srgbClr val="0000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백업 전용 스토리지 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61TB 1</a:t>
            </a: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대 </a:t>
            </a: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를 제안합니다</a:t>
            </a:r>
            <a:r>
              <a:rPr kumimoji="1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.</a:t>
            </a:r>
            <a:endParaRPr kumimoji="1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20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홈플러스 </a:t>
            </a:r>
            <a:r>
              <a:rPr lang="en-US" altLang="ko-KR" sz="1600" b="0" dirty="0">
                <a:latin typeface="맑은 고딕" panose="020B0503020000020004" pitchFamily="50" charset="-127"/>
              </a:rPr>
              <a:t>IT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백업시스템 구축을 위하여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고성능 </a:t>
            </a:r>
            <a:r>
              <a:rPr lang="en-US" altLang="ko-KR" sz="1600" b="0" dirty="0">
                <a:latin typeface="맑은 고딕" panose="020B0503020000020004" pitchFamily="50" charset="-127"/>
              </a:rPr>
              <a:t>Veeam Backup and Replication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및 </a:t>
            </a:r>
            <a:r>
              <a:rPr lang="en-US" altLang="ko-KR" sz="1600" b="0" dirty="0">
                <a:latin typeface="맑은 고딕" panose="020B0503020000020004" pitchFamily="50" charset="-127"/>
              </a:rPr>
              <a:t>Unitrends </a:t>
            </a:r>
            <a:r>
              <a:rPr lang="ko-KR" altLang="en-US" sz="1600" b="0" dirty="0">
                <a:latin typeface="맑은 고딕" panose="020B0503020000020004" pitchFamily="50" charset="-127"/>
              </a:rPr>
              <a:t>솔루션과 백업 하드웨어를 구성합니다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제안 시스템 구성도</a:t>
            </a:r>
          </a:p>
        </p:txBody>
      </p:sp>
      <p:sp>
        <p:nvSpPr>
          <p:cNvPr id="10" name="AutoShape 1069">
            <a:extLst>
              <a:ext uri="{FF2B5EF4-FFF2-40B4-BE49-F238E27FC236}">
                <a16:creationId xmlns:a16="http://schemas.microsoft.com/office/drawing/2014/main" id="{4C836516-9C9A-403F-8CB6-A026D5916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2580" y="4406539"/>
            <a:ext cx="3248220" cy="1816083"/>
          </a:xfrm>
          <a:prstGeom prst="roundRect">
            <a:avLst>
              <a:gd name="adj" fmla="val 2426"/>
            </a:avLst>
          </a:prstGeom>
          <a:solidFill>
            <a:srgbClr val="CFCFCF"/>
          </a:solidFill>
          <a:ln w="12700">
            <a:noFill/>
            <a:round/>
            <a:headEnd/>
            <a:tailEnd/>
          </a:ln>
          <a:effectLst>
            <a:outerShdw dist="38100" dir="16200000" algn="ctr" rotWithShape="0">
              <a:srgbClr val="2F78BB"/>
            </a:outerShdw>
          </a:effectLst>
        </p:spPr>
        <p:txBody>
          <a:bodyPr wrap="none" anchor="ctr"/>
          <a:lstStyle/>
          <a:p>
            <a:pPr algn="ctr">
              <a:spcBef>
                <a:spcPct val="10000"/>
              </a:spcBef>
              <a:defRPr/>
            </a:pPr>
            <a:endParaRPr lang="ko-KR" altLang="ko-KR" sz="821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69" name="Rectangle 1070">
            <a:extLst>
              <a:ext uri="{FF2B5EF4-FFF2-40B4-BE49-F238E27FC236}">
                <a16:creationId xmlns:a16="http://schemas.microsoft.com/office/drawing/2014/main" id="{C4DBAED6-482F-452E-ACCA-72A4485A7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3371" y="4415683"/>
            <a:ext cx="3144974" cy="17282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5725" indent="-85725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20000"/>
              </a:spcAft>
              <a:buFontTx/>
              <a:buChar char="•"/>
              <a:defRPr/>
            </a:pPr>
            <a:endParaRPr lang="ko-KR" altLang="ko-KR" sz="684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pic>
        <p:nvPicPr>
          <p:cNvPr id="72" name="Picture 52">
            <a:extLst>
              <a:ext uri="{FF2B5EF4-FFF2-40B4-BE49-F238E27FC236}">
                <a16:creationId xmlns:a16="http://schemas.microsoft.com/office/drawing/2014/main" id="{31C66CCB-7FB8-441A-A0F4-074E6CE377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692" y="5691519"/>
            <a:ext cx="1916699" cy="398778"/>
          </a:xfrm>
          <a:prstGeom prst="rect">
            <a:avLst/>
          </a:prstGeom>
        </p:spPr>
      </p:pic>
      <p:pic>
        <p:nvPicPr>
          <p:cNvPr id="73" name="Picture 147">
            <a:extLst>
              <a:ext uri="{FF2B5EF4-FFF2-40B4-BE49-F238E27FC236}">
                <a16:creationId xmlns:a16="http://schemas.microsoft.com/office/drawing/2014/main" id="{56EF4F18-643A-4172-9F12-6E5E2F01867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2977" y="5294765"/>
            <a:ext cx="1667555" cy="358399"/>
          </a:xfrm>
          <a:prstGeom prst="rect">
            <a:avLst/>
          </a:prstGeom>
        </p:spPr>
      </p:pic>
      <p:pic>
        <p:nvPicPr>
          <p:cNvPr id="74" name="pasted-image.png">
            <a:extLst>
              <a:ext uri="{FF2B5EF4-FFF2-40B4-BE49-F238E27FC236}">
                <a16:creationId xmlns:a16="http://schemas.microsoft.com/office/drawing/2014/main" id="{AD382353-7EF2-463F-B98F-2A51DD51C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428" y="4501432"/>
            <a:ext cx="596743" cy="13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75" name="Picture 4">
            <a:extLst>
              <a:ext uri="{FF2B5EF4-FFF2-40B4-BE49-F238E27FC236}">
                <a16:creationId xmlns:a16="http://schemas.microsoft.com/office/drawing/2014/main" id="{2398582F-D738-4B91-9DDB-8BF35605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149" y="4698629"/>
            <a:ext cx="1476000" cy="38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2">
            <a:extLst>
              <a:ext uri="{FF2B5EF4-FFF2-40B4-BE49-F238E27FC236}">
                <a16:creationId xmlns:a16="http://schemas.microsoft.com/office/drawing/2014/main" id="{D04905E5-2F9C-49D1-90A2-FB8D935E4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597" y="4501432"/>
            <a:ext cx="1467109" cy="59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61AFA9C-5649-43E8-9312-251FF3C8B215}"/>
              </a:ext>
            </a:extLst>
          </p:cNvPr>
          <p:cNvCxnSpPr/>
          <p:nvPr/>
        </p:nvCxnSpPr>
        <p:spPr>
          <a:xfrm>
            <a:off x="3463371" y="5234071"/>
            <a:ext cx="3144974" cy="14974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6845AB3-B2CB-4FEB-BE5E-7A521807E752}"/>
              </a:ext>
            </a:extLst>
          </p:cNvPr>
          <p:cNvCxnSpPr/>
          <p:nvPr/>
        </p:nvCxnSpPr>
        <p:spPr>
          <a:xfrm flipH="1" flipV="1">
            <a:off x="5038443" y="4384278"/>
            <a:ext cx="0" cy="848715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9" name="Group 1071">
            <a:extLst>
              <a:ext uri="{FF2B5EF4-FFF2-40B4-BE49-F238E27FC236}">
                <a16:creationId xmlns:a16="http://schemas.microsoft.com/office/drawing/2014/main" id="{E4F336AF-0416-45A6-8CC0-84FD8CBCDB8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232987" y="4133614"/>
            <a:ext cx="1427265" cy="246563"/>
            <a:chOff x="2241" y="807"/>
            <a:chExt cx="1808" cy="171"/>
          </a:xfrm>
          <a:solidFill>
            <a:srgbClr val="00B050"/>
          </a:solidFill>
        </p:grpSpPr>
        <p:sp>
          <p:nvSpPr>
            <p:cNvPr id="80" name="AutoShape 1072">
              <a:extLst>
                <a:ext uri="{FF2B5EF4-FFF2-40B4-BE49-F238E27FC236}">
                  <a16:creationId xmlns:a16="http://schemas.microsoft.com/office/drawing/2014/main" id="{E00DF869-EC50-4231-8BC9-30F925FEC4C3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059" y="-11"/>
              <a:ext cx="171" cy="1808"/>
            </a:xfrm>
            <a:prstGeom prst="rightBracket">
              <a:avLst>
                <a:gd name="adj" fmla="val 86151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ko-KR" sz="889">
                <a:latin typeface="+mn-ea"/>
                <a:ea typeface="+mn-ea"/>
              </a:endParaRPr>
            </a:p>
          </p:txBody>
        </p:sp>
        <p:sp>
          <p:nvSpPr>
            <p:cNvPr id="81" name="Rectangle 1073">
              <a:extLst>
                <a:ext uri="{FF2B5EF4-FFF2-40B4-BE49-F238E27FC236}">
                  <a16:creationId xmlns:a16="http://schemas.microsoft.com/office/drawing/2014/main" id="{CC500BD2-BD46-411B-8EC7-F46B1C702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843"/>
              <a:ext cx="0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en-US" altLang="en-US" sz="889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2" name="Rectangle 1065">
            <a:extLst>
              <a:ext uri="{FF2B5EF4-FFF2-40B4-BE49-F238E27FC236}">
                <a16:creationId xmlns:a16="http://schemas.microsoft.com/office/drawing/2014/main" id="{AAAF9E1A-9EC4-42D5-9A92-B56807368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1381" y="4183913"/>
            <a:ext cx="891270" cy="14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58" b="1">
                <a:solidFill>
                  <a:srgbClr val="FFFFFF"/>
                </a:solidFill>
                <a:latin typeface="+mn-ea"/>
                <a:ea typeface="+mn-ea"/>
              </a:rPr>
              <a:t>Backup Servers</a:t>
            </a:r>
            <a:endParaRPr lang="en-US" altLang="en-US" sz="958" b="1">
              <a:solidFill>
                <a:srgbClr val="FFFFFF"/>
              </a:solidFill>
              <a:latin typeface="+mn-ea"/>
              <a:ea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08CBE78-FA0D-4FF3-84E2-5062DF70F04A}"/>
              </a:ext>
            </a:extLst>
          </p:cNvPr>
          <p:cNvGrpSpPr/>
          <p:nvPr/>
        </p:nvGrpSpPr>
        <p:grpSpPr>
          <a:xfrm>
            <a:off x="441532" y="2387287"/>
            <a:ext cx="4444504" cy="1330581"/>
            <a:chOff x="441531" y="2387287"/>
            <a:chExt cx="5812489" cy="1330581"/>
          </a:xfrm>
        </p:grpSpPr>
        <p:sp>
          <p:nvSpPr>
            <p:cNvPr id="11" name="AutoShape 1069">
              <a:extLst>
                <a:ext uri="{FF2B5EF4-FFF2-40B4-BE49-F238E27FC236}">
                  <a16:creationId xmlns:a16="http://schemas.microsoft.com/office/drawing/2014/main" id="{0AA13B25-01A0-4423-AD0A-AC1046575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995" y="2649475"/>
              <a:ext cx="2867025" cy="1068393"/>
            </a:xfrm>
            <a:prstGeom prst="roundRect">
              <a:avLst>
                <a:gd name="adj" fmla="val 2426"/>
              </a:avLst>
            </a:prstGeom>
            <a:solidFill>
              <a:srgbClr val="CFCFCF"/>
            </a:solidFill>
            <a:ln w="12700">
              <a:noFill/>
              <a:round/>
              <a:headEnd/>
              <a:tailEnd/>
            </a:ln>
            <a:effectLst>
              <a:outerShdw dist="38100" dir="16200000" algn="ctr" rotWithShape="0">
                <a:srgbClr val="2F78BB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  <a:defRPr/>
              </a:pPr>
              <a:endParaRPr lang="ko-KR" altLang="ko-KR" sz="600">
                <a:solidFill>
                  <a:srgbClr val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sp>
          <p:nvSpPr>
            <p:cNvPr id="12" name="Rectangle 1070">
              <a:extLst>
                <a:ext uri="{FF2B5EF4-FFF2-40B4-BE49-F238E27FC236}">
                  <a16:creationId xmlns:a16="http://schemas.microsoft.com/office/drawing/2014/main" id="{820C926B-F7F7-45EB-B7FA-2845E93D1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0332" y="2681225"/>
              <a:ext cx="2794001" cy="9890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85725" indent="-85725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eaLnBrk="1" hangingPunct="1">
                <a:lnSpc>
                  <a:spcPct val="110000"/>
                </a:lnSpc>
                <a:spcAft>
                  <a:spcPct val="20000"/>
                </a:spcAft>
                <a:buFontTx/>
                <a:buChar char="•"/>
                <a:defRPr/>
              </a:pPr>
              <a:endParaRPr lang="ko-KR" altLang="ko-KR" sz="400">
                <a:solidFill>
                  <a:srgbClr val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grpSp>
          <p:nvGrpSpPr>
            <p:cNvPr id="13" name="Group 1071">
              <a:extLst>
                <a:ext uri="{FF2B5EF4-FFF2-40B4-BE49-F238E27FC236}">
                  <a16:creationId xmlns:a16="http://schemas.microsoft.com/office/drawing/2014/main" id="{9921D58A-97E1-4F81-BF18-D129A1A1E431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387246" y="2387287"/>
              <a:ext cx="1502193" cy="246563"/>
              <a:chOff x="2241" y="807"/>
              <a:chExt cx="1808" cy="171"/>
            </a:xfrm>
            <a:solidFill>
              <a:srgbClr val="00B050"/>
            </a:solidFill>
          </p:grpSpPr>
          <p:sp>
            <p:nvSpPr>
              <p:cNvPr id="14" name="AutoShape 1072">
                <a:extLst>
                  <a:ext uri="{FF2B5EF4-FFF2-40B4-BE49-F238E27FC236}">
                    <a16:creationId xmlns:a16="http://schemas.microsoft.com/office/drawing/2014/main" id="{FE297B63-C5B8-4241-A87D-51E5CADAA90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3059" y="-11"/>
                <a:ext cx="171" cy="1808"/>
              </a:xfrm>
              <a:prstGeom prst="rightBracket">
                <a:avLst>
                  <a:gd name="adj" fmla="val 86151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lIns="0" tIns="0" rIns="0" bIns="0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ko-KR" altLang="ko-KR" sz="600">
                  <a:latin typeface="+mn-ea"/>
                  <a:ea typeface="+mn-ea"/>
                </a:endParaRPr>
              </a:p>
            </p:txBody>
          </p:sp>
          <p:sp>
            <p:nvSpPr>
              <p:cNvPr id="15" name="Rectangle 1073">
                <a:extLst>
                  <a:ext uri="{FF2B5EF4-FFF2-40B4-BE49-F238E27FC236}">
                    <a16:creationId xmlns:a16="http://schemas.microsoft.com/office/drawing/2014/main" id="{7AD0DD8A-209C-43B2-AEA2-FF9B2DB7C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" y="858"/>
                <a:ext cx="0" cy="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600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6" name="AutoShape 1069">
              <a:extLst>
                <a:ext uri="{FF2B5EF4-FFF2-40B4-BE49-F238E27FC236}">
                  <a16:creationId xmlns:a16="http://schemas.microsoft.com/office/drawing/2014/main" id="{B1104397-3F89-45BE-A4EB-3822B7337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864" y="2658619"/>
              <a:ext cx="2867025" cy="1059249"/>
            </a:xfrm>
            <a:prstGeom prst="roundRect">
              <a:avLst>
                <a:gd name="adj" fmla="val 2426"/>
              </a:avLst>
            </a:prstGeom>
            <a:solidFill>
              <a:srgbClr val="CFCFCF"/>
            </a:solidFill>
            <a:ln w="12700">
              <a:noFill/>
              <a:round/>
              <a:headEnd/>
              <a:tailEnd/>
            </a:ln>
            <a:effectLst>
              <a:outerShdw dist="38100" dir="16200000" algn="ctr" rotWithShape="0">
                <a:srgbClr val="2F78BB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  <a:defRPr/>
              </a:pPr>
              <a:endParaRPr lang="ko-KR" altLang="ko-KR" sz="600">
                <a:solidFill>
                  <a:srgbClr val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sp>
          <p:nvSpPr>
            <p:cNvPr id="17" name="Rectangle 1070">
              <a:extLst>
                <a:ext uri="{FF2B5EF4-FFF2-40B4-BE49-F238E27FC236}">
                  <a16:creationId xmlns:a16="http://schemas.microsoft.com/office/drawing/2014/main" id="{41BAEA2D-EDD8-468C-8A9A-D34FBF983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15" y="2690369"/>
              <a:ext cx="2795587" cy="97990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>
              <a:lvl1pPr marL="85725" indent="-85725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eaLnBrk="1" hangingPunct="1">
                <a:lnSpc>
                  <a:spcPct val="110000"/>
                </a:lnSpc>
                <a:spcAft>
                  <a:spcPct val="20000"/>
                </a:spcAft>
                <a:buFontTx/>
                <a:buChar char="•"/>
                <a:defRPr/>
              </a:pPr>
              <a:endParaRPr lang="ko-KR" altLang="ko-KR" sz="400">
                <a:solidFill>
                  <a:srgbClr val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grpSp>
          <p:nvGrpSpPr>
            <p:cNvPr id="18" name="Group 1071">
              <a:extLst>
                <a:ext uri="{FF2B5EF4-FFF2-40B4-BE49-F238E27FC236}">
                  <a16:creationId xmlns:a16="http://schemas.microsoft.com/office/drawing/2014/main" id="{2B73B0A7-DB90-45C2-9256-C94C81CFDCFD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441531" y="2396431"/>
              <a:ext cx="1502192" cy="246563"/>
              <a:chOff x="2241" y="807"/>
              <a:chExt cx="1808" cy="171"/>
            </a:xfrm>
            <a:solidFill>
              <a:srgbClr val="00B050"/>
            </a:solidFill>
          </p:grpSpPr>
          <p:sp>
            <p:nvSpPr>
              <p:cNvPr id="19" name="AutoShape 1072">
                <a:extLst>
                  <a:ext uri="{FF2B5EF4-FFF2-40B4-BE49-F238E27FC236}">
                    <a16:creationId xmlns:a16="http://schemas.microsoft.com/office/drawing/2014/main" id="{C304A395-96BE-4001-900C-56FE5255883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3059" y="-11"/>
                <a:ext cx="171" cy="1808"/>
              </a:xfrm>
              <a:prstGeom prst="rightBracket">
                <a:avLst>
                  <a:gd name="adj" fmla="val 86151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lIns="0" tIns="0" rIns="0" bIns="0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ko-KR" altLang="ko-KR" sz="600">
                  <a:latin typeface="+mn-ea"/>
                  <a:ea typeface="+mn-ea"/>
                </a:endParaRPr>
              </a:p>
            </p:txBody>
          </p:sp>
          <p:sp>
            <p:nvSpPr>
              <p:cNvPr id="20" name="Rectangle 1073">
                <a:extLst>
                  <a:ext uri="{FF2B5EF4-FFF2-40B4-BE49-F238E27FC236}">
                    <a16:creationId xmlns:a16="http://schemas.microsoft.com/office/drawing/2014/main" id="{831DAFDC-020E-4F32-A51B-4A7DF6A92A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" y="858"/>
                <a:ext cx="0" cy="6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600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25" name="그룹 377">
              <a:extLst>
                <a:ext uri="{FF2B5EF4-FFF2-40B4-BE49-F238E27FC236}">
                  <a16:creationId xmlns:a16="http://schemas.microsoft.com/office/drawing/2014/main" id="{2B046A80-338A-4CE5-AA6D-8CE2383901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3469" y="2732027"/>
              <a:ext cx="851977" cy="670379"/>
              <a:chOff x="8607151" y="5457056"/>
              <a:chExt cx="1728318" cy="936104"/>
            </a:xfrm>
          </p:grpSpPr>
          <p:pic>
            <p:nvPicPr>
              <p:cNvPr id="26" name="Picture 3">
                <a:extLst>
                  <a:ext uri="{FF2B5EF4-FFF2-40B4-BE49-F238E27FC236}">
                    <a16:creationId xmlns:a16="http://schemas.microsoft.com/office/drawing/2014/main" id="{61B6D4CC-88BA-4F55-A9B6-4546F653E8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51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" name="모서리가 둥근 직사각형 28">
                <a:extLst>
                  <a:ext uri="{FF2B5EF4-FFF2-40B4-BE49-F238E27FC236}">
                    <a16:creationId xmlns:a16="http://schemas.microsoft.com/office/drawing/2014/main" id="{17A6291F-47C4-459F-BF64-66FE3E94199D}"/>
                  </a:ext>
                </a:extLst>
              </p:cNvPr>
              <p:cNvSpPr/>
              <p:nvPr/>
            </p:nvSpPr>
            <p:spPr bwMode="auto">
              <a:xfrm>
                <a:off x="8607152" y="6033120"/>
                <a:ext cx="1728192" cy="36004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US" altLang="ko-KR" sz="600">
                    <a:latin typeface="+mn-ea"/>
                  </a:rPr>
                  <a:t>  </a:t>
                </a:r>
                <a:r>
                  <a:rPr lang="en-US" altLang="ko-KR" sz="60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CentOS5</a:t>
                </a:r>
                <a:endParaRPr lang="ko-KR" altLang="en-US" sz="6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28" name="Picture 3">
                <a:extLst>
                  <a:ext uri="{FF2B5EF4-FFF2-40B4-BE49-F238E27FC236}">
                    <a16:creationId xmlns:a16="http://schemas.microsoft.com/office/drawing/2014/main" id="{55F7E615-4673-4553-82F0-E076EC5904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1804" y="5457056"/>
                <a:ext cx="423665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3">
                <a:extLst>
                  <a:ext uri="{FF2B5EF4-FFF2-40B4-BE49-F238E27FC236}">
                    <a16:creationId xmlns:a16="http://schemas.microsoft.com/office/drawing/2014/main" id="{C07E2BCB-A935-4F0D-8FCC-02E8A444C2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9200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>
                <a:extLst>
                  <a:ext uri="{FF2B5EF4-FFF2-40B4-BE49-F238E27FC236}">
                    <a16:creationId xmlns:a16="http://schemas.microsoft.com/office/drawing/2014/main" id="{71AF83B9-70B3-40B0-8F65-582FAD12BF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9755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2" name="그룹 385">
              <a:extLst>
                <a:ext uri="{FF2B5EF4-FFF2-40B4-BE49-F238E27FC236}">
                  <a16:creationId xmlns:a16="http://schemas.microsoft.com/office/drawing/2014/main" id="{7479491E-58C3-462D-8FF7-9B60273FFC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2742" y="2741169"/>
              <a:ext cx="850454" cy="412540"/>
              <a:chOff x="8607151" y="5457056"/>
              <a:chExt cx="1728318" cy="576063"/>
            </a:xfrm>
          </p:grpSpPr>
          <p:pic>
            <p:nvPicPr>
              <p:cNvPr id="33" name="Picture 3">
                <a:extLst>
                  <a:ext uri="{FF2B5EF4-FFF2-40B4-BE49-F238E27FC236}">
                    <a16:creationId xmlns:a16="http://schemas.microsoft.com/office/drawing/2014/main" id="{9D6A8EE3-C1A8-4EB6-BE6B-D0DC48A3B5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51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3">
                <a:extLst>
                  <a:ext uri="{FF2B5EF4-FFF2-40B4-BE49-F238E27FC236}">
                    <a16:creationId xmlns:a16="http://schemas.microsoft.com/office/drawing/2014/main" id="{6B1886D3-C745-4B9D-B16A-D2761AD062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1804" y="5457056"/>
                <a:ext cx="423665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3">
                <a:extLst>
                  <a:ext uri="{FF2B5EF4-FFF2-40B4-BE49-F238E27FC236}">
                    <a16:creationId xmlns:a16="http://schemas.microsoft.com/office/drawing/2014/main" id="{301230E5-4E0A-4BCD-A208-875B4AB72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9200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" name="Picture 3">
                <a:extLst>
                  <a:ext uri="{FF2B5EF4-FFF2-40B4-BE49-F238E27FC236}">
                    <a16:creationId xmlns:a16="http://schemas.microsoft.com/office/drawing/2014/main" id="{BDCF3269-20B0-4FE9-A0F5-751B8C4787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9755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2" name="그룹 377">
              <a:extLst>
                <a:ext uri="{FF2B5EF4-FFF2-40B4-BE49-F238E27FC236}">
                  <a16:creationId xmlns:a16="http://schemas.microsoft.com/office/drawing/2014/main" id="{8890C4A6-26BB-4B8B-92B6-9695A56DDB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8329" y="2741169"/>
              <a:ext cx="850453" cy="412540"/>
              <a:chOff x="8607151" y="5457056"/>
              <a:chExt cx="1728318" cy="576063"/>
            </a:xfrm>
          </p:grpSpPr>
          <p:pic>
            <p:nvPicPr>
              <p:cNvPr id="43" name="Picture 3">
                <a:extLst>
                  <a:ext uri="{FF2B5EF4-FFF2-40B4-BE49-F238E27FC236}">
                    <a16:creationId xmlns:a16="http://schemas.microsoft.com/office/drawing/2014/main" id="{2A55AD44-937B-47A7-9F26-B48071B1F9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51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3">
                <a:extLst>
                  <a:ext uri="{FF2B5EF4-FFF2-40B4-BE49-F238E27FC236}">
                    <a16:creationId xmlns:a16="http://schemas.microsoft.com/office/drawing/2014/main" id="{30147B69-EFCD-49E1-BCB6-B2F9B62DE8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1804" y="5457056"/>
                <a:ext cx="423665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3">
                <a:extLst>
                  <a:ext uri="{FF2B5EF4-FFF2-40B4-BE49-F238E27FC236}">
                    <a16:creationId xmlns:a16="http://schemas.microsoft.com/office/drawing/2014/main" id="{C86D0BE8-AC2F-4387-A909-42B0CAAB82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9200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3">
                <a:extLst>
                  <a:ext uri="{FF2B5EF4-FFF2-40B4-BE49-F238E27FC236}">
                    <a16:creationId xmlns:a16="http://schemas.microsoft.com/office/drawing/2014/main" id="{50942589-9E75-427C-9373-B8188B72C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9755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" name="그룹 369">
              <a:extLst>
                <a:ext uri="{FF2B5EF4-FFF2-40B4-BE49-F238E27FC236}">
                  <a16:creationId xmlns:a16="http://schemas.microsoft.com/office/drawing/2014/main" id="{28B464A8-A28F-422B-8074-311D716A91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74306" y="2732027"/>
              <a:ext cx="851978" cy="670379"/>
              <a:chOff x="8607151" y="5457056"/>
              <a:chExt cx="1728318" cy="936104"/>
            </a:xfrm>
          </p:grpSpPr>
          <p:pic>
            <p:nvPicPr>
              <p:cNvPr id="49" name="Picture 3">
                <a:extLst>
                  <a:ext uri="{FF2B5EF4-FFF2-40B4-BE49-F238E27FC236}">
                    <a16:creationId xmlns:a16="http://schemas.microsoft.com/office/drawing/2014/main" id="{04D08997-8852-49D5-83AB-E16D2FF277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51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모서리가 둥근 직사각형 52">
                <a:extLst>
                  <a:ext uri="{FF2B5EF4-FFF2-40B4-BE49-F238E27FC236}">
                    <a16:creationId xmlns:a16="http://schemas.microsoft.com/office/drawing/2014/main" id="{EEB19D03-DA8A-4AA6-9EA3-C99FFB169538}"/>
                  </a:ext>
                </a:extLst>
              </p:cNvPr>
              <p:cNvSpPr/>
              <p:nvPr/>
            </p:nvSpPr>
            <p:spPr bwMode="auto">
              <a:xfrm>
                <a:off x="8607152" y="6033120"/>
                <a:ext cx="1728192" cy="360040"/>
              </a:xfrm>
              <a:prstGeom prst="roundRect">
                <a:avLst/>
              </a:prstGeom>
              <a:solidFill>
                <a:srgbClr val="92D050"/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US" altLang="ko-KR" sz="600">
                    <a:latin typeface="+mn-ea"/>
                  </a:rPr>
                  <a:t>  CentOS6</a:t>
                </a:r>
                <a:endParaRPr lang="ko-KR" altLang="en-US" sz="600">
                  <a:latin typeface="+mn-ea"/>
                </a:endParaRPr>
              </a:p>
            </p:txBody>
          </p:sp>
          <p:pic>
            <p:nvPicPr>
              <p:cNvPr id="51" name="Picture 3">
                <a:extLst>
                  <a:ext uri="{FF2B5EF4-FFF2-40B4-BE49-F238E27FC236}">
                    <a16:creationId xmlns:a16="http://schemas.microsoft.com/office/drawing/2014/main" id="{1926C04A-164B-44FF-9604-627A33137E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1804" y="5457056"/>
                <a:ext cx="423665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3">
                <a:extLst>
                  <a:ext uri="{FF2B5EF4-FFF2-40B4-BE49-F238E27FC236}">
                    <a16:creationId xmlns:a16="http://schemas.microsoft.com/office/drawing/2014/main" id="{45076846-03C0-434F-BE90-3A1F418289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9200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3">
                <a:extLst>
                  <a:ext uri="{FF2B5EF4-FFF2-40B4-BE49-F238E27FC236}">
                    <a16:creationId xmlns:a16="http://schemas.microsoft.com/office/drawing/2014/main" id="{7600E5C0-DAB3-4A0D-81E6-8124769E28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9755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5" name="그룹 385">
              <a:extLst>
                <a:ext uri="{FF2B5EF4-FFF2-40B4-BE49-F238E27FC236}">
                  <a16:creationId xmlns:a16="http://schemas.microsoft.com/office/drawing/2014/main" id="{4DB4BB44-E6B8-4134-ADB1-BB283CD3FB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9459" y="2732027"/>
              <a:ext cx="850454" cy="670379"/>
              <a:chOff x="8607151" y="5457056"/>
              <a:chExt cx="1728318" cy="936104"/>
            </a:xfrm>
          </p:grpSpPr>
          <p:pic>
            <p:nvPicPr>
              <p:cNvPr id="56" name="Picture 3">
                <a:extLst>
                  <a:ext uri="{FF2B5EF4-FFF2-40B4-BE49-F238E27FC236}">
                    <a16:creationId xmlns:a16="http://schemas.microsoft.com/office/drawing/2014/main" id="{0B744B24-357C-457D-A559-6D020FAD1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51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" name="모서리가 둥근 직사각형 60">
                <a:extLst>
                  <a:ext uri="{FF2B5EF4-FFF2-40B4-BE49-F238E27FC236}">
                    <a16:creationId xmlns:a16="http://schemas.microsoft.com/office/drawing/2014/main" id="{094720E8-7A11-4311-A7C5-7E1A4DE1F2D5}"/>
                  </a:ext>
                </a:extLst>
              </p:cNvPr>
              <p:cNvSpPr/>
              <p:nvPr/>
            </p:nvSpPr>
            <p:spPr bwMode="auto">
              <a:xfrm>
                <a:off x="8607152" y="6033120"/>
                <a:ext cx="1728192" cy="36004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US" altLang="ko-KR" sz="600">
                    <a:solidFill>
                      <a:schemeClr val="bg1">
                        <a:lumMod val="95000"/>
                      </a:schemeClr>
                    </a:solidFill>
                    <a:latin typeface="+mn-ea"/>
                  </a:rPr>
                  <a:t>  CentOS4</a:t>
                </a:r>
                <a:endParaRPr lang="ko-KR" altLang="en-US" sz="6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pic>
            <p:nvPicPr>
              <p:cNvPr id="58" name="Picture 3">
                <a:extLst>
                  <a:ext uri="{FF2B5EF4-FFF2-40B4-BE49-F238E27FC236}">
                    <a16:creationId xmlns:a16="http://schemas.microsoft.com/office/drawing/2014/main" id="{FFDB189A-D395-40A7-A6E1-70F3EEFFB5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1804" y="5457056"/>
                <a:ext cx="423665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9" name="Picture 3">
                <a:extLst>
                  <a:ext uri="{FF2B5EF4-FFF2-40B4-BE49-F238E27FC236}">
                    <a16:creationId xmlns:a16="http://schemas.microsoft.com/office/drawing/2014/main" id="{48C011D7-7887-4084-AAF8-C7776BA2C0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9200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3">
                <a:extLst>
                  <a:ext uri="{FF2B5EF4-FFF2-40B4-BE49-F238E27FC236}">
                    <a16:creationId xmlns:a16="http://schemas.microsoft.com/office/drawing/2014/main" id="{6DFA28B5-01F0-4DD2-AAA5-5E629E7D2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9755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2" name="그룹 369">
              <a:extLst>
                <a:ext uri="{FF2B5EF4-FFF2-40B4-BE49-F238E27FC236}">
                  <a16:creationId xmlns:a16="http://schemas.microsoft.com/office/drawing/2014/main" id="{9E14A643-75B1-43C0-AE76-CB6D1940A5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9176" y="2741167"/>
              <a:ext cx="851978" cy="664670"/>
              <a:chOff x="8607149" y="5457056"/>
              <a:chExt cx="1728320" cy="928133"/>
            </a:xfrm>
          </p:grpSpPr>
          <p:pic>
            <p:nvPicPr>
              <p:cNvPr id="63" name="Picture 3">
                <a:extLst>
                  <a:ext uri="{FF2B5EF4-FFF2-40B4-BE49-F238E27FC236}">
                    <a16:creationId xmlns:a16="http://schemas.microsoft.com/office/drawing/2014/main" id="{9CA80A91-4F89-43F6-BE46-788304CB1B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07151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4" name="모서리가 둥근 직사각형 68">
                <a:extLst>
                  <a:ext uri="{FF2B5EF4-FFF2-40B4-BE49-F238E27FC236}">
                    <a16:creationId xmlns:a16="http://schemas.microsoft.com/office/drawing/2014/main" id="{584293B7-26E2-4B95-A24D-D23C6B5B2C33}"/>
                  </a:ext>
                </a:extLst>
              </p:cNvPr>
              <p:cNvSpPr/>
              <p:nvPr/>
            </p:nvSpPr>
            <p:spPr bwMode="auto">
              <a:xfrm>
                <a:off x="8607149" y="6033120"/>
                <a:ext cx="1304655" cy="352069"/>
              </a:xfrm>
              <a:prstGeom prst="roundRect">
                <a:avLst/>
              </a:prstGeom>
              <a:solidFill>
                <a:srgbClr val="92D050"/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US" altLang="ko-KR" sz="600">
                    <a:latin typeface="+mn-ea"/>
                  </a:rPr>
                  <a:t>w2012R2</a:t>
                </a:r>
                <a:endParaRPr lang="ko-KR" altLang="en-US" sz="600">
                  <a:latin typeface="+mn-ea"/>
                </a:endParaRPr>
              </a:p>
            </p:txBody>
          </p:sp>
          <p:pic>
            <p:nvPicPr>
              <p:cNvPr id="65" name="Picture 3">
                <a:extLst>
                  <a:ext uri="{FF2B5EF4-FFF2-40B4-BE49-F238E27FC236}">
                    <a16:creationId xmlns:a16="http://schemas.microsoft.com/office/drawing/2014/main" id="{9E66BF47-9DEE-4DC5-BCC6-DF0195E1B7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11804" y="5457056"/>
                <a:ext cx="423665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3">
                <a:extLst>
                  <a:ext uri="{FF2B5EF4-FFF2-40B4-BE49-F238E27FC236}">
                    <a16:creationId xmlns:a16="http://schemas.microsoft.com/office/drawing/2014/main" id="{09EB8A45-00C3-4C20-90E6-FFB5CFBB2E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9200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7" name="Picture 3">
                <a:extLst>
                  <a:ext uri="{FF2B5EF4-FFF2-40B4-BE49-F238E27FC236}">
                    <a16:creationId xmlns:a16="http://schemas.microsoft.com/office/drawing/2014/main" id="{B5E8CA7D-37D2-4796-A16C-A4E23CE4BB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79755" y="5457056"/>
                <a:ext cx="432049" cy="5760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0" name="Rectangle 1065">
              <a:extLst>
                <a:ext uri="{FF2B5EF4-FFF2-40B4-BE49-F238E27FC236}">
                  <a16:creationId xmlns:a16="http://schemas.microsoft.com/office/drawing/2014/main" id="{D0D30996-D8FF-4D08-867A-77B37F711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198" y="2458157"/>
              <a:ext cx="924511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800" b="1" dirty="0">
                  <a:solidFill>
                    <a:srgbClr val="FFFFFF"/>
                  </a:solidFill>
                  <a:latin typeface="+mn-ea"/>
                  <a:ea typeface="+mn-ea"/>
                </a:rPr>
                <a:t>Windows VMs</a:t>
              </a:r>
            </a:p>
          </p:txBody>
        </p:sp>
        <p:sp>
          <p:nvSpPr>
            <p:cNvPr id="71" name="Rectangle 1065">
              <a:extLst>
                <a:ext uri="{FF2B5EF4-FFF2-40B4-BE49-F238E27FC236}">
                  <a16:creationId xmlns:a16="http://schemas.microsoft.com/office/drawing/2014/main" id="{3EB723F4-D9C0-4E36-84A7-589A47C0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4266" y="2449013"/>
              <a:ext cx="672943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800" b="1" dirty="0">
                  <a:solidFill>
                    <a:srgbClr val="FFFFFF"/>
                  </a:solidFill>
                  <a:latin typeface="+mn-ea"/>
                  <a:ea typeface="+mn-ea"/>
                </a:rPr>
                <a:t>Linux VMs</a:t>
              </a:r>
              <a:endParaRPr lang="en-US" altLang="en-US" sz="8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모서리가 둥근 직사각형 121">
              <a:extLst>
                <a:ext uri="{FF2B5EF4-FFF2-40B4-BE49-F238E27FC236}">
                  <a16:creationId xmlns:a16="http://schemas.microsoft.com/office/drawing/2014/main" id="{E27A682D-1600-4B3D-A96D-99587EB633EE}"/>
                </a:ext>
              </a:extLst>
            </p:cNvPr>
            <p:cNvSpPr/>
            <p:nvPr/>
          </p:nvSpPr>
          <p:spPr bwMode="auto">
            <a:xfrm>
              <a:off x="1202785" y="3159807"/>
              <a:ext cx="643132" cy="252130"/>
            </a:xfrm>
            <a:prstGeom prst="roundRect">
              <a:avLst/>
            </a:prstGeom>
            <a:solidFill>
              <a:srgbClr val="92D050"/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600">
                  <a:latin typeface="+mn-ea"/>
                </a:rPr>
                <a:t>W2008R2</a:t>
              </a:r>
              <a:endParaRPr lang="ko-KR" altLang="en-US" sz="600">
                <a:latin typeface="+mn-ea"/>
              </a:endParaRPr>
            </a:p>
          </p:txBody>
        </p:sp>
        <p:sp>
          <p:nvSpPr>
            <p:cNvPr id="85" name="모서리가 둥근 직사각형 124">
              <a:extLst>
                <a:ext uri="{FF2B5EF4-FFF2-40B4-BE49-F238E27FC236}">
                  <a16:creationId xmlns:a16="http://schemas.microsoft.com/office/drawing/2014/main" id="{838B0B6B-0668-46D8-9561-9F72AC52642E}"/>
                </a:ext>
              </a:extLst>
            </p:cNvPr>
            <p:cNvSpPr/>
            <p:nvPr/>
          </p:nvSpPr>
          <p:spPr bwMode="auto">
            <a:xfrm>
              <a:off x="1888585" y="3159804"/>
              <a:ext cx="643132" cy="2521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60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W2008</a:t>
              </a:r>
              <a:endParaRPr lang="ko-KR" altLang="en-US" sz="6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87" name="모서리가 둥근 직사각형 129">
              <a:extLst>
                <a:ext uri="{FF2B5EF4-FFF2-40B4-BE49-F238E27FC236}">
                  <a16:creationId xmlns:a16="http://schemas.microsoft.com/office/drawing/2014/main" id="{E0A033FE-3A7E-4F7A-BF34-6E2B1791CDFF}"/>
                </a:ext>
              </a:extLst>
            </p:cNvPr>
            <p:cNvSpPr/>
            <p:nvPr/>
          </p:nvSpPr>
          <p:spPr bwMode="auto">
            <a:xfrm>
              <a:off x="2562193" y="3165903"/>
              <a:ext cx="643132" cy="2521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60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W2003</a:t>
              </a:r>
              <a:endParaRPr lang="ko-KR" altLang="en-US" sz="6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E6FB243-FCEC-458C-82A3-918592854239}"/>
              </a:ext>
            </a:extLst>
          </p:cNvPr>
          <p:cNvCxnSpPr/>
          <p:nvPr/>
        </p:nvCxnSpPr>
        <p:spPr>
          <a:xfrm flipH="1" flipV="1">
            <a:off x="4678779" y="5610951"/>
            <a:ext cx="0" cy="108000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918AA4DC-96A1-4348-B555-A2600B30BE7B}"/>
              </a:ext>
            </a:extLst>
          </p:cNvPr>
          <p:cNvCxnSpPr/>
          <p:nvPr/>
        </p:nvCxnSpPr>
        <p:spPr>
          <a:xfrm flipH="1" flipV="1">
            <a:off x="5382061" y="5608308"/>
            <a:ext cx="0" cy="108000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F3BBB27-1593-43B3-A672-AA7846D2FA82}"/>
              </a:ext>
            </a:extLst>
          </p:cNvPr>
          <p:cNvSpPr/>
          <p:nvPr/>
        </p:nvSpPr>
        <p:spPr>
          <a:xfrm>
            <a:off x="458532" y="4318540"/>
            <a:ext cx="2487467" cy="184603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8000" indent="-144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HPE DL 380 Gen10 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고성능 서버 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대로 구성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  <a:p>
            <a:pPr marL="108000" indent="-144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HPE Nimble 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스토리지는 제안요구성능을 충족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 추가적으로 디스크레벨 중복제거 지원</a:t>
            </a:r>
            <a:endParaRPr lang="en-US" altLang="ko-KR" sz="1050" dirty="0">
              <a:solidFill>
                <a:schemeClr val="tx1"/>
              </a:solidFill>
              <a:latin typeface="+mn-ea"/>
            </a:endParaRPr>
          </a:p>
          <a:p>
            <a:pPr marL="108000" indent="-1440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Hyper-V 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가상화 환경에 백업서버 </a:t>
            </a:r>
            <a:r>
              <a:rPr lang="en-US" altLang="ko-KR" sz="105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050" dirty="0">
                <a:solidFill>
                  <a:schemeClr val="tx1"/>
                </a:solidFill>
                <a:latin typeface="+mn-ea"/>
              </a:rPr>
              <a:t>대 구성</a:t>
            </a:r>
          </a:p>
        </p:txBody>
      </p:sp>
      <p:sp>
        <p:nvSpPr>
          <p:cNvPr id="98" name="아래쪽 화살표 3">
            <a:extLst>
              <a:ext uri="{FF2B5EF4-FFF2-40B4-BE49-F238E27FC236}">
                <a16:creationId xmlns:a16="http://schemas.microsoft.com/office/drawing/2014/main" id="{65A573FB-E123-4EA1-AD15-09F446ECFF13}"/>
              </a:ext>
            </a:extLst>
          </p:cNvPr>
          <p:cNvSpPr/>
          <p:nvPr/>
        </p:nvSpPr>
        <p:spPr>
          <a:xfrm rot="16200000">
            <a:off x="3093023" y="4978010"/>
            <a:ext cx="170697" cy="509964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4ED9A9-D57C-4D1A-BC2F-440D12E95337}"/>
              </a:ext>
            </a:extLst>
          </p:cNvPr>
          <p:cNvGrpSpPr/>
          <p:nvPr/>
        </p:nvGrpSpPr>
        <p:grpSpPr>
          <a:xfrm>
            <a:off x="5018252" y="2360080"/>
            <a:ext cx="4445899" cy="1357789"/>
            <a:chOff x="4962706" y="2110699"/>
            <a:chExt cx="5833574" cy="1357789"/>
          </a:xfrm>
        </p:grpSpPr>
        <p:sp>
          <p:nvSpPr>
            <p:cNvPr id="100" name="AutoShape 1069">
              <a:extLst>
                <a:ext uri="{FF2B5EF4-FFF2-40B4-BE49-F238E27FC236}">
                  <a16:creationId xmlns:a16="http://schemas.microsoft.com/office/drawing/2014/main" id="{48BDB30B-A9C6-4C89-91E3-6D10D1446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29255" y="2372888"/>
              <a:ext cx="2867025" cy="1095600"/>
            </a:xfrm>
            <a:prstGeom prst="roundRect">
              <a:avLst>
                <a:gd name="adj" fmla="val 2426"/>
              </a:avLst>
            </a:prstGeom>
            <a:solidFill>
              <a:srgbClr val="CFCFCF"/>
            </a:solidFill>
            <a:ln w="12700">
              <a:noFill/>
              <a:round/>
              <a:headEnd/>
              <a:tailEnd/>
            </a:ln>
            <a:effectLst>
              <a:outerShdw dist="38100" dir="16200000" algn="ctr" rotWithShape="0">
                <a:srgbClr val="2F78BB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  <a:defRPr/>
              </a:pPr>
              <a:endParaRPr lang="ko-KR" altLang="ko-KR" sz="700">
                <a:solidFill>
                  <a:srgbClr val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sp>
          <p:nvSpPr>
            <p:cNvPr id="101" name="Rectangle 1070">
              <a:extLst>
                <a:ext uri="{FF2B5EF4-FFF2-40B4-BE49-F238E27FC236}">
                  <a16:creationId xmlns:a16="http://schemas.microsoft.com/office/drawing/2014/main" id="{61B382D7-1988-4907-ACBE-173BC3C3C1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2592" y="2404637"/>
              <a:ext cx="2794000" cy="1016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marL="85725" indent="-85725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eaLnBrk="1" hangingPunct="1">
                <a:lnSpc>
                  <a:spcPct val="110000"/>
                </a:lnSpc>
                <a:spcAft>
                  <a:spcPct val="20000"/>
                </a:spcAft>
                <a:buFontTx/>
                <a:buChar char="•"/>
                <a:defRPr/>
              </a:pPr>
              <a:endParaRPr lang="ko-KR" altLang="ko-KR" sz="500">
                <a:solidFill>
                  <a:srgbClr val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grpSp>
          <p:nvGrpSpPr>
            <p:cNvPr id="102" name="Group 1071">
              <a:extLst>
                <a:ext uri="{FF2B5EF4-FFF2-40B4-BE49-F238E27FC236}">
                  <a16:creationId xmlns:a16="http://schemas.microsoft.com/office/drawing/2014/main" id="{A2F56BFD-DBFD-4627-9DEC-7C2A6A58D577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8681434" y="2110699"/>
              <a:ext cx="2087952" cy="246563"/>
              <a:chOff x="631" y="807"/>
              <a:chExt cx="2513" cy="171"/>
            </a:xfrm>
            <a:solidFill>
              <a:srgbClr val="00B050"/>
            </a:solidFill>
          </p:grpSpPr>
          <p:sp>
            <p:nvSpPr>
              <p:cNvPr id="103" name="AutoShape 1072">
                <a:extLst>
                  <a:ext uri="{FF2B5EF4-FFF2-40B4-BE49-F238E27FC236}">
                    <a16:creationId xmlns:a16="http://schemas.microsoft.com/office/drawing/2014/main" id="{BC2FBEB9-80D8-41B1-8F26-E739704C57C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1449" y="-11"/>
                <a:ext cx="171" cy="1808"/>
              </a:xfrm>
              <a:prstGeom prst="rightBracket">
                <a:avLst>
                  <a:gd name="adj" fmla="val 86151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lIns="0" tIns="0" rIns="0" bIns="0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ko-KR" altLang="ko-KR" sz="700">
                  <a:latin typeface="+mn-ea"/>
                  <a:ea typeface="+mn-ea"/>
                </a:endParaRPr>
              </a:p>
            </p:txBody>
          </p:sp>
          <p:sp>
            <p:nvSpPr>
              <p:cNvPr id="104" name="Rectangle 1073">
                <a:extLst>
                  <a:ext uri="{FF2B5EF4-FFF2-40B4-BE49-F238E27FC236}">
                    <a16:creationId xmlns:a16="http://schemas.microsoft.com/office/drawing/2014/main" id="{AA4A49F2-FCAB-404B-9F67-72916973C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" y="853"/>
                <a:ext cx="0" cy="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700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05" name="AutoShape 1069">
              <a:extLst>
                <a:ext uri="{FF2B5EF4-FFF2-40B4-BE49-F238E27FC236}">
                  <a16:creationId xmlns:a16="http://schemas.microsoft.com/office/drawing/2014/main" id="{93456262-BBB3-4E7E-979C-A2F9D0796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125" y="2382032"/>
              <a:ext cx="2867025" cy="1086456"/>
            </a:xfrm>
            <a:prstGeom prst="roundRect">
              <a:avLst>
                <a:gd name="adj" fmla="val 2426"/>
              </a:avLst>
            </a:prstGeom>
            <a:solidFill>
              <a:srgbClr val="CFCFCF"/>
            </a:solidFill>
            <a:ln w="12700">
              <a:noFill/>
              <a:round/>
              <a:headEnd/>
              <a:tailEnd/>
            </a:ln>
            <a:effectLst>
              <a:outerShdw dist="38100" dir="16200000" algn="ctr" rotWithShape="0">
                <a:srgbClr val="2F78BB"/>
              </a:outerShdw>
            </a:effectLst>
          </p:spPr>
          <p:txBody>
            <a:bodyPr wrap="none" anchor="ctr"/>
            <a:lstStyle/>
            <a:p>
              <a:pPr algn="ctr">
                <a:spcBef>
                  <a:spcPct val="10000"/>
                </a:spcBef>
                <a:defRPr/>
              </a:pPr>
              <a:endParaRPr lang="ko-KR" altLang="ko-KR" sz="700">
                <a:solidFill>
                  <a:srgbClr val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sp>
          <p:nvSpPr>
            <p:cNvPr id="106" name="Rectangle 1070">
              <a:extLst>
                <a:ext uri="{FF2B5EF4-FFF2-40B4-BE49-F238E27FC236}">
                  <a16:creationId xmlns:a16="http://schemas.microsoft.com/office/drawing/2014/main" id="{31A73BB8-78A6-48B6-AB9D-24CC0CFDF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5875" y="2413781"/>
              <a:ext cx="2795587" cy="100710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xtLst/>
          </p:spPr>
          <p:txBody>
            <a:bodyPr anchor="ctr"/>
            <a:lstStyle>
              <a:lvl1pPr marL="85725" indent="-85725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eaLnBrk="1" hangingPunct="1">
                <a:lnSpc>
                  <a:spcPct val="110000"/>
                </a:lnSpc>
                <a:spcAft>
                  <a:spcPct val="20000"/>
                </a:spcAft>
                <a:buFontTx/>
                <a:buChar char="•"/>
                <a:defRPr/>
              </a:pPr>
              <a:endParaRPr lang="ko-KR" altLang="ko-KR" sz="500">
                <a:solidFill>
                  <a:srgbClr val="000000"/>
                </a:solidFill>
                <a:latin typeface="산돌고딕 L" pitchFamily="18" charset="-127"/>
                <a:ea typeface="산돌고딕 L" pitchFamily="18" charset="-127"/>
              </a:endParaRPr>
            </a:p>
          </p:txBody>
        </p:sp>
        <p:grpSp>
          <p:nvGrpSpPr>
            <p:cNvPr id="107" name="Group 1071">
              <a:extLst>
                <a:ext uri="{FF2B5EF4-FFF2-40B4-BE49-F238E27FC236}">
                  <a16:creationId xmlns:a16="http://schemas.microsoft.com/office/drawing/2014/main" id="{2074104F-5970-457E-94CA-1EDCE37C1C1A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5735720" y="2119843"/>
              <a:ext cx="2042254" cy="246563"/>
              <a:chOff x="686" y="807"/>
              <a:chExt cx="2458" cy="171"/>
            </a:xfrm>
            <a:solidFill>
              <a:srgbClr val="00B050"/>
            </a:solidFill>
          </p:grpSpPr>
          <p:sp>
            <p:nvSpPr>
              <p:cNvPr id="108" name="AutoShape 1072">
                <a:extLst>
                  <a:ext uri="{FF2B5EF4-FFF2-40B4-BE49-F238E27FC236}">
                    <a16:creationId xmlns:a16="http://schemas.microsoft.com/office/drawing/2014/main" id="{B91E3990-F277-4494-9D02-E6A150A1872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V="1">
                <a:off x="1504" y="-11"/>
                <a:ext cx="171" cy="1808"/>
              </a:xfrm>
              <a:prstGeom prst="rightBracket">
                <a:avLst>
                  <a:gd name="adj" fmla="val 86151"/>
                </a:avLst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eaVert" lIns="0" tIns="0" rIns="0" bIns="0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ko-KR" altLang="ko-KR" sz="700">
                  <a:latin typeface="+mn-ea"/>
                  <a:ea typeface="+mn-ea"/>
                </a:endParaRPr>
              </a:p>
            </p:txBody>
          </p:sp>
          <p:sp>
            <p:nvSpPr>
              <p:cNvPr id="109" name="Rectangle 1073">
                <a:extLst>
                  <a:ext uri="{FF2B5EF4-FFF2-40B4-BE49-F238E27FC236}">
                    <a16:creationId xmlns:a16="http://schemas.microsoft.com/office/drawing/2014/main" id="{285FF130-8080-42B3-A7A4-9FF51AA4D0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4" y="853"/>
                <a:ext cx="0" cy="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휴먼새내기체" pitchFamily="18" charset="-127"/>
                    <a:ea typeface="휴먼새내기체" pitchFamily="18" charset="-127"/>
                  </a:defRPr>
                </a:lvl9pPr>
              </a:lstStyle>
              <a:p>
                <a:pPr algn="ctr" eaLnBrk="1" hangingPunct="1">
                  <a:defRPr/>
                </a:pPr>
                <a:endParaRPr lang="en-US" altLang="en-US" sz="700">
                  <a:solidFill>
                    <a:srgbClr val="FFFFFF"/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14" name="Rectangle 1065">
              <a:extLst>
                <a:ext uri="{FF2B5EF4-FFF2-40B4-BE49-F238E27FC236}">
                  <a16:creationId xmlns:a16="http://schemas.microsoft.com/office/drawing/2014/main" id="{7F9521B7-8E58-40C5-872E-736880291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167" y="2181569"/>
              <a:ext cx="1106357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800" b="1" dirty="0">
                  <a:solidFill>
                    <a:srgbClr val="FFFFFF"/>
                  </a:solidFill>
                  <a:latin typeface="+mn-ea"/>
                  <a:ea typeface="+mn-ea"/>
                </a:rPr>
                <a:t>Windows Servers</a:t>
              </a:r>
            </a:p>
          </p:txBody>
        </p:sp>
        <p:sp>
          <p:nvSpPr>
            <p:cNvPr id="115" name="Rectangle 1065">
              <a:extLst>
                <a:ext uri="{FF2B5EF4-FFF2-40B4-BE49-F238E27FC236}">
                  <a16:creationId xmlns:a16="http://schemas.microsoft.com/office/drawing/2014/main" id="{550572FC-3864-43EF-A995-88C5BA9AE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9135" y="2172425"/>
              <a:ext cx="853956" cy="12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ko-KR" sz="800" b="1" dirty="0">
                  <a:solidFill>
                    <a:srgbClr val="FFFFFF"/>
                  </a:solidFill>
                  <a:latin typeface="+mn-ea"/>
                  <a:ea typeface="+mn-ea"/>
                </a:rPr>
                <a:t>Linux Servers</a:t>
              </a:r>
              <a:endParaRPr lang="en-US" altLang="en-US" sz="800" b="1" dirty="0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9749F9C6-E662-4523-BA34-86FDD97A73CB}"/>
                </a:ext>
              </a:extLst>
            </p:cNvPr>
            <p:cNvGrpSpPr/>
            <p:nvPr/>
          </p:nvGrpSpPr>
          <p:grpSpPr>
            <a:xfrm>
              <a:off x="4962706" y="2879319"/>
              <a:ext cx="612492" cy="252130"/>
              <a:chOff x="391319" y="4527298"/>
              <a:chExt cx="612492" cy="252130"/>
            </a:xfrm>
          </p:grpSpPr>
          <p:sp>
            <p:nvSpPr>
              <p:cNvPr id="122" name="모서리가 둥근 직사각형 87">
                <a:extLst>
                  <a:ext uri="{FF2B5EF4-FFF2-40B4-BE49-F238E27FC236}">
                    <a16:creationId xmlns:a16="http://schemas.microsoft.com/office/drawing/2014/main" id="{2A55795C-472D-4C38-B017-343B08BCADF1}"/>
                  </a:ext>
                </a:extLst>
              </p:cNvPr>
              <p:cNvSpPr/>
              <p:nvPr/>
            </p:nvSpPr>
            <p:spPr bwMode="auto">
              <a:xfrm>
                <a:off x="473615" y="4527298"/>
                <a:ext cx="432000" cy="252130"/>
              </a:xfrm>
              <a:prstGeom prst="roundRect">
                <a:avLst/>
              </a:prstGeom>
              <a:solidFill>
                <a:srgbClr val="92D050"/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700">
                  <a:latin typeface="+mn-ea"/>
                </a:endParaRP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22553615-B82A-41E7-A3C8-57D06E9CA3B1}"/>
                  </a:ext>
                </a:extLst>
              </p:cNvPr>
              <p:cNvSpPr txBox="1"/>
              <p:nvPr/>
            </p:nvSpPr>
            <p:spPr>
              <a:xfrm>
                <a:off x="391319" y="4561926"/>
                <a:ext cx="61249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defTabSz="430213">
                  <a:spcAft>
                    <a:spcPts val="400"/>
                  </a:spcAft>
                  <a:buSzPct val="100000"/>
                </a:pPr>
                <a:r>
                  <a:rPr lang="en-US" altLang="ko-KR" sz="600">
                    <a:solidFill>
                      <a:srgbClr val="000000"/>
                    </a:solidFill>
                    <a:latin typeface="+mn-ea"/>
                    <a:cs typeface="HP Simplified" pitchFamily="34" charset="0"/>
                  </a:rPr>
                  <a:t> 2012R2</a:t>
                </a:r>
                <a:endParaRPr lang="ko-KR" altLang="en-US" sz="600" dirty="0">
                  <a:solidFill>
                    <a:srgbClr val="000000"/>
                  </a:solidFill>
                  <a:latin typeface="+mn-ea"/>
                  <a:cs typeface="HP Simplified" pitchFamily="34" charset="0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D5FB19FC-BA68-44FC-8CBE-FF6A3B3C94DB}"/>
                </a:ext>
              </a:extLst>
            </p:cNvPr>
            <p:cNvGrpSpPr/>
            <p:nvPr/>
          </p:nvGrpSpPr>
          <p:grpSpPr>
            <a:xfrm>
              <a:off x="5415808" y="2879319"/>
              <a:ext cx="593563" cy="252130"/>
              <a:chOff x="391319" y="4527298"/>
              <a:chExt cx="593563" cy="252130"/>
            </a:xfrm>
          </p:grpSpPr>
          <p:sp>
            <p:nvSpPr>
              <p:cNvPr id="125" name="모서리가 둥근 직사각형 99">
                <a:extLst>
                  <a:ext uri="{FF2B5EF4-FFF2-40B4-BE49-F238E27FC236}">
                    <a16:creationId xmlns:a16="http://schemas.microsoft.com/office/drawing/2014/main" id="{3F2A52AF-A6B6-444A-8F79-D044B0124AA4}"/>
                  </a:ext>
                </a:extLst>
              </p:cNvPr>
              <p:cNvSpPr/>
              <p:nvPr/>
            </p:nvSpPr>
            <p:spPr bwMode="auto">
              <a:xfrm>
                <a:off x="473615" y="4527298"/>
                <a:ext cx="432000" cy="252130"/>
              </a:xfrm>
              <a:prstGeom prst="roundRect">
                <a:avLst/>
              </a:prstGeom>
              <a:solidFill>
                <a:srgbClr val="92D050"/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700">
                  <a:latin typeface="+mn-ea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EB0070B-54CA-4B73-A88E-71DCBC338C30}"/>
                  </a:ext>
                </a:extLst>
              </p:cNvPr>
              <p:cNvSpPr txBox="1"/>
              <p:nvPr/>
            </p:nvSpPr>
            <p:spPr>
              <a:xfrm>
                <a:off x="391319" y="4561926"/>
                <a:ext cx="59356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defTabSz="430213">
                  <a:spcAft>
                    <a:spcPts val="400"/>
                  </a:spcAft>
                  <a:buSzPct val="100000"/>
                </a:pPr>
                <a:r>
                  <a:rPr lang="en-US" altLang="ko-KR" sz="600">
                    <a:solidFill>
                      <a:srgbClr val="000000"/>
                    </a:solidFill>
                    <a:latin typeface="+mn-ea"/>
                    <a:cs typeface="HP Simplified" pitchFamily="34" charset="0"/>
                  </a:rPr>
                  <a:t> W2012</a:t>
                </a:r>
                <a:endParaRPr lang="ko-KR" altLang="en-US" sz="600" dirty="0">
                  <a:solidFill>
                    <a:srgbClr val="000000"/>
                  </a:solidFill>
                  <a:latin typeface="+mn-ea"/>
                  <a:cs typeface="HP Simplified" pitchFamily="34" charset="0"/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FBBBA42-B0D6-4629-9BB1-F8D8D783A916}"/>
                </a:ext>
              </a:extLst>
            </p:cNvPr>
            <p:cNvGrpSpPr/>
            <p:nvPr/>
          </p:nvGrpSpPr>
          <p:grpSpPr>
            <a:xfrm>
              <a:off x="5868910" y="2879319"/>
              <a:ext cx="612492" cy="252130"/>
              <a:chOff x="391319" y="4527298"/>
              <a:chExt cx="612492" cy="252130"/>
            </a:xfrm>
          </p:grpSpPr>
          <p:sp>
            <p:nvSpPr>
              <p:cNvPr id="128" name="모서리가 둥근 직사각형 102">
                <a:extLst>
                  <a:ext uri="{FF2B5EF4-FFF2-40B4-BE49-F238E27FC236}">
                    <a16:creationId xmlns:a16="http://schemas.microsoft.com/office/drawing/2014/main" id="{347ED72D-3435-40F6-ACA7-A16A842C0A0B}"/>
                  </a:ext>
                </a:extLst>
              </p:cNvPr>
              <p:cNvSpPr/>
              <p:nvPr/>
            </p:nvSpPr>
            <p:spPr bwMode="auto">
              <a:xfrm>
                <a:off x="473615" y="4527298"/>
                <a:ext cx="432000" cy="252130"/>
              </a:xfrm>
              <a:prstGeom prst="roundRect">
                <a:avLst/>
              </a:prstGeom>
              <a:solidFill>
                <a:srgbClr val="92D050"/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700">
                  <a:latin typeface="+mn-ea"/>
                </a:endParaRP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9A620A8-B247-4B23-8560-41559FA0A44A}"/>
                  </a:ext>
                </a:extLst>
              </p:cNvPr>
              <p:cNvSpPr txBox="1"/>
              <p:nvPr/>
            </p:nvSpPr>
            <p:spPr>
              <a:xfrm>
                <a:off x="391319" y="4561926"/>
                <a:ext cx="61249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defTabSz="430213">
                  <a:spcAft>
                    <a:spcPts val="400"/>
                  </a:spcAft>
                  <a:buSzPct val="100000"/>
                </a:pPr>
                <a:r>
                  <a:rPr lang="en-US" altLang="ko-KR" sz="600">
                    <a:solidFill>
                      <a:srgbClr val="000000"/>
                    </a:solidFill>
                    <a:latin typeface="+mn-ea"/>
                    <a:cs typeface="HP Simplified" pitchFamily="34" charset="0"/>
                  </a:rPr>
                  <a:t> 2008R2</a:t>
                </a:r>
                <a:endParaRPr lang="ko-KR" altLang="en-US" sz="600" dirty="0">
                  <a:solidFill>
                    <a:srgbClr val="000000"/>
                  </a:solidFill>
                  <a:latin typeface="+mn-ea"/>
                  <a:cs typeface="HP Simplified" pitchFamily="34" charset="0"/>
                </a:endParaRP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7BFF69A5-B610-42F4-874B-862F69BC84D9}"/>
                </a:ext>
              </a:extLst>
            </p:cNvPr>
            <p:cNvGrpSpPr/>
            <p:nvPr/>
          </p:nvGrpSpPr>
          <p:grpSpPr>
            <a:xfrm>
              <a:off x="6367834" y="2876271"/>
              <a:ext cx="593563" cy="252130"/>
              <a:chOff x="391319" y="4527298"/>
              <a:chExt cx="593563" cy="252130"/>
            </a:xfrm>
          </p:grpSpPr>
          <p:sp>
            <p:nvSpPr>
              <p:cNvPr id="131" name="모서리가 둥근 직사각형 105">
                <a:extLst>
                  <a:ext uri="{FF2B5EF4-FFF2-40B4-BE49-F238E27FC236}">
                    <a16:creationId xmlns:a16="http://schemas.microsoft.com/office/drawing/2014/main" id="{D3B0F514-592E-4A25-9A50-5227E82CB0F7}"/>
                  </a:ext>
                </a:extLst>
              </p:cNvPr>
              <p:cNvSpPr/>
              <p:nvPr/>
            </p:nvSpPr>
            <p:spPr bwMode="auto">
              <a:xfrm>
                <a:off x="473615" y="4527298"/>
                <a:ext cx="432000" cy="25213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7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3342B230-AB77-4BE8-B983-7E56853BF94B}"/>
                  </a:ext>
                </a:extLst>
              </p:cNvPr>
              <p:cNvSpPr txBox="1"/>
              <p:nvPr/>
            </p:nvSpPr>
            <p:spPr>
              <a:xfrm>
                <a:off x="391319" y="4561926"/>
                <a:ext cx="59356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defTabSz="430213">
                  <a:spcAft>
                    <a:spcPts val="400"/>
                  </a:spcAft>
                  <a:buSzPct val="100000"/>
                </a:pPr>
                <a:r>
                  <a:rPr lang="en-US" altLang="ko-KR" sz="60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HP Simplified" pitchFamily="34" charset="0"/>
                  </a:rPr>
                  <a:t> W2008</a:t>
                </a:r>
                <a:endParaRPr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HP Simplified" pitchFamily="34" charset="0"/>
                </a:endParaRPr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454A5DB2-81A0-486F-A530-F42BD8A3179B}"/>
                </a:ext>
              </a:extLst>
            </p:cNvPr>
            <p:cNvGrpSpPr/>
            <p:nvPr/>
          </p:nvGrpSpPr>
          <p:grpSpPr>
            <a:xfrm>
              <a:off x="6820936" y="2876271"/>
              <a:ext cx="612492" cy="252130"/>
              <a:chOff x="391319" y="4527298"/>
              <a:chExt cx="612492" cy="252130"/>
            </a:xfrm>
          </p:grpSpPr>
          <p:sp>
            <p:nvSpPr>
              <p:cNvPr id="134" name="모서리가 둥근 직사각형 108">
                <a:extLst>
                  <a:ext uri="{FF2B5EF4-FFF2-40B4-BE49-F238E27FC236}">
                    <a16:creationId xmlns:a16="http://schemas.microsoft.com/office/drawing/2014/main" id="{F3CA8397-83C6-498B-A09F-D5EDC5275E1A}"/>
                  </a:ext>
                </a:extLst>
              </p:cNvPr>
              <p:cNvSpPr/>
              <p:nvPr/>
            </p:nvSpPr>
            <p:spPr bwMode="auto">
              <a:xfrm>
                <a:off x="473615" y="4527298"/>
                <a:ext cx="432000" cy="25213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7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96A8D39-57DE-4ED4-96DA-65A8297DCA9B}"/>
                  </a:ext>
                </a:extLst>
              </p:cNvPr>
              <p:cNvSpPr txBox="1"/>
              <p:nvPr/>
            </p:nvSpPr>
            <p:spPr>
              <a:xfrm>
                <a:off x="391319" y="4561926"/>
                <a:ext cx="61249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defTabSz="430213">
                  <a:spcAft>
                    <a:spcPts val="400"/>
                  </a:spcAft>
                  <a:buSzPct val="100000"/>
                </a:pPr>
                <a:r>
                  <a:rPr lang="en-US" altLang="ko-KR" sz="60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HP Simplified" pitchFamily="34" charset="0"/>
                  </a:rPr>
                  <a:t> 2003R2</a:t>
                </a:r>
                <a:endParaRPr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HP Simplified" pitchFamily="34" charset="0"/>
                </a:endParaRPr>
              </a:p>
            </p:txBody>
          </p: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1E4469D8-88DC-48C0-8DD2-4A129C944F22}"/>
                </a:ext>
              </a:extLst>
            </p:cNvPr>
            <p:cNvGrpSpPr/>
            <p:nvPr/>
          </p:nvGrpSpPr>
          <p:grpSpPr>
            <a:xfrm>
              <a:off x="7264894" y="2876271"/>
              <a:ext cx="593563" cy="252130"/>
              <a:chOff x="391319" y="4527298"/>
              <a:chExt cx="593563" cy="252130"/>
            </a:xfrm>
          </p:grpSpPr>
          <p:sp>
            <p:nvSpPr>
              <p:cNvPr id="137" name="모서리가 둥근 직사각형 111">
                <a:extLst>
                  <a:ext uri="{FF2B5EF4-FFF2-40B4-BE49-F238E27FC236}">
                    <a16:creationId xmlns:a16="http://schemas.microsoft.com/office/drawing/2014/main" id="{78B07199-EAE9-45AE-9A55-1F9269F4E2F6}"/>
                  </a:ext>
                </a:extLst>
              </p:cNvPr>
              <p:cNvSpPr/>
              <p:nvPr/>
            </p:nvSpPr>
            <p:spPr bwMode="auto">
              <a:xfrm>
                <a:off x="473615" y="4527298"/>
                <a:ext cx="432000" cy="252130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525" cap="rnd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ko-KR" altLang="en-US" sz="700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7AFC3CEE-39EE-4C77-AB75-1D0A7FCFAD4B}"/>
                  </a:ext>
                </a:extLst>
              </p:cNvPr>
              <p:cNvSpPr txBox="1"/>
              <p:nvPr/>
            </p:nvSpPr>
            <p:spPr>
              <a:xfrm>
                <a:off x="391319" y="4561926"/>
                <a:ext cx="59356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defTabSz="430213">
                  <a:spcAft>
                    <a:spcPts val="400"/>
                  </a:spcAft>
                  <a:buSzPct val="100000"/>
                </a:pPr>
                <a:r>
                  <a:rPr lang="en-US" altLang="ko-KR" sz="60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HP Simplified" pitchFamily="34" charset="0"/>
                  </a:rPr>
                  <a:t> W2003</a:t>
                </a:r>
                <a:endParaRPr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HP Simplified" pitchFamily="34" charset="0"/>
                </a:endParaRPr>
              </a:p>
            </p:txBody>
          </p:sp>
        </p:grpSp>
        <p:pic>
          <p:nvPicPr>
            <p:cNvPr id="139" name="pasted-image.png">
              <a:extLst>
                <a:ext uri="{FF2B5EF4-FFF2-40B4-BE49-F238E27FC236}">
                  <a16:creationId xmlns:a16="http://schemas.microsoft.com/office/drawing/2014/main" id="{10DDB600-5EDD-4BD0-8554-F696B8B41F69}"/>
                </a:ext>
              </a:extLst>
            </p:cNvPr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1362" y="2455438"/>
              <a:ext cx="202964" cy="2268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0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494CC6BA-FB8A-482B-88EA-E54AF89F3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741" y="2519053"/>
              <a:ext cx="226918" cy="34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asted-image.png">
              <a:extLst>
                <a:ext uri="{FF2B5EF4-FFF2-40B4-BE49-F238E27FC236}">
                  <a16:creationId xmlns:a16="http://schemas.microsoft.com/office/drawing/2014/main" id="{2E84EBD7-2BE7-4AA5-B158-FAB1733A1B0B}"/>
                </a:ext>
              </a:extLst>
            </p:cNvPr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9522" y="2424958"/>
              <a:ext cx="202964" cy="2268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2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DD35E092-472F-43FC-ADA2-1155C5766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2901" y="2488573"/>
              <a:ext cx="226918" cy="34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asted-image.png">
              <a:extLst>
                <a:ext uri="{FF2B5EF4-FFF2-40B4-BE49-F238E27FC236}">
                  <a16:creationId xmlns:a16="http://schemas.microsoft.com/office/drawing/2014/main" id="{5D78EE66-96E4-41D6-B433-972902BE8832}"/>
                </a:ext>
              </a:extLst>
            </p:cNvPr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6826" y="2431054"/>
              <a:ext cx="202964" cy="2268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4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C3873C5F-003B-49CA-9B02-FE950D0EAC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0205" y="2494669"/>
              <a:ext cx="226918" cy="34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asted-image.png">
              <a:extLst>
                <a:ext uri="{FF2B5EF4-FFF2-40B4-BE49-F238E27FC236}">
                  <a16:creationId xmlns:a16="http://schemas.microsoft.com/office/drawing/2014/main" id="{170F9657-AD8F-45D2-8FE7-7E25CB6C794D}"/>
                </a:ext>
              </a:extLst>
            </p:cNvPr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3274" y="2437150"/>
              <a:ext cx="202964" cy="2268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6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0ED64602-B379-4804-857B-0F65A539BD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6653" y="2500765"/>
              <a:ext cx="226918" cy="34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asted-image.png">
              <a:extLst>
                <a:ext uri="{FF2B5EF4-FFF2-40B4-BE49-F238E27FC236}">
                  <a16:creationId xmlns:a16="http://schemas.microsoft.com/office/drawing/2014/main" id="{CA354658-D09F-4CF7-9EA6-0CA147F1AC3F}"/>
                </a:ext>
              </a:extLst>
            </p:cNvPr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578" y="2424958"/>
              <a:ext cx="202964" cy="22685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8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C7DCDA47-0372-4DEC-A4E2-16ACB6762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3957" y="2488573"/>
              <a:ext cx="226918" cy="348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4F8D20C7-0E6D-45F8-8D31-B753C4A0919B}"/>
                </a:ext>
              </a:extLst>
            </p:cNvPr>
            <p:cNvGrpSpPr/>
            <p:nvPr/>
          </p:nvGrpSpPr>
          <p:grpSpPr>
            <a:xfrm>
              <a:off x="8920547" y="2429673"/>
              <a:ext cx="350460" cy="389516"/>
              <a:chOff x="3552915" y="5181651"/>
              <a:chExt cx="350460" cy="389516"/>
            </a:xfrm>
          </p:grpSpPr>
          <p:pic>
            <p:nvPicPr>
              <p:cNvPr id="150" name="Picture 3" descr="W:\Inprogress\16876 Unitrends Corp Overview PPT\powerpoint\raster\jpgs\Server Rack NoShadow.png">
                <a:extLst>
                  <a:ext uri="{FF2B5EF4-FFF2-40B4-BE49-F238E27FC236}">
                    <a16:creationId xmlns:a16="http://schemas.microsoft.com/office/drawing/2014/main" id="{73DD54E9-0A4F-463B-A53F-A64A897257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749" y="5261810"/>
                <a:ext cx="208626" cy="309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67CA3B4B-E724-4A75-B1DB-F374829E8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2915" y="5181651"/>
                <a:ext cx="264502" cy="253914"/>
              </a:xfrm>
              <a:prstGeom prst="rect">
                <a:avLst/>
              </a:prstGeom>
            </p:spPr>
          </p:pic>
        </p:grp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4AECFDBA-362A-42AD-8FC9-3B34CD1BC089}"/>
                </a:ext>
              </a:extLst>
            </p:cNvPr>
            <p:cNvGrpSpPr/>
            <p:nvPr/>
          </p:nvGrpSpPr>
          <p:grpSpPr>
            <a:xfrm>
              <a:off x="9299496" y="2434385"/>
              <a:ext cx="350460" cy="389516"/>
              <a:chOff x="3552915" y="5181651"/>
              <a:chExt cx="350460" cy="389516"/>
            </a:xfrm>
          </p:grpSpPr>
          <p:pic>
            <p:nvPicPr>
              <p:cNvPr id="153" name="Picture 3" descr="W:\Inprogress\16876 Unitrends Corp Overview PPT\powerpoint\raster\jpgs\Server Rack NoShadow.png">
                <a:extLst>
                  <a:ext uri="{FF2B5EF4-FFF2-40B4-BE49-F238E27FC236}">
                    <a16:creationId xmlns:a16="http://schemas.microsoft.com/office/drawing/2014/main" id="{B7CE3D4C-F181-4B05-8466-1864AB8692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749" y="5261810"/>
                <a:ext cx="208626" cy="309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그림 153">
                <a:extLst>
                  <a:ext uri="{FF2B5EF4-FFF2-40B4-BE49-F238E27FC236}">
                    <a16:creationId xmlns:a16="http://schemas.microsoft.com/office/drawing/2014/main" id="{BA8E5CDC-1187-43E8-AE4E-263D7FC64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2915" y="5181651"/>
                <a:ext cx="264502" cy="253914"/>
              </a:xfrm>
              <a:prstGeom prst="rect">
                <a:avLst/>
              </a:prstGeom>
            </p:spPr>
          </p:pic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5ED372FD-EE0A-43BB-9546-94F0B2CDC98C}"/>
                </a:ext>
              </a:extLst>
            </p:cNvPr>
            <p:cNvGrpSpPr/>
            <p:nvPr/>
          </p:nvGrpSpPr>
          <p:grpSpPr>
            <a:xfrm>
              <a:off x="8111228" y="2424958"/>
              <a:ext cx="350460" cy="389516"/>
              <a:chOff x="3552915" y="5181651"/>
              <a:chExt cx="350460" cy="389516"/>
            </a:xfrm>
          </p:grpSpPr>
          <p:pic>
            <p:nvPicPr>
              <p:cNvPr id="156" name="Picture 3" descr="W:\Inprogress\16876 Unitrends Corp Overview PPT\powerpoint\raster\jpgs\Server Rack NoShadow.png">
                <a:extLst>
                  <a:ext uri="{FF2B5EF4-FFF2-40B4-BE49-F238E27FC236}">
                    <a16:creationId xmlns:a16="http://schemas.microsoft.com/office/drawing/2014/main" id="{9CB2EDC0-1D4C-47F7-8B67-49AFAFC0AD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749" y="5261810"/>
                <a:ext cx="208626" cy="309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7" name="그림 156">
                <a:extLst>
                  <a:ext uri="{FF2B5EF4-FFF2-40B4-BE49-F238E27FC236}">
                    <a16:creationId xmlns:a16="http://schemas.microsoft.com/office/drawing/2014/main" id="{2B6990B0-985B-4E86-9012-5DC54DF88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2915" y="5181651"/>
                <a:ext cx="264502" cy="253914"/>
              </a:xfrm>
              <a:prstGeom prst="rect">
                <a:avLst/>
              </a:prstGeom>
            </p:spPr>
          </p:pic>
        </p:grpSp>
        <p:grpSp>
          <p:nvGrpSpPr>
            <p:cNvPr id="158" name="그룹 157">
              <a:extLst>
                <a:ext uri="{FF2B5EF4-FFF2-40B4-BE49-F238E27FC236}">
                  <a16:creationId xmlns:a16="http://schemas.microsoft.com/office/drawing/2014/main" id="{FA4EAFB5-48C5-498C-B6F4-2E4056C05EE0}"/>
                </a:ext>
              </a:extLst>
            </p:cNvPr>
            <p:cNvGrpSpPr/>
            <p:nvPr/>
          </p:nvGrpSpPr>
          <p:grpSpPr>
            <a:xfrm>
              <a:off x="8514357" y="2424958"/>
              <a:ext cx="350460" cy="389516"/>
              <a:chOff x="3552915" y="5181651"/>
              <a:chExt cx="350460" cy="389516"/>
            </a:xfrm>
          </p:grpSpPr>
          <p:pic>
            <p:nvPicPr>
              <p:cNvPr id="159" name="Picture 3" descr="W:\Inprogress\16876 Unitrends Corp Overview PPT\powerpoint\raster\jpgs\Server Rack NoShadow.png">
                <a:extLst>
                  <a:ext uri="{FF2B5EF4-FFF2-40B4-BE49-F238E27FC236}">
                    <a16:creationId xmlns:a16="http://schemas.microsoft.com/office/drawing/2014/main" id="{45E4EC16-922B-4F65-A359-4F1B4B8810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749" y="5261810"/>
                <a:ext cx="208626" cy="309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C60D0730-5745-4D73-AF0D-50B993C7B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2915" y="5181651"/>
                <a:ext cx="264502" cy="253914"/>
              </a:xfrm>
              <a:prstGeom prst="rect">
                <a:avLst/>
              </a:prstGeom>
            </p:spPr>
          </p:pic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0ABE81B0-869C-41D6-9E51-4066880FCE88}"/>
                </a:ext>
              </a:extLst>
            </p:cNvPr>
            <p:cNvGrpSpPr/>
            <p:nvPr/>
          </p:nvGrpSpPr>
          <p:grpSpPr>
            <a:xfrm>
              <a:off x="9705353" y="2434385"/>
              <a:ext cx="350460" cy="389516"/>
              <a:chOff x="3552915" y="5181651"/>
              <a:chExt cx="350460" cy="389516"/>
            </a:xfrm>
          </p:grpSpPr>
          <p:pic>
            <p:nvPicPr>
              <p:cNvPr id="162" name="Picture 3" descr="W:\Inprogress\16876 Unitrends Corp Overview PPT\powerpoint\raster\jpgs\Server Rack NoShadow.png">
                <a:extLst>
                  <a:ext uri="{FF2B5EF4-FFF2-40B4-BE49-F238E27FC236}">
                    <a16:creationId xmlns:a16="http://schemas.microsoft.com/office/drawing/2014/main" id="{524DCBC9-EC53-407A-BD3A-3CDE073EAD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749" y="5261810"/>
                <a:ext cx="208626" cy="309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1D354D06-2627-4C98-ACBD-0FA2723445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2915" y="5181651"/>
                <a:ext cx="264502" cy="253914"/>
              </a:xfrm>
              <a:prstGeom prst="rect">
                <a:avLst/>
              </a:prstGeom>
            </p:spPr>
          </p:pic>
        </p:grpSp>
        <p:grpSp>
          <p:nvGrpSpPr>
            <p:cNvPr id="164" name="그룹 163">
              <a:extLst>
                <a:ext uri="{FF2B5EF4-FFF2-40B4-BE49-F238E27FC236}">
                  <a16:creationId xmlns:a16="http://schemas.microsoft.com/office/drawing/2014/main" id="{48C3438E-D43D-4B19-8ABF-8BFE9AEF8ECC}"/>
                </a:ext>
              </a:extLst>
            </p:cNvPr>
            <p:cNvGrpSpPr/>
            <p:nvPr/>
          </p:nvGrpSpPr>
          <p:grpSpPr>
            <a:xfrm>
              <a:off x="10096099" y="2439509"/>
              <a:ext cx="350460" cy="389516"/>
              <a:chOff x="3552915" y="5181651"/>
              <a:chExt cx="350460" cy="389516"/>
            </a:xfrm>
          </p:grpSpPr>
          <p:pic>
            <p:nvPicPr>
              <p:cNvPr id="165" name="Picture 3" descr="W:\Inprogress\16876 Unitrends Corp Overview PPT\powerpoint\raster\jpgs\Server Rack NoShadow.png">
                <a:extLst>
                  <a:ext uri="{FF2B5EF4-FFF2-40B4-BE49-F238E27FC236}">
                    <a16:creationId xmlns:a16="http://schemas.microsoft.com/office/drawing/2014/main" id="{E61E9FA9-A7AE-4275-97CB-E0F7769AC9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94749" y="5261810"/>
                <a:ext cx="208626" cy="3093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6" name="그림 165">
                <a:extLst>
                  <a:ext uri="{FF2B5EF4-FFF2-40B4-BE49-F238E27FC236}">
                    <a16:creationId xmlns:a16="http://schemas.microsoft.com/office/drawing/2014/main" id="{558D879F-CC19-4990-989C-C2E5F6772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2915" y="5181651"/>
                <a:ext cx="264502" cy="253914"/>
              </a:xfrm>
              <a:prstGeom prst="rect">
                <a:avLst/>
              </a:prstGeom>
            </p:spPr>
          </p:pic>
        </p:grpSp>
        <p:sp>
          <p:nvSpPr>
            <p:cNvPr id="167" name="모서리가 둥근 직사각형 143">
              <a:extLst>
                <a:ext uri="{FF2B5EF4-FFF2-40B4-BE49-F238E27FC236}">
                  <a16:creationId xmlns:a16="http://schemas.microsoft.com/office/drawing/2014/main" id="{792A1AFA-F92F-40B6-9249-F8E2170BE5AE}"/>
                </a:ext>
              </a:extLst>
            </p:cNvPr>
            <p:cNvSpPr/>
            <p:nvPr/>
          </p:nvSpPr>
          <p:spPr bwMode="auto">
            <a:xfrm>
              <a:off x="8707316" y="2866688"/>
              <a:ext cx="643132" cy="252130"/>
            </a:xfrm>
            <a:prstGeom prst="roundRect">
              <a:avLst/>
            </a:prstGeom>
            <a:solidFill>
              <a:srgbClr val="92D050"/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700">
                  <a:latin typeface="+mn-ea"/>
                </a:rPr>
                <a:t>CentOS6</a:t>
              </a:r>
              <a:endParaRPr lang="ko-KR" altLang="en-US" sz="700">
                <a:latin typeface="+mn-ea"/>
              </a:endParaRPr>
            </a:p>
          </p:txBody>
        </p:sp>
        <p:sp>
          <p:nvSpPr>
            <p:cNvPr id="168" name="모서리가 둥근 직사각형 145">
              <a:extLst>
                <a:ext uri="{FF2B5EF4-FFF2-40B4-BE49-F238E27FC236}">
                  <a16:creationId xmlns:a16="http://schemas.microsoft.com/office/drawing/2014/main" id="{D182C4AC-056C-4059-86FB-4C830C945100}"/>
                </a:ext>
              </a:extLst>
            </p:cNvPr>
            <p:cNvSpPr/>
            <p:nvPr/>
          </p:nvSpPr>
          <p:spPr bwMode="auto">
            <a:xfrm>
              <a:off x="9402260" y="2848405"/>
              <a:ext cx="643133" cy="2521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70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CentOS5</a:t>
              </a:r>
              <a:endParaRPr lang="ko-KR" altLang="en-US" sz="7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69" name="모서리가 둥근 직사각형 147">
              <a:extLst>
                <a:ext uri="{FF2B5EF4-FFF2-40B4-BE49-F238E27FC236}">
                  <a16:creationId xmlns:a16="http://schemas.microsoft.com/office/drawing/2014/main" id="{40A93C6A-773C-4634-9C35-C13C156D0764}"/>
                </a:ext>
              </a:extLst>
            </p:cNvPr>
            <p:cNvSpPr/>
            <p:nvPr/>
          </p:nvSpPr>
          <p:spPr bwMode="auto">
            <a:xfrm>
              <a:off x="10075868" y="2854496"/>
              <a:ext cx="643132" cy="2521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700" dirty="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CentOS4~</a:t>
              </a:r>
              <a:endParaRPr lang="ko-KR" altLang="en-US" sz="700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70" name="모서리가 둥근 직사각형 148">
              <a:extLst>
                <a:ext uri="{FF2B5EF4-FFF2-40B4-BE49-F238E27FC236}">
                  <a16:creationId xmlns:a16="http://schemas.microsoft.com/office/drawing/2014/main" id="{0CF1C813-1F70-4552-8A4A-128619692174}"/>
                </a:ext>
              </a:extLst>
            </p:cNvPr>
            <p:cNvSpPr/>
            <p:nvPr/>
          </p:nvSpPr>
          <p:spPr bwMode="auto">
            <a:xfrm>
              <a:off x="8036756" y="2863640"/>
              <a:ext cx="643132" cy="252130"/>
            </a:xfrm>
            <a:prstGeom prst="roundRect">
              <a:avLst/>
            </a:prstGeom>
            <a:solidFill>
              <a:srgbClr val="92D050"/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700">
                  <a:latin typeface="+mn-ea"/>
                </a:rPr>
                <a:t>CentOS7</a:t>
              </a:r>
              <a:endParaRPr lang="ko-KR" altLang="en-US" sz="700">
                <a:latin typeface="+mn-ea"/>
              </a:endParaRPr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71F5938-BF20-447D-8B60-5D691FB22999}"/>
              </a:ext>
            </a:extLst>
          </p:cNvPr>
          <p:cNvCxnSpPr/>
          <p:nvPr/>
        </p:nvCxnSpPr>
        <p:spPr>
          <a:xfrm>
            <a:off x="834259" y="3934692"/>
            <a:ext cx="8096268" cy="0"/>
          </a:xfrm>
          <a:prstGeom prst="line">
            <a:avLst/>
          </a:prstGeom>
          <a:ln w="412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BFFDB1EA-2B8F-4436-A7EB-8F9D7ACD8329}"/>
              </a:ext>
            </a:extLst>
          </p:cNvPr>
          <p:cNvCxnSpPr/>
          <p:nvPr/>
        </p:nvCxnSpPr>
        <p:spPr>
          <a:xfrm>
            <a:off x="8930527" y="3860801"/>
            <a:ext cx="0" cy="157018"/>
          </a:xfrm>
          <a:prstGeom prst="line">
            <a:avLst/>
          </a:prstGeom>
          <a:ln w="793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0536CEE-22AA-4639-A9D5-7F1B013C88AA}"/>
              </a:ext>
            </a:extLst>
          </p:cNvPr>
          <p:cNvCxnSpPr/>
          <p:nvPr/>
        </p:nvCxnSpPr>
        <p:spPr>
          <a:xfrm>
            <a:off x="834259" y="3860801"/>
            <a:ext cx="0" cy="157018"/>
          </a:xfrm>
          <a:prstGeom prst="line">
            <a:avLst/>
          </a:prstGeom>
          <a:ln w="793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7102A2BB-57C4-4F38-8986-E030DD8FE2E4}"/>
              </a:ext>
            </a:extLst>
          </p:cNvPr>
          <p:cNvCxnSpPr>
            <a:stCxn id="100" idx="2"/>
          </p:cNvCxnSpPr>
          <p:nvPr/>
        </p:nvCxnSpPr>
        <p:spPr>
          <a:xfrm>
            <a:off x="8371639" y="3717869"/>
            <a:ext cx="5743" cy="235295"/>
          </a:xfrm>
          <a:prstGeom prst="line">
            <a:avLst/>
          </a:prstGeom>
          <a:ln w="412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B49F9AD6-84C9-4784-A2B7-C0E3ABCF30B0}"/>
              </a:ext>
            </a:extLst>
          </p:cNvPr>
          <p:cNvCxnSpPr/>
          <p:nvPr/>
        </p:nvCxnSpPr>
        <p:spPr>
          <a:xfrm>
            <a:off x="6155192" y="3717869"/>
            <a:ext cx="5743" cy="235295"/>
          </a:xfrm>
          <a:prstGeom prst="line">
            <a:avLst/>
          </a:prstGeom>
          <a:ln w="412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>
            <a:extLst>
              <a:ext uri="{FF2B5EF4-FFF2-40B4-BE49-F238E27FC236}">
                <a16:creationId xmlns:a16="http://schemas.microsoft.com/office/drawing/2014/main" id="{76FA2598-5A79-4A58-8A80-8E9F3F8A358B}"/>
              </a:ext>
            </a:extLst>
          </p:cNvPr>
          <p:cNvCxnSpPr/>
          <p:nvPr/>
        </p:nvCxnSpPr>
        <p:spPr>
          <a:xfrm>
            <a:off x="3786088" y="3717869"/>
            <a:ext cx="5743" cy="235295"/>
          </a:xfrm>
          <a:prstGeom prst="line">
            <a:avLst/>
          </a:prstGeom>
          <a:ln w="412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015F3878-742F-4B77-8AD6-E24542E48F00}"/>
              </a:ext>
            </a:extLst>
          </p:cNvPr>
          <p:cNvCxnSpPr/>
          <p:nvPr/>
        </p:nvCxnSpPr>
        <p:spPr>
          <a:xfrm>
            <a:off x="1596696" y="3717869"/>
            <a:ext cx="5743" cy="235295"/>
          </a:xfrm>
          <a:prstGeom prst="line">
            <a:avLst/>
          </a:prstGeom>
          <a:ln w="412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E3EC031F-6653-44E6-AD5C-9E7D1FE158E7}"/>
              </a:ext>
            </a:extLst>
          </p:cNvPr>
          <p:cNvCxnSpPr/>
          <p:nvPr/>
        </p:nvCxnSpPr>
        <p:spPr>
          <a:xfrm>
            <a:off x="4958803" y="3921265"/>
            <a:ext cx="5743" cy="235295"/>
          </a:xfrm>
          <a:prstGeom prst="line">
            <a:avLst/>
          </a:prstGeom>
          <a:ln w="41275" cmpd="sng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94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397B35F-4789-4ADA-AD8D-9153CF4141F5}"/>
              </a:ext>
            </a:extLst>
          </p:cNvPr>
          <p:cNvSpPr/>
          <p:nvPr/>
        </p:nvSpPr>
        <p:spPr>
          <a:xfrm>
            <a:off x="344488" y="2524767"/>
            <a:ext cx="4174435" cy="5232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565621" y="2521527"/>
            <a:ext cx="8334539" cy="2992582"/>
          </a:xfrm>
        </p:spPr>
        <p:txBody>
          <a:bodyPr/>
          <a:lstStyle/>
          <a:p>
            <a:pPr marL="534988" indent="-534988"/>
            <a:r>
              <a:rPr lang="ko-KR" altLang="en-US" sz="2800" b="1" dirty="0"/>
              <a:t>제안 개요</a:t>
            </a:r>
            <a:endParaRPr lang="en-US" altLang="ko-KR" sz="2800" b="1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제안 배경</a:t>
            </a:r>
            <a:r>
              <a:rPr lang="en-US" altLang="ko-KR" sz="2200" dirty="0"/>
              <a:t> </a:t>
            </a:r>
            <a:r>
              <a:rPr lang="ko-KR" altLang="en-US" sz="2200" dirty="0"/>
              <a:t>및 목적</a:t>
            </a:r>
            <a:endParaRPr lang="en-US" altLang="ko-KR" sz="2200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추진 전략</a:t>
            </a:r>
            <a:endParaRPr lang="en-US" altLang="ko-KR" sz="2200" dirty="0"/>
          </a:p>
        </p:txBody>
      </p:sp>
    </p:spTree>
    <p:extLst>
      <p:ext uri="{BB962C8B-B14F-4D97-AF65-F5344CB8AC3E}">
        <p14:creationId xmlns:p14="http://schemas.microsoft.com/office/powerpoint/2010/main" val="906478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가상화 및 물리 백업의 최적인 </a:t>
            </a:r>
            <a:r>
              <a:rPr lang="en-US" altLang="ko-KR" sz="1600" b="0" dirty="0">
                <a:latin typeface="맑은 고딕" panose="020B0503020000020004" pitchFamily="50" charset="-127"/>
              </a:rPr>
              <a:t>Veeam </a:t>
            </a:r>
            <a:r>
              <a:rPr lang="ko-KR" altLang="en-US" sz="1600" b="0" dirty="0">
                <a:latin typeface="맑은 고딕" panose="020B0503020000020004" pitchFamily="50" charset="-127"/>
              </a:rPr>
              <a:t>솔루션으로</a:t>
            </a:r>
            <a:r>
              <a:rPr lang="en-US" altLang="ko-KR" sz="1600" b="0" dirty="0">
                <a:latin typeface="맑은 고딕" panose="020B0503020000020004" pitchFamily="50" charset="-127"/>
              </a:rPr>
              <a:t> </a:t>
            </a:r>
            <a:r>
              <a:rPr lang="ko-KR" altLang="en-US" sz="1600" b="0" dirty="0">
                <a:latin typeface="맑은 고딕" panose="020B0503020000020004" pitchFamily="50" charset="-127"/>
              </a:rPr>
              <a:t>최</a:t>
            </a:r>
            <a:r>
              <a:rPr lang="ko-KR" altLang="en-US" sz="1600" b="0" dirty="0"/>
              <a:t>신</a:t>
            </a:r>
            <a:r>
              <a:rPr lang="ko-KR" altLang="en-US" sz="1600" b="0" dirty="0">
                <a:latin typeface="맑은 고딕" panose="020B0503020000020004" pitchFamily="50" charset="-127"/>
              </a:rPr>
              <a:t> 버전의 </a:t>
            </a:r>
            <a:r>
              <a:rPr lang="en-US" altLang="ko-KR" sz="1600" b="0" dirty="0">
                <a:latin typeface="맑은 고딕" panose="020B0503020000020004" pitchFamily="50" charset="-127"/>
              </a:rPr>
              <a:t>Windows Server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및 </a:t>
            </a:r>
            <a:r>
              <a:rPr lang="en-US" altLang="ko-KR" sz="1600" b="0" dirty="0">
                <a:latin typeface="맑은 고딕" panose="020B0503020000020004" pitchFamily="50" charset="-127"/>
              </a:rPr>
              <a:t>Linux Server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백업을 수행하며</a:t>
            </a:r>
            <a:r>
              <a:rPr lang="en-US" altLang="ko-KR" sz="1600" b="0" dirty="0">
                <a:latin typeface="맑은 고딕" panose="020B0503020000020004" pitchFamily="50" charset="-127"/>
              </a:rPr>
              <a:t>, EOL</a:t>
            </a:r>
            <a:r>
              <a:rPr lang="ko-KR" altLang="en-US" sz="1600" b="0" dirty="0">
                <a:latin typeface="맑은 고딕" panose="020B0503020000020004" pitchFamily="50" charset="-127"/>
              </a:rPr>
              <a:t>된 </a:t>
            </a:r>
            <a:r>
              <a:rPr lang="en-US" altLang="ko-KR" sz="1600" b="0" dirty="0">
                <a:latin typeface="맑은 고딕" panose="020B0503020000020004" pitchFamily="50" charset="-127"/>
              </a:rPr>
              <a:t>OS</a:t>
            </a:r>
            <a:r>
              <a:rPr lang="ko-KR" altLang="en-US" sz="1600" b="0" dirty="0">
                <a:latin typeface="맑은 고딕" panose="020B0503020000020004" pitchFamily="50" charset="-127"/>
              </a:rPr>
              <a:t>에 대해서는 </a:t>
            </a:r>
            <a:r>
              <a:rPr lang="en-US" altLang="ko-KR" sz="1600" b="0" dirty="0">
                <a:latin typeface="맑은 고딕" panose="020B0503020000020004" pitchFamily="50" charset="-127"/>
              </a:rPr>
              <a:t>Unitrends </a:t>
            </a:r>
            <a:r>
              <a:rPr lang="ko-KR" altLang="en-US" sz="1600" b="0" dirty="0">
                <a:latin typeface="맑은 고딕" panose="020B0503020000020004" pitchFamily="50" charset="-127"/>
              </a:rPr>
              <a:t>솔루션을 통해 백업을 수행합니다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노후 서버 교체 및 </a:t>
            </a:r>
            <a:r>
              <a:rPr lang="en-US" altLang="ko-KR" sz="1600" b="0" dirty="0">
                <a:latin typeface="맑은 고딕" panose="020B0503020000020004" pitchFamily="50" charset="-127"/>
              </a:rPr>
              <a:t>OS </a:t>
            </a:r>
            <a:r>
              <a:rPr lang="ko-KR" altLang="en-US" sz="1600" b="0" dirty="0">
                <a:latin typeface="맑은 고딕" panose="020B0503020000020004" pitchFamily="50" charset="-127"/>
              </a:rPr>
              <a:t>업그레이드된 서버는 </a:t>
            </a:r>
            <a:r>
              <a:rPr lang="en-US" altLang="ko-KR" sz="1600" b="0" dirty="0">
                <a:latin typeface="맑은 고딕" panose="020B0503020000020004" pitchFamily="50" charset="-127"/>
              </a:rPr>
              <a:t>Veeam</a:t>
            </a:r>
            <a:r>
              <a:rPr lang="ko-KR" altLang="en-US" sz="1600" b="0" dirty="0">
                <a:latin typeface="맑은 고딕" panose="020B0503020000020004" pitchFamily="50" charset="-127"/>
              </a:rPr>
              <a:t>으로 백업을 전환 구성합니다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가상화 백업 흐름도</a:t>
            </a:r>
          </a:p>
        </p:txBody>
      </p:sp>
      <p:sp>
        <p:nvSpPr>
          <p:cNvPr id="171" name="AutoShape 1069">
            <a:extLst>
              <a:ext uri="{FF2B5EF4-FFF2-40B4-BE49-F238E27FC236}">
                <a16:creationId xmlns:a16="http://schemas.microsoft.com/office/drawing/2014/main" id="{B843E448-D8C7-4A9E-A2D9-FEFE39978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595" y="4435357"/>
            <a:ext cx="3248220" cy="1816083"/>
          </a:xfrm>
          <a:prstGeom prst="roundRect">
            <a:avLst>
              <a:gd name="adj" fmla="val 2426"/>
            </a:avLst>
          </a:prstGeom>
          <a:solidFill>
            <a:srgbClr val="CFCFCF"/>
          </a:solidFill>
          <a:ln w="12700">
            <a:noFill/>
            <a:round/>
            <a:headEnd/>
            <a:tailEnd/>
          </a:ln>
          <a:effectLst>
            <a:outerShdw dist="38100" dir="16200000" algn="ctr" rotWithShape="0">
              <a:srgbClr val="2F78BB"/>
            </a:outerShdw>
          </a:effectLst>
        </p:spPr>
        <p:txBody>
          <a:bodyPr wrap="none" anchor="ctr"/>
          <a:lstStyle/>
          <a:p>
            <a:pPr algn="ctr">
              <a:spcBef>
                <a:spcPct val="10000"/>
              </a:spcBef>
              <a:defRPr/>
            </a:pPr>
            <a:endParaRPr lang="ko-KR" altLang="ko-KR" sz="821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172" name="AutoShape 1069">
            <a:extLst>
              <a:ext uri="{FF2B5EF4-FFF2-40B4-BE49-F238E27FC236}">
                <a16:creationId xmlns:a16="http://schemas.microsoft.com/office/drawing/2014/main" id="{DDD409E4-FF8E-460C-8ED2-82A14084B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995" y="2649475"/>
            <a:ext cx="2867025" cy="1709737"/>
          </a:xfrm>
          <a:prstGeom prst="roundRect">
            <a:avLst>
              <a:gd name="adj" fmla="val 2426"/>
            </a:avLst>
          </a:prstGeom>
          <a:solidFill>
            <a:srgbClr val="CFCFCF"/>
          </a:solidFill>
          <a:ln w="12700">
            <a:noFill/>
            <a:round/>
            <a:headEnd/>
            <a:tailEnd/>
          </a:ln>
          <a:effectLst>
            <a:outerShdw dist="38100" dir="16200000" algn="ctr" rotWithShape="0">
              <a:srgbClr val="2F78BB"/>
            </a:outerShdw>
          </a:effectLst>
        </p:spPr>
        <p:txBody>
          <a:bodyPr wrap="none" anchor="ctr"/>
          <a:lstStyle/>
          <a:p>
            <a:pPr algn="ctr">
              <a:spcBef>
                <a:spcPct val="10000"/>
              </a:spcBef>
              <a:defRPr/>
            </a:pPr>
            <a:endParaRPr lang="ko-KR" altLang="ko-KR" sz="821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173" name="Rectangle 1070">
            <a:extLst>
              <a:ext uri="{FF2B5EF4-FFF2-40B4-BE49-F238E27FC236}">
                <a16:creationId xmlns:a16="http://schemas.microsoft.com/office/drawing/2014/main" id="{F30B9577-3D6D-4F7A-8BD5-A9D91118E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332" y="2681225"/>
            <a:ext cx="2794000" cy="16176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5725" indent="-85725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20000"/>
              </a:spcAft>
              <a:buFontTx/>
              <a:buChar char="•"/>
              <a:defRPr/>
            </a:pPr>
            <a:endParaRPr lang="ko-KR" altLang="ko-KR" sz="684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grpSp>
        <p:nvGrpSpPr>
          <p:cNvPr id="174" name="Group 1071">
            <a:extLst>
              <a:ext uri="{FF2B5EF4-FFF2-40B4-BE49-F238E27FC236}">
                <a16:creationId xmlns:a16="http://schemas.microsoft.com/office/drawing/2014/main" id="{FB0D8513-BC7A-41F0-B190-C0F847340EDA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3387246" y="2387287"/>
            <a:ext cx="1502193" cy="246563"/>
            <a:chOff x="2241" y="807"/>
            <a:chExt cx="1808" cy="171"/>
          </a:xfrm>
          <a:solidFill>
            <a:srgbClr val="00B050"/>
          </a:solidFill>
        </p:grpSpPr>
        <p:sp>
          <p:nvSpPr>
            <p:cNvPr id="175" name="AutoShape 1072">
              <a:extLst>
                <a:ext uri="{FF2B5EF4-FFF2-40B4-BE49-F238E27FC236}">
                  <a16:creationId xmlns:a16="http://schemas.microsoft.com/office/drawing/2014/main" id="{475FED3B-EFE2-458A-84D6-652DCFBA165E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059" y="-11"/>
              <a:ext cx="171" cy="1808"/>
            </a:xfrm>
            <a:prstGeom prst="rightBracket">
              <a:avLst>
                <a:gd name="adj" fmla="val 86151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ko-KR" sz="889">
                <a:latin typeface="+mn-ea"/>
                <a:ea typeface="+mn-ea"/>
              </a:endParaRPr>
            </a:p>
          </p:txBody>
        </p:sp>
        <p:sp>
          <p:nvSpPr>
            <p:cNvPr id="178" name="Rectangle 1073">
              <a:extLst>
                <a:ext uri="{FF2B5EF4-FFF2-40B4-BE49-F238E27FC236}">
                  <a16:creationId xmlns:a16="http://schemas.microsoft.com/office/drawing/2014/main" id="{9ACA6045-304B-4415-AC03-A40769C9F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843"/>
              <a:ext cx="0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en-US" altLang="en-US" sz="889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84" name="AutoShape 1069">
            <a:extLst>
              <a:ext uri="{FF2B5EF4-FFF2-40B4-BE49-F238E27FC236}">
                <a16:creationId xmlns:a16="http://schemas.microsoft.com/office/drawing/2014/main" id="{24095D07-3FC9-4864-8943-4D260FEF7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65" y="2658619"/>
            <a:ext cx="2867025" cy="1709737"/>
          </a:xfrm>
          <a:prstGeom prst="roundRect">
            <a:avLst>
              <a:gd name="adj" fmla="val 2426"/>
            </a:avLst>
          </a:prstGeom>
          <a:solidFill>
            <a:srgbClr val="CFCFCF"/>
          </a:solidFill>
          <a:ln w="12700">
            <a:noFill/>
            <a:round/>
            <a:headEnd/>
            <a:tailEnd/>
          </a:ln>
          <a:effectLst>
            <a:outerShdw dist="38100" dir="16200000" algn="ctr" rotWithShape="0">
              <a:srgbClr val="2F78BB"/>
            </a:outerShdw>
          </a:effectLst>
        </p:spPr>
        <p:txBody>
          <a:bodyPr wrap="none" anchor="ctr"/>
          <a:lstStyle/>
          <a:p>
            <a:pPr algn="ctr">
              <a:spcBef>
                <a:spcPct val="10000"/>
              </a:spcBef>
              <a:defRPr/>
            </a:pPr>
            <a:endParaRPr lang="ko-KR" altLang="ko-KR" sz="821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185" name="Rectangle 1070">
            <a:extLst>
              <a:ext uri="{FF2B5EF4-FFF2-40B4-BE49-F238E27FC236}">
                <a16:creationId xmlns:a16="http://schemas.microsoft.com/office/drawing/2014/main" id="{F312C09C-7280-42BE-86AE-ECCD026C4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15" y="2690369"/>
            <a:ext cx="2795587" cy="16176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anchor="ctr"/>
          <a:lstStyle>
            <a:lvl1pPr marL="85725" indent="-85725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20000"/>
              </a:spcAft>
              <a:buFontTx/>
              <a:buChar char="•"/>
              <a:defRPr/>
            </a:pPr>
            <a:endParaRPr lang="ko-KR" altLang="ko-KR" sz="684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grpSp>
        <p:nvGrpSpPr>
          <p:cNvPr id="186" name="Group 1071">
            <a:extLst>
              <a:ext uri="{FF2B5EF4-FFF2-40B4-BE49-F238E27FC236}">
                <a16:creationId xmlns:a16="http://schemas.microsoft.com/office/drawing/2014/main" id="{27EEC1A2-3E62-4A4B-8C94-B0E31018C334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41531" y="2396431"/>
            <a:ext cx="1502192" cy="246563"/>
            <a:chOff x="2241" y="807"/>
            <a:chExt cx="1808" cy="171"/>
          </a:xfrm>
          <a:solidFill>
            <a:srgbClr val="00B050"/>
          </a:solidFill>
        </p:grpSpPr>
        <p:sp>
          <p:nvSpPr>
            <p:cNvPr id="187" name="AutoShape 1072">
              <a:extLst>
                <a:ext uri="{FF2B5EF4-FFF2-40B4-BE49-F238E27FC236}">
                  <a16:creationId xmlns:a16="http://schemas.microsoft.com/office/drawing/2014/main" id="{BB8130CA-5D21-476E-A0FD-0094C84F5C14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059" y="-11"/>
              <a:ext cx="171" cy="1808"/>
            </a:xfrm>
            <a:prstGeom prst="rightBracket">
              <a:avLst>
                <a:gd name="adj" fmla="val 86151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ko-KR" sz="889">
                <a:latin typeface="+mn-ea"/>
                <a:ea typeface="+mn-ea"/>
              </a:endParaRPr>
            </a:p>
          </p:txBody>
        </p:sp>
        <p:sp>
          <p:nvSpPr>
            <p:cNvPr id="188" name="Rectangle 1073">
              <a:extLst>
                <a:ext uri="{FF2B5EF4-FFF2-40B4-BE49-F238E27FC236}">
                  <a16:creationId xmlns:a16="http://schemas.microsoft.com/office/drawing/2014/main" id="{434B45FE-F50D-471F-8AFD-33B8A2E23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843"/>
              <a:ext cx="0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en-US" altLang="en-US" sz="889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89" name="직선 연결선 516">
            <a:extLst>
              <a:ext uri="{FF2B5EF4-FFF2-40B4-BE49-F238E27FC236}">
                <a16:creationId xmlns:a16="http://schemas.microsoft.com/office/drawing/2014/main" id="{8E6595E1-B586-442E-B900-77671C44AA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89623" y="3879597"/>
            <a:ext cx="5688000" cy="0"/>
          </a:xfrm>
          <a:prstGeom prst="line">
            <a:avLst/>
          </a:prstGeom>
          <a:noFill/>
          <a:ln w="19050" cap="rnd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0" name="Line 765">
            <a:extLst>
              <a:ext uri="{FF2B5EF4-FFF2-40B4-BE49-F238E27FC236}">
                <a16:creationId xmlns:a16="http://schemas.microsoft.com/office/drawing/2014/main" id="{594AD7DD-452C-4894-8778-8AA4AEC8D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3290" y="3617278"/>
            <a:ext cx="0" cy="271463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91" name="Line 765">
            <a:extLst>
              <a:ext uri="{FF2B5EF4-FFF2-40B4-BE49-F238E27FC236}">
                <a16:creationId xmlns:a16="http://schemas.microsoft.com/office/drawing/2014/main" id="{405696E4-AD57-4535-9F9F-C26515EC4E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4020" y="3608134"/>
            <a:ext cx="1587" cy="271463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92" name="Line 765">
            <a:extLst>
              <a:ext uri="{FF2B5EF4-FFF2-40B4-BE49-F238E27FC236}">
                <a16:creationId xmlns:a16="http://schemas.microsoft.com/office/drawing/2014/main" id="{85A50B17-9805-419D-9B1E-B5FE3BC1B6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7307" y="3619247"/>
            <a:ext cx="1588" cy="271462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grpSp>
        <p:nvGrpSpPr>
          <p:cNvPr id="193" name="그룹 377">
            <a:extLst>
              <a:ext uri="{FF2B5EF4-FFF2-40B4-BE49-F238E27FC236}">
                <a16:creationId xmlns:a16="http://schemas.microsoft.com/office/drawing/2014/main" id="{73760A0E-1025-4574-A573-AD3D68D28EFF}"/>
              </a:ext>
            </a:extLst>
          </p:cNvPr>
          <p:cNvGrpSpPr>
            <a:grpSpLocks/>
          </p:cNvGrpSpPr>
          <p:nvPr/>
        </p:nvGrpSpPr>
        <p:grpSpPr bwMode="auto">
          <a:xfrm>
            <a:off x="4393470" y="2732026"/>
            <a:ext cx="887412" cy="773514"/>
            <a:chOff x="8607151" y="5457056"/>
            <a:chExt cx="1800201" cy="1080120"/>
          </a:xfrm>
        </p:grpSpPr>
        <p:pic>
          <p:nvPicPr>
            <p:cNvPr id="194" name="Picture 3">
              <a:extLst>
                <a:ext uri="{FF2B5EF4-FFF2-40B4-BE49-F238E27FC236}">
                  <a16:creationId xmlns:a16="http://schemas.microsoft.com/office/drawing/2014/main" id="{7FEC5D91-4BE9-4E6E-8136-7C2308DCA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1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5" name="모서리가 둥근 직사각형 28">
              <a:extLst>
                <a:ext uri="{FF2B5EF4-FFF2-40B4-BE49-F238E27FC236}">
                  <a16:creationId xmlns:a16="http://schemas.microsoft.com/office/drawing/2014/main" id="{D9BB75B8-2546-4DCF-81E5-B585D82C56E4}"/>
                </a:ext>
              </a:extLst>
            </p:cNvPr>
            <p:cNvSpPr/>
            <p:nvPr/>
          </p:nvSpPr>
          <p:spPr bwMode="auto">
            <a:xfrm>
              <a:off x="8607152" y="6033120"/>
              <a:ext cx="1728192" cy="36004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900">
                  <a:latin typeface="+mn-ea"/>
                </a:rPr>
                <a:t>  </a:t>
              </a:r>
              <a:r>
                <a:rPr lang="en-US" altLang="ko-KR" sz="90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CentOS5</a:t>
              </a:r>
              <a:endParaRPr lang="ko-KR" altLang="en-US" sz="9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pic>
          <p:nvPicPr>
            <p:cNvPr id="196" name="Picture 3">
              <a:extLst>
                <a:ext uri="{FF2B5EF4-FFF2-40B4-BE49-F238E27FC236}">
                  <a16:creationId xmlns:a16="http://schemas.microsoft.com/office/drawing/2014/main" id="{6F6732EC-2A9E-4AF3-975D-657D7AE1C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04" y="5457056"/>
              <a:ext cx="423665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7" name="Picture 3">
              <a:extLst>
                <a:ext uri="{FF2B5EF4-FFF2-40B4-BE49-F238E27FC236}">
                  <a16:creationId xmlns:a16="http://schemas.microsoft.com/office/drawing/2014/main" id="{D2A7020A-908E-4256-80C1-1C4DFE5C09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9200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8" name="Picture 3">
              <a:extLst>
                <a:ext uri="{FF2B5EF4-FFF2-40B4-BE49-F238E27FC236}">
                  <a16:creationId xmlns:a16="http://schemas.microsoft.com/office/drawing/2014/main" id="{B292B01F-7779-4049-8D0D-9DF93983D0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9755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9" name="Picture 4">
              <a:extLst>
                <a:ext uri="{FF2B5EF4-FFF2-40B4-BE49-F238E27FC236}">
                  <a16:creationId xmlns:a16="http://schemas.microsoft.com/office/drawing/2014/main" id="{12D51E3B-5333-4618-98FF-6321503A8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2" y="6393161"/>
              <a:ext cx="1800200" cy="14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0" name="그룹 385">
            <a:extLst>
              <a:ext uri="{FF2B5EF4-FFF2-40B4-BE49-F238E27FC236}">
                <a16:creationId xmlns:a16="http://schemas.microsoft.com/office/drawing/2014/main" id="{79716001-3AB9-450D-BF82-CE81710EE978}"/>
              </a:ext>
            </a:extLst>
          </p:cNvPr>
          <p:cNvGrpSpPr>
            <a:grpSpLocks/>
          </p:cNvGrpSpPr>
          <p:nvPr/>
        </p:nvGrpSpPr>
        <p:grpSpPr bwMode="auto">
          <a:xfrm>
            <a:off x="2362740" y="2741170"/>
            <a:ext cx="885825" cy="773514"/>
            <a:chOff x="8607151" y="5457056"/>
            <a:chExt cx="1800201" cy="1080120"/>
          </a:xfrm>
        </p:grpSpPr>
        <p:pic>
          <p:nvPicPr>
            <p:cNvPr id="201" name="Picture 3">
              <a:extLst>
                <a:ext uri="{FF2B5EF4-FFF2-40B4-BE49-F238E27FC236}">
                  <a16:creationId xmlns:a16="http://schemas.microsoft.com/office/drawing/2014/main" id="{DBDEF475-2251-491B-AB1B-57FCF6D228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1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2" name="Picture 3">
              <a:extLst>
                <a:ext uri="{FF2B5EF4-FFF2-40B4-BE49-F238E27FC236}">
                  <a16:creationId xmlns:a16="http://schemas.microsoft.com/office/drawing/2014/main" id="{57F13E9A-55E4-4F51-97F7-E4420B39A7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04" y="5457056"/>
              <a:ext cx="423665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3" name="Picture 3">
              <a:extLst>
                <a:ext uri="{FF2B5EF4-FFF2-40B4-BE49-F238E27FC236}">
                  <a16:creationId xmlns:a16="http://schemas.microsoft.com/office/drawing/2014/main" id="{8C871643-CDDC-4310-A930-70EDEE13BE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9200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" name="Picture 3">
              <a:extLst>
                <a:ext uri="{FF2B5EF4-FFF2-40B4-BE49-F238E27FC236}">
                  <a16:creationId xmlns:a16="http://schemas.microsoft.com/office/drawing/2014/main" id="{034728EE-EC33-49D6-BA28-8DDA38365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9755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" name="Picture 4">
              <a:extLst>
                <a:ext uri="{FF2B5EF4-FFF2-40B4-BE49-F238E27FC236}">
                  <a16:creationId xmlns:a16="http://schemas.microsoft.com/office/drawing/2014/main" id="{D490FFFA-6C48-4B3F-9F1E-AA160E88EB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2" y="6393161"/>
              <a:ext cx="1800200" cy="14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6" name="그룹 377">
            <a:extLst>
              <a:ext uri="{FF2B5EF4-FFF2-40B4-BE49-F238E27FC236}">
                <a16:creationId xmlns:a16="http://schemas.microsoft.com/office/drawing/2014/main" id="{AE4AE700-1708-4FE6-987D-5092AA2D1C57}"/>
              </a:ext>
            </a:extLst>
          </p:cNvPr>
          <p:cNvGrpSpPr>
            <a:grpSpLocks/>
          </p:cNvGrpSpPr>
          <p:nvPr/>
        </p:nvGrpSpPr>
        <p:grpSpPr bwMode="auto">
          <a:xfrm>
            <a:off x="1448317" y="2741170"/>
            <a:ext cx="885822" cy="773514"/>
            <a:chOff x="8607151" y="5457056"/>
            <a:chExt cx="1800201" cy="1080120"/>
          </a:xfrm>
        </p:grpSpPr>
        <p:pic>
          <p:nvPicPr>
            <p:cNvPr id="207" name="Picture 3">
              <a:extLst>
                <a:ext uri="{FF2B5EF4-FFF2-40B4-BE49-F238E27FC236}">
                  <a16:creationId xmlns:a16="http://schemas.microsoft.com/office/drawing/2014/main" id="{59182F99-6E16-4BD4-9180-C9A01E190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1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8" name="Picture 3">
              <a:extLst>
                <a:ext uri="{FF2B5EF4-FFF2-40B4-BE49-F238E27FC236}">
                  <a16:creationId xmlns:a16="http://schemas.microsoft.com/office/drawing/2014/main" id="{C6EF3D66-924F-43E4-AC9F-6C74CE8D70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04" y="5457056"/>
              <a:ext cx="423665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" name="Picture 3">
              <a:extLst>
                <a:ext uri="{FF2B5EF4-FFF2-40B4-BE49-F238E27FC236}">
                  <a16:creationId xmlns:a16="http://schemas.microsoft.com/office/drawing/2014/main" id="{8BFCFDD6-B6AA-440A-97C5-31AE2EB4A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9200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3">
              <a:extLst>
                <a:ext uri="{FF2B5EF4-FFF2-40B4-BE49-F238E27FC236}">
                  <a16:creationId xmlns:a16="http://schemas.microsoft.com/office/drawing/2014/main" id="{F0E998DB-A86B-4E1A-B56F-C7F1547163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9755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" name="Picture 4">
              <a:extLst>
                <a:ext uri="{FF2B5EF4-FFF2-40B4-BE49-F238E27FC236}">
                  <a16:creationId xmlns:a16="http://schemas.microsoft.com/office/drawing/2014/main" id="{8A37C4AE-8C11-4517-A88F-03F28A5086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2" y="6393161"/>
              <a:ext cx="1800200" cy="14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2" name="그룹 369">
            <a:extLst>
              <a:ext uri="{FF2B5EF4-FFF2-40B4-BE49-F238E27FC236}">
                <a16:creationId xmlns:a16="http://schemas.microsoft.com/office/drawing/2014/main" id="{07C5E3E2-B78C-42BF-917B-01FBF105D0D2}"/>
              </a:ext>
            </a:extLst>
          </p:cNvPr>
          <p:cNvGrpSpPr>
            <a:grpSpLocks/>
          </p:cNvGrpSpPr>
          <p:nvPr/>
        </p:nvGrpSpPr>
        <p:grpSpPr bwMode="auto">
          <a:xfrm>
            <a:off x="3474307" y="2732026"/>
            <a:ext cx="887413" cy="773514"/>
            <a:chOff x="8607151" y="5457056"/>
            <a:chExt cx="1800201" cy="1080120"/>
          </a:xfrm>
        </p:grpSpPr>
        <p:pic>
          <p:nvPicPr>
            <p:cNvPr id="213" name="Picture 3">
              <a:extLst>
                <a:ext uri="{FF2B5EF4-FFF2-40B4-BE49-F238E27FC236}">
                  <a16:creationId xmlns:a16="http://schemas.microsoft.com/office/drawing/2014/main" id="{E613049F-5E02-464B-AC25-79A7D4B92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1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4" name="모서리가 둥근 직사각형 52">
              <a:extLst>
                <a:ext uri="{FF2B5EF4-FFF2-40B4-BE49-F238E27FC236}">
                  <a16:creationId xmlns:a16="http://schemas.microsoft.com/office/drawing/2014/main" id="{39E24D2D-083E-4DCB-A7AC-ECDB2BF9C5F3}"/>
                </a:ext>
              </a:extLst>
            </p:cNvPr>
            <p:cNvSpPr/>
            <p:nvPr/>
          </p:nvSpPr>
          <p:spPr bwMode="auto">
            <a:xfrm>
              <a:off x="8607152" y="6033120"/>
              <a:ext cx="1728192" cy="360040"/>
            </a:xfrm>
            <a:prstGeom prst="roundRect">
              <a:avLst/>
            </a:prstGeom>
            <a:solidFill>
              <a:srgbClr val="92D050"/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900">
                  <a:latin typeface="+mn-ea"/>
                </a:rPr>
                <a:t>  CentOS6</a:t>
              </a:r>
              <a:endParaRPr lang="ko-KR" altLang="en-US" sz="900">
                <a:latin typeface="+mn-ea"/>
              </a:endParaRPr>
            </a:p>
          </p:txBody>
        </p:sp>
        <p:pic>
          <p:nvPicPr>
            <p:cNvPr id="215" name="Picture 3">
              <a:extLst>
                <a:ext uri="{FF2B5EF4-FFF2-40B4-BE49-F238E27FC236}">
                  <a16:creationId xmlns:a16="http://schemas.microsoft.com/office/drawing/2014/main" id="{6BB7A9F9-E960-4329-A262-0C7C3BDA2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04" y="5457056"/>
              <a:ext cx="423665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" name="Picture 3">
              <a:extLst>
                <a:ext uri="{FF2B5EF4-FFF2-40B4-BE49-F238E27FC236}">
                  <a16:creationId xmlns:a16="http://schemas.microsoft.com/office/drawing/2014/main" id="{6463350C-B0B9-4942-ABF1-AB9665937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9200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Picture 3">
              <a:extLst>
                <a:ext uri="{FF2B5EF4-FFF2-40B4-BE49-F238E27FC236}">
                  <a16:creationId xmlns:a16="http://schemas.microsoft.com/office/drawing/2014/main" id="{2A76A649-5DD9-4C14-B6E4-8FEDE6621A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9755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" name="Picture 4">
              <a:extLst>
                <a:ext uri="{FF2B5EF4-FFF2-40B4-BE49-F238E27FC236}">
                  <a16:creationId xmlns:a16="http://schemas.microsoft.com/office/drawing/2014/main" id="{3E8F139C-44B2-4B87-8844-A36BAFE8F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2" y="6393161"/>
              <a:ext cx="1800200" cy="14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9" name="그룹 385">
            <a:extLst>
              <a:ext uri="{FF2B5EF4-FFF2-40B4-BE49-F238E27FC236}">
                <a16:creationId xmlns:a16="http://schemas.microsoft.com/office/drawing/2014/main" id="{D5113BF1-3949-4546-B4DE-8D7507BD7C48}"/>
              </a:ext>
            </a:extLst>
          </p:cNvPr>
          <p:cNvGrpSpPr>
            <a:grpSpLocks/>
          </p:cNvGrpSpPr>
          <p:nvPr/>
        </p:nvGrpSpPr>
        <p:grpSpPr bwMode="auto">
          <a:xfrm>
            <a:off x="5309457" y="2732026"/>
            <a:ext cx="885825" cy="773514"/>
            <a:chOff x="8607151" y="5457056"/>
            <a:chExt cx="1800201" cy="1080120"/>
          </a:xfrm>
        </p:grpSpPr>
        <p:pic>
          <p:nvPicPr>
            <p:cNvPr id="220" name="Picture 3">
              <a:extLst>
                <a:ext uri="{FF2B5EF4-FFF2-40B4-BE49-F238E27FC236}">
                  <a16:creationId xmlns:a16="http://schemas.microsoft.com/office/drawing/2014/main" id="{BE629CF5-56CC-4769-9D5E-ED1AD996A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1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1" name="모서리가 둥근 직사각형 60">
              <a:extLst>
                <a:ext uri="{FF2B5EF4-FFF2-40B4-BE49-F238E27FC236}">
                  <a16:creationId xmlns:a16="http://schemas.microsoft.com/office/drawing/2014/main" id="{41964945-4565-492E-9900-EA486480BFA8}"/>
                </a:ext>
              </a:extLst>
            </p:cNvPr>
            <p:cNvSpPr/>
            <p:nvPr/>
          </p:nvSpPr>
          <p:spPr bwMode="auto">
            <a:xfrm>
              <a:off x="8607152" y="6033120"/>
              <a:ext cx="1728192" cy="36004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90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  CentOS4</a:t>
              </a:r>
              <a:endParaRPr lang="ko-KR" altLang="en-US" sz="9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pic>
          <p:nvPicPr>
            <p:cNvPr id="222" name="Picture 3">
              <a:extLst>
                <a:ext uri="{FF2B5EF4-FFF2-40B4-BE49-F238E27FC236}">
                  <a16:creationId xmlns:a16="http://schemas.microsoft.com/office/drawing/2014/main" id="{4B325465-4955-4B8A-B72D-3322E438A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04" y="5457056"/>
              <a:ext cx="423665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" name="Picture 3">
              <a:extLst>
                <a:ext uri="{FF2B5EF4-FFF2-40B4-BE49-F238E27FC236}">
                  <a16:creationId xmlns:a16="http://schemas.microsoft.com/office/drawing/2014/main" id="{A26013EC-37BB-4BE3-BF2A-AAF185000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9200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4" name="Picture 3">
              <a:extLst>
                <a:ext uri="{FF2B5EF4-FFF2-40B4-BE49-F238E27FC236}">
                  <a16:creationId xmlns:a16="http://schemas.microsoft.com/office/drawing/2014/main" id="{1B8CB55C-2033-4725-8D7F-7C9DF323F5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9755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" name="Picture 4">
              <a:extLst>
                <a:ext uri="{FF2B5EF4-FFF2-40B4-BE49-F238E27FC236}">
                  <a16:creationId xmlns:a16="http://schemas.microsoft.com/office/drawing/2014/main" id="{93ED0723-0032-41AA-89DE-F67B178433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2" y="6393161"/>
              <a:ext cx="1800200" cy="14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6" name="그룹 369">
            <a:extLst>
              <a:ext uri="{FF2B5EF4-FFF2-40B4-BE49-F238E27FC236}">
                <a16:creationId xmlns:a16="http://schemas.microsoft.com/office/drawing/2014/main" id="{DC3CA153-2D1F-4164-B9F0-D32106F6B1E4}"/>
              </a:ext>
            </a:extLst>
          </p:cNvPr>
          <p:cNvGrpSpPr>
            <a:grpSpLocks/>
          </p:cNvGrpSpPr>
          <p:nvPr/>
        </p:nvGrpSpPr>
        <p:grpSpPr bwMode="auto">
          <a:xfrm>
            <a:off x="529177" y="2741170"/>
            <a:ext cx="887413" cy="773514"/>
            <a:chOff x="8607149" y="5457056"/>
            <a:chExt cx="1800203" cy="1080120"/>
          </a:xfrm>
        </p:grpSpPr>
        <p:pic>
          <p:nvPicPr>
            <p:cNvPr id="227" name="Picture 3">
              <a:extLst>
                <a:ext uri="{FF2B5EF4-FFF2-40B4-BE49-F238E27FC236}">
                  <a16:creationId xmlns:a16="http://schemas.microsoft.com/office/drawing/2014/main" id="{EE47CEC3-EA04-4A9D-A1C5-393C1B411E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1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8" name="모서리가 둥근 직사각형 68">
              <a:extLst>
                <a:ext uri="{FF2B5EF4-FFF2-40B4-BE49-F238E27FC236}">
                  <a16:creationId xmlns:a16="http://schemas.microsoft.com/office/drawing/2014/main" id="{C9388F04-586D-4CDC-80EC-3E4196647DF0}"/>
                </a:ext>
              </a:extLst>
            </p:cNvPr>
            <p:cNvSpPr/>
            <p:nvPr/>
          </p:nvSpPr>
          <p:spPr bwMode="auto">
            <a:xfrm>
              <a:off x="8607149" y="6033120"/>
              <a:ext cx="1304655" cy="352069"/>
            </a:xfrm>
            <a:prstGeom prst="roundRect">
              <a:avLst/>
            </a:prstGeom>
            <a:solidFill>
              <a:srgbClr val="92D050"/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900">
                  <a:latin typeface="+mn-ea"/>
                </a:rPr>
                <a:t>w2012R2</a:t>
              </a:r>
              <a:endParaRPr lang="ko-KR" altLang="en-US" sz="900">
                <a:latin typeface="+mn-ea"/>
              </a:endParaRPr>
            </a:p>
          </p:txBody>
        </p:sp>
        <p:pic>
          <p:nvPicPr>
            <p:cNvPr id="229" name="Picture 3">
              <a:extLst>
                <a:ext uri="{FF2B5EF4-FFF2-40B4-BE49-F238E27FC236}">
                  <a16:creationId xmlns:a16="http://schemas.microsoft.com/office/drawing/2014/main" id="{211E1EEB-728D-4317-865E-3FDBA120D7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11804" y="5457056"/>
              <a:ext cx="423665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Picture 3">
              <a:extLst>
                <a:ext uri="{FF2B5EF4-FFF2-40B4-BE49-F238E27FC236}">
                  <a16:creationId xmlns:a16="http://schemas.microsoft.com/office/drawing/2014/main" id="{0408860F-5310-4D7D-AA43-0D9340A3F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9200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1" name="Picture 3">
              <a:extLst>
                <a:ext uri="{FF2B5EF4-FFF2-40B4-BE49-F238E27FC236}">
                  <a16:creationId xmlns:a16="http://schemas.microsoft.com/office/drawing/2014/main" id="{0155BE6A-B97C-414C-9D6C-232EC7DB5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9755" y="5457056"/>
              <a:ext cx="432049" cy="576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Picture 4">
              <a:extLst>
                <a:ext uri="{FF2B5EF4-FFF2-40B4-BE49-F238E27FC236}">
                  <a16:creationId xmlns:a16="http://schemas.microsoft.com/office/drawing/2014/main" id="{B57FDD03-3B63-4DC7-9E75-B1021571F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2" y="6393161"/>
              <a:ext cx="1800200" cy="14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33" name="Rectangle 1070">
            <a:extLst>
              <a:ext uri="{FF2B5EF4-FFF2-40B4-BE49-F238E27FC236}">
                <a16:creationId xmlns:a16="http://schemas.microsoft.com/office/drawing/2014/main" id="{50CCADE1-15D0-429D-A2CF-AD82A4BCC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386" y="4444501"/>
            <a:ext cx="3144974" cy="17282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5725" indent="-85725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20000"/>
              </a:spcAft>
              <a:buFontTx/>
              <a:buChar char="•"/>
              <a:defRPr/>
            </a:pPr>
            <a:endParaRPr lang="ko-KR" altLang="ko-KR" sz="684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234" name="Rectangle 1065">
            <a:extLst>
              <a:ext uri="{FF2B5EF4-FFF2-40B4-BE49-F238E27FC236}">
                <a16:creationId xmlns:a16="http://schemas.microsoft.com/office/drawing/2014/main" id="{1F9A144B-77EE-4C02-AA8E-F50A83DB5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6269" y="2446006"/>
            <a:ext cx="838371" cy="14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58" b="1" dirty="0">
                <a:solidFill>
                  <a:srgbClr val="FFFFFF"/>
                </a:solidFill>
                <a:latin typeface="+mn-ea"/>
                <a:ea typeface="+mn-ea"/>
              </a:rPr>
              <a:t>Windows VMs</a:t>
            </a:r>
          </a:p>
        </p:txBody>
      </p:sp>
      <p:sp>
        <p:nvSpPr>
          <p:cNvPr id="235" name="Rectangle 1065">
            <a:extLst>
              <a:ext uri="{FF2B5EF4-FFF2-40B4-BE49-F238E27FC236}">
                <a16:creationId xmlns:a16="http://schemas.microsoft.com/office/drawing/2014/main" id="{58340B7F-C7C5-4B36-A0A2-06D1217F8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4565" y="2436862"/>
            <a:ext cx="612347" cy="14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58" b="1" dirty="0">
                <a:solidFill>
                  <a:srgbClr val="FFFFFF"/>
                </a:solidFill>
                <a:latin typeface="+mn-ea"/>
                <a:ea typeface="+mn-ea"/>
              </a:rPr>
              <a:t>Linux VMs</a:t>
            </a:r>
            <a:endParaRPr lang="en-US" altLang="en-US" sz="958" b="1" dirty="0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236" name="Picture 52">
            <a:extLst>
              <a:ext uri="{FF2B5EF4-FFF2-40B4-BE49-F238E27FC236}">
                <a16:creationId xmlns:a16="http://schemas.microsoft.com/office/drawing/2014/main" id="{449DBFA0-73D9-4146-B879-076C71033E4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707" y="5720337"/>
            <a:ext cx="1916699" cy="398778"/>
          </a:xfrm>
          <a:prstGeom prst="rect">
            <a:avLst/>
          </a:prstGeom>
        </p:spPr>
      </p:pic>
      <p:pic>
        <p:nvPicPr>
          <p:cNvPr id="237" name="Picture 147">
            <a:extLst>
              <a:ext uri="{FF2B5EF4-FFF2-40B4-BE49-F238E27FC236}">
                <a16:creationId xmlns:a16="http://schemas.microsoft.com/office/drawing/2014/main" id="{FF14DDFB-48B8-4FBD-9005-2B94FFF651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992" y="5323583"/>
            <a:ext cx="1667555" cy="358399"/>
          </a:xfrm>
          <a:prstGeom prst="rect">
            <a:avLst/>
          </a:prstGeom>
        </p:spPr>
      </p:pic>
      <p:pic>
        <p:nvPicPr>
          <p:cNvPr id="238" name="pasted-image.png">
            <a:extLst>
              <a:ext uri="{FF2B5EF4-FFF2-40B4-BE49-F238E27FC236}">
                <a16:creationId xmlns:a16="http://schemas.microsoft.com/office/drawing/2014/main" id="{A474FC3A-EFD2-4F49-8C5D-120829EE3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443" y="4530250"/>
            <a:ext cx="596743" cy="13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39" name="Picture 4">
            <a:extLst>
              <a:ext uri="{FF2B5EF4-FFF2-40B4-BE49-F238E27FC236}">
                <a16:creationId xmlns:a16="http://schemas.microsoft.com/office/drawing/2014/main" id="{50B53653-8C34-4313-BE8E-A8EB902B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64" y="4727447"/>
            <a:ext cx="1476000" cy="38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Picture 2">
            <a:extLst>
              <a:ext uri="{FF2B5EF4-FFF2-40B4-BE49-F238E27FC236}">
                <a16:creationId xmlns:a16="http://schemas.microsoft.com/office/drawing/2014/main" id="{D9D11F6D-3E8C-4EBE-9177-C9254626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12" y="4530250"/>
            <a:ext cx="1467109" cy="59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7AED251F-D585-4A56-B155-95178C052158}"/>
              </a:ext>
            </a:extLst>
          </p:cNvPr>
          <p:cNvCxnSpPr/>
          <p:nvPr/>
        </p:nvCxnSpPr>
        <p:spPr>
          <a:xfrm>
            <a:off x="6037386" y="5262889"/>
            <a:ext cx="3144974" cy="14974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9EE37FF6-8B6A-4AD2-86B4-65E88F3549DA}"/>
              </a:ext>
            </a:extLst>
          </p:cNvPr>
          <p:cNvCxnSpPr/>
          <p:nvPr/>
        </p:nvCxnSpPr>
        <p:spPr>
          <a:xfrm flipH="1" flipV="1">
            <a:off x="7612458" y="4413096"/>
            <a:ext cx="0" cy="848715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3" name="Group 1071">
            <a:extLst>
              <a:ext uri="{FF2B5EF4-FFF2-40B4-BE49-F238E27FC236}">
                <a16:creationId xmlns:a16="http://schemas.microsoft.com/office/drawing/2014/main" id="{1CF17CB2-0743-4829-8312-266CD244C9C5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807002" y="4162432"/>
            <a:ext cx="1427265" cy="246563"/>
            <a:chOff x="2241" y="807"/>
            <a:chExt cx="1808" cy="171"/>
          </a:xfrm>
          <a:solidFill>
            <a:srgbClr val="00B050"/>
          </a:solidFill>
        </p:grpSpPr>
        <p:sp>
          <p:nvSpPr>
            <p:cNvPr id="244" name="AutoShape 1072">
              <a:extLst>
                <a:ext uri="{FF2B5EF4-FFF2-40B4-BE49-F238E27FC236}">
                  <a16:creationId xmlns:a16="http://schemas.microsoft.com/office/drawing/2014/main" id="{5A98FFF7-2362-4342-A6FA-E9739E5424CB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059" y="-11"/>
              <a:ext cx="171" cy="1808"/>
            </a:xfrm>
            <a:prstGeom prst="rightBracket">
              <a:avLst>
                <a:gd name="adj" fmla="val 86151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ko-KR" sz="889">
                <a:latin typeface="+mn-ea"/>
                <a:ea typeface="+mn-ea"/>
              </a:endParaRPr>
            </a:p>
          </p:txBody>
        </p:sp>
        <p:sp>
          <p:nvSpPr>
            <p:cNvPr id="245" name="Rectangle 1073">
              <a:extLst>
                <a:ext uri="{FF2B5EF4-FFF2-40B4-BE49-F238E27FC236}">
                  <a16:creationId xmlns:a16="http://schemas.microsoft.com/office/drawing/2014/main" id="{4255ABAF-4D76-4891-AA5B-2BD646F62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843"/>
              <a:ext cx="0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en-US" altLang="en-US" sz="889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246" name="Rectangle 1065">
            <a:extLst>
              <a:ext uri="{FF2B5EF4-FFF2-40B4-BE49-F238E27FC236}">
                <a16:creationId xmlns:a16="http://schemas.microsoft.com/office/drawing/2014/main" id="{A596B04C-EFB7-4AEA-8D07-FE8B95A8A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5396" y="4212731"/>
            <a:ext cx="891270" cy="14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58" b="1">
                <a:solidFill>
                  <a:srgbClr val="FFFFFF"/>
                </a:solidFill>
                <a:latin typeface="+mn-ea"/>
                <a:ea typeface="+mn-ea"/>
              </a:rPr>
              <a:t>Backup Servers</a:t>
            </a:r>
            <a:endParaRPr lang="en-US" altLang="en-US" sz="958" b="1">
              <a:solidFill>
                <a:srgbClr val="FFFFFF"/>
              </a:solidFill>
              <a:latin typeface="+mn-ea"/>
              <a:ea typeface="+mn-ea"/>
            </a:endParaRPr>
          </a:p>
        </p:txBody>
      </p:sp>
      <p:sp>
        <p:nvSpPr>
          <p:cNvPr id="247" name="모서리가 둥근 직사각형 121">
            <a:extLst>
              <a:ext uri="{FF2B5EF4-FFF2-40B4-BE49-F238E27FC236}">
                <a16:creationId xmlns:a16="http://schemas.microsoft.com/office/drawing/2014/main" id="{774B309B-D54E-480C-A6FB-0006C67253F2}"/>
              </a:ext>
            </a:extLst>
          </p:cNvPr>
          <p:cNvSpPr/>
          <p:nvPr/>
        </p:nvSpPr>
        <p:spPr bwMode="auto">
          <a:xfrm>
            <a:off x="1202785" y="3159807"/>
            <a:ext cx="643132" cy="252130"/>
          </a:xfrm>
          <a:prstGeom prst="roundRect">
            <a:avLst/>
          </a:prstGeom>
          <a:solidFill>
            <a:srgbClr val="92D050"/>
          </a:solidFill>
          <a:ln w="9525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900">
                <a:latin typeface="+mn-ea"/>
              </a:rPr>
              <a:t>W2008R2</a:t>
            </a:r>
            <a:endParaRPr lang="ko-KR" altLang="en-US" sz="900">
              <a:latin typeface="+mn-ea"/>
            </a:endParaRPr>
          </a:p>
        </p:txBody>
      </p:sp>
      <p:grpSp>
        <p:nvGrpSpPr>
          <p:cNvPr id="248" name="그룹 369">
            <a:extLst>
              <a:ext uri="{FF2B5EF4-FFF2-40B4-BE49-F238E27FC236}">
                <a16:creationId xmlns:a16="http://schemas.microsoft.com/office/drawing/2014/main" id="{16716853-D347-4D69-A847-D4D97B775C0E}"/>
              </a:ext>
            </a:extLst>
          </p:cNvPr>
          <p:cNvGrpSpPr>
            <a:grpSpLocks/>
          </p:cNvGrpSpPr>
          <p:nvPr/>
        </p:nvGrpSpPr>
        <p:grpSpPr bwMode="auto">
          <a:xfrm>
            <a:off x="1888585" y="3159804"/>
            <a:ext cx="887413" cy="360973"/>
            <a:chOff x="8607149" y="6033120"/>
            <a:chExt cx="1800203" cy="504056"/>
          </a:xfrm>
        </p:grpSpPr>
        <p:sp>
          <p:nvSpPr>
            <p:cNvPr id="249" name="모서리가 둥근 직사각형 124">
              <a:extLst>
                <a:ext uri="{FF2B5EF4-FFF2-40B4-BE49-F238E27FC236}">
                  <a16:creationId xmlns:a16="http://schemas.microsoft.com/office/drawing/2014/main" id="{9716FFAE-A40E-4AFC-A1F2-32CE7D93AF54}"/>
                </a:ext>
              </a:extLst>
            </p:cNvPr>
            <p:cNvSpPr/>
            <p:nvPr/>
          </p:nvSpPr>
          <p:spPr bwMode="auto">
            <a:xfrm>
              <a:off x="8607149" y="6033120"/>
              <a:ext cx="1304655" cy="352069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r>
                <a:rPr lang="en-US" altLang="ko-KR" sz="900">
                  <a:solidFill>
                    <a:schemeClr val="bg1">
                      <a:lumMod val="95000"/>
                    </a:schemeClr>
                  </a:solidFill>
                  <a:latin typeface="+mn-ea"/>
                </a:rPr>
                <a:t>W2008</a:t>
              </a:r>
              <a:endParaRPr lang="ko-KR" altLang="en-US" sz="9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pic>
          <p:nvPicPr>
            <p:cNvPr id="250" name="Picture 4">
              <a:extLst>
                <a:ext uri="{FF2B5EF4-FFF2-40B4-BE49-F238E27FC236}">
                  <a16:creationId xmlns:a16="http://schemas.microsoft.com/office/drawing/2014/main" id="{F0CBE7BB-3190-4B02-84F2-A9C68D383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152" y="6393161"/>
              <a:ext cx="1800200" cy="14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1" name="모서리가 둥근 직사각형 129">
            <a:extLst>
              <a:ext uri="{FF2B5EF4-FFF2-40B4-BE49-F238E27FC236}">
                <a16:creationId xmlns:a16="http://schemas.microsoft.com/office/drawing/2014/main" id="{F43F1927-8586-4394-B406-29B02F370AC1}"/>
              </a:ext>
            </a:extLst>
          </p:cNvPr>
          <p:cNvSpPr/>
          <p:nvPr/>
        </p:nvSpPr>
        <p:spPr bwMode="auto">
          <a:xfrm>
            <a:off x="2562193" y="3165903"/>
            <a:ext cx="643132" cy="2521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900">
                <a:solidFill>
                  <a:schemeClr val="bg1">
                    <a:lumMod val="95000"/>
                  </a:schemeClr>
                </a:solidFill>
                <a:latin typeface="+mn-ea"/>
              </a:rPr>
              <a:t>W2003</a:t>
            </a:r>
            <a:endParaRPr lang="ko-KR" altLang="en-US" sz="9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252" name="Line 765">
            <a:extLst>
              <a:ext uri="{FF2B5EF4-FFF2-40B4-BE49-F238E27FC236}">
                <a16:creationId xmlns:a16="http://schemas.microsoft.com/office/drawing/2014/main" id="{264EF68A-961F-4291-A487-FEE8CCBBDD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3077" y="3879597"/>
            <a:ext cx="0" cy="25200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253" name="Line 765">
            <a:extLst>
              <a:ext uri="{FF2B5EF4-FFF2-40B4-BE49-F238E27FC236}">
                <a16:creationId xmlns:a16="http://schemas.microsoft.com/office/drawing/2014/main" id="{543E9CA2-60AB-49E3-B433-8D252B34E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9623" y="3617277"/>
            <a:ext cx="0" cy="271463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cxnSp>
        <p:nvCxnSpPr>
          <p:cNvPr id="254" name="직선 연결선 253">
            <a:extLst>
              <a:ext uri="{FF2B5EF4-FFF2-40B4-BE49-F238E27FC236}">
                <a16:creationId xmlns:a16="http://schemas.microsoft.com/office/drawing/2014/main" id="{5ABB3FAD-A217-4961-8452-528FC36FC476}"/>
              </a:ext>
            </a:extLst>
          </p:cNvPr>
          <p:cNvCxnSpPr/>
          <p:nvPr/>
        </p:nvCxnSpPr>
        <p:spPr>
          <a:xfrm>
            <a:off x="833597" y="3959877"/>
            <a:ext cx="6156000" cy="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11B908F5-CDD4-48CA-8313-900DAA0959A5}"/>
              </a:ext>
            </a:extLst>
          </p:cNvPr>
          <p:cNvCxnSpPr/>
          <p:nvPr/>
        </p:nvCxnSpPr>
        <p:spPr>
          <a:xfrm>
            <a:off x="848646" y="3535776"/>
            <a:ext cx="0" cy="43200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직선 연결선 255">
            <a:extLst>
              <a:ext uri="{FF2B5EF4-FFF2-40B4-BE49-F238E27FC236}">
                <a16:creationId xmlns:a16="http://schemas.microsoft.com/office/drawing/2014/main" id="{B44294E3-B5A8-4493-9A91-37BEF6CD5FE6}"/>
              </a:ext>
            </a:extLst>
          </p:cNvPr>
          <p:cNvCxnSpPr/>
          <p:nvPr/>
        </p:nvCxnSpPr>
        <p:spPr>
          <a:xfrm>
            <a:off x="1524351" y="3538978"/>
            <a:ext cx="0" cy="43200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66426ADD-3ECB-47C3-A049-7C8FF6B47C23}"/>
              </a:ext>
            </a:extLst>
          </p:cNvPr>
          <p:cNvCxnSpPr/>
          <p:nvPr/>
        </p:nvCxnSpPr>
        <p:spPr>
          <a:xfrm>
            <a:off x="3894520" y="3546165"/>
            <a:ext cx="0" cy="43200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03159F4C-5869-4760-AFC4-34DC2B17F4ED}"/>
              </a:ext>
            </a:extLst>
          </p:cNvPr>
          <p:cNvCxnSpPr/>
          <p:nvPr/>
        </p:nvCxnSpPr>
        <p:spPr>
          <a:xfrm>
            <a:off x="6989597" y="3972932"/>
            <a:ext cx="0" cy="195241"/>
          </a:xfrm>
          <a:prstGeom prst="line">
            <a:avLst/>
          </a:prstGeom>
          <a:ln w="28575" cmpd="sng">
            <a:solidFill>
              <a:srgbClr val="92D05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2C42E719-DFD7-457A-A4C0-B3FDADA66D1A}"/>
              </a:ext>
            </a:extLst>
          </p:cNvPr>
          <p:cNvCxnSpPr/>
          <p:nvPr/>
        </p:nvCxnSpPr>
        <p:spPr>
          <a:xfrm flipH="1" flipV="1">
            <a:off x="7252794" y="5639769"/>
            <a:ext cx="0" cy="108000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직선 연결선 259">
            <a:extLst>
              <a:ext uri="{FF2B5EF4-FFF2-40B4-BE49-F238E27FC236}">
                <a16:creationId xmlns:a16="http://schemas.microsoft.com/office/drawing/2014/main" id="{C004DD72-02BF-4EF5-A0C6-429B0377D3AD}"/>
              </a:ext>
            </a:extLst>
          </p:cNvPr>
          <p:cNvCxnSpPr/>
          <p:nvPr/>
        </p:nvCxnSpPr>
        <p:spPr>
          <a:xfrm flipH="1" flipV="1">
            <a:off x="7956076" y="5637126"/>
            <a:ext cx="0" cy="108000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8" name="그룹 347">
            <a:extLst>
              <a:ext uri="{FF2B5EF4-FFF2-40B4-BE49-F238E27FC236}">
                <a16:creationId xmlns:a16="http://schemas.microsoft.com/office/drawing/2014/main" id="{3E64FBD8-641C-417F-831D-9FBDDCDF7D01}"/>
              </a:ext>
            </a:extLst>
          </p:cNvPr>
          <p:cNvGrpSpPr/>
          <p:nvPr/>
        </p:nvGrpSpPr>
        <p:grpSpPr>
          <a:xfrm>
            <a:off x="344656" y="4650145"/>
            <a:ext cx="5473685" cy="1658579"/>
            <a:chOff x="3523723" y="5303648"/>
            <a:chExt cx="5994400" cy="1008065"/>
          </a:xfrm>
        </p:grpSpPr>
        <p:sp>
          <p:nvSpPr>
            <p:cNvPr id="349" name="모서리가 둥근 직사각형 132">
              <a:extLst>
                <a:ext uri="{FF2B5EF4-FFF2-40B4-BE49-F238E27FC236}">
                  <a16:creationId xmlns:a16="http://schemas.microsoft.com/office/drawing/2014/main" id="{A231A0DB-F7EA-4544-A19C-0D2F8C899CC4}"/>
                </a:ext>
              </a:extLst>
            </p:cNvPr>
            <p:cNvSpPr/>
            <p:nvPr/>
          </p:nvSpPr>
          <p:spPr>
            <a:xfrm>
              <a:off x="3523723" y="5379673"/>
              <a:ext cx="5994400" cy="932040"/>
            </a:xfrm>
            <a:prstGeom prst="roundRect">
              <a:avLst>
                <a:gd name="adj" fmla="val 1107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0" name="모서리가 둥근 직사각형 132">
              <a:extLst>
                <a:ext uri="{FF2B5EF4-FFF2-40B4-BE49-F238E27FC236}">
                  <a16:creationId xmlns:a16="http://schemas.microsoft.com/office/drawing/2014/main" id="{C50B9CE4-0DF2-4EDC-A8C1-9758BD919A59}"/>
                </a:ext>
              </a:extLst>
            </p:cNvPr>
            <p:cNvSpPr/>
            <p:nvPr/>
          </p:nvSpPr>
          <p:spPr>
            <a:xfrm>
              <a:off x="3523723" y="5303648"/>
              <a:ext cx="5994400" cy="1008065"/>
            </a:xfrm>
            <a:prstGeom prst="roundRect">
              <a:avLst>
                <a:gd name="adj" fmla="val 1107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1" name="AutoShape 2567">
              <a:extLst>
                <a:ext uri="{FF2B5EF4-FFF2-40B4-BE49-F238E27FC236}">
                  <a16:creationId xmlns:a16="http://schemas.microsoft.com/office/drawing/2014/main" id="{FF6E7783-46A0-4220-9241-4C95D8B906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43239" y="5396368"/>
              <a:ext cx="5698684" cy="839440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ctr">
              <a:spAutoFit/>
            </a:bodyPr>
            <a:lstStyle/>
            <a:p>
              <a:pPr marL="85725" indent="-85725" algn="l" latinLnBrk="0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Veeam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솔루션은 변경된 블록만 백업을 수행하는 이미지 백업 제품으로 일일 변경된 데이터를 고속으로 백업 수행합니다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85725" indent="-85725" algn="l" latinLnBrk="0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백업을 수행함에 있어서도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 시에는 개별 파일단위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어플리케이션 레벨의 단위 복구를 수행할 수 있습니다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85725" indent="-85725" algn="l" latinLnBrk="0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특히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이미지로부터 즉각적으로 운영서비스를 수행할 수 있는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Instant Recovery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기능을 제공합니다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서버의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MS Hyper-V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즉시 수행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85725" indent="-85725" algn="l" latinLnBrk="0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EOL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된 제품은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Unitrends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제품을 이용하여 백업을 수행합니다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85725" indent="-85725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노후 서버 교체 및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OS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업그레이드된 서버는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Veeam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백업을 전환 구성합니다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1971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가상화 및 물리 백업의 최적인 </a:t>
            </a:r>
            <a:r>
              <a:rPr lang="en-US" altLang="ko-KR" sz="1600" b="0" dirty="0">
                <a:latin typeface="맑은 고딕" panose="020B0503020000020004" pitchFamily="50" charset="-127"/>
              </a:rPr>
              <a:t>Veeam </a:t>
            </a:r>
            <a:r>
              <a:rPr lang="ko-KR" altLang="en-US" sz="1600" b="0" dirty="0">
                <a:latin typeface="맑은 고딕" panose="020B0503020000020004" pitchFamily="50" charset="-127"/>
              </a:rPr>
              <a:t>솔루션으로</a:t>
            </a:r>
            <a:r>
              <a:rPr lang="en-US" altLang="ko-KR" sz="1600" b="0" dirty="0">
                <a:latin typeface="맑은 고딕" panose="020B0503020000020004" pitchFamily="50" charset="-127"/>
              </a:rPr>
              <a:t> </a:t>
            </a:r>
            <a:r>
              <a:rPr lang="ko-KR" altLang="en-US" sz="1600" b="0" dirty="0">
                <a:latin typeface="맑은 고딕" panose="020B0503020000020004" pitchFamily="50" charset="-127"/>
              </a:rPr>
              <a:t>최신 버전의 </a:t>
            </a:r>
            <a:r>
              <a:rPr lang="en-US" altLang="ko-KR" sz="1600" b="0" dirty="0">
                <a:latin typeface="맑은 고딕" panose="020B0503020000020004" pitchFamily="50" charset="-127"/>
              </a:rPr>
              <a:t>Windows Server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및 </a:t>
            </a:r>
            <a:r>
              <a:rPr lang="en-US" altLang="ko-KR" sz="1600" b="0" dirty="0">
                <a:latin typeface="맑은 고딕" panose="020B0503020000020004" pitchFamily="50" charset="-127"/>
              </a:rPr>
              <a:t>Linux Server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백업을 수행하며</a:t>
            </a:r>
            <a:r>
              <a:rPr lang="en-US" altLang="ko-KR" sz="1600" b="0" dirty="0">
                <a:latin typeface="맑은 고딕" panose="020B0503020000020004" pitchFamily="50" charset="-127"/>
              </a:rPr>
              <a:t>, EOL</a:t>
            </a:r>
            <a:r>
              <a:rPr lang="ko-KR" altLang="en-US" sz="1600" b="0" dirty="0">
                <a:latin typeface="맑은 고딕" panose="020B0503020000020004" pitchFamily="50" charset="-127"/>
              </a:rPr>
              <a:t>된 </a:t>
            </a:r>
            <a:r>
              <a:rPr lang="en-US" altLang="ko-KR" sz="1600" b="0" dirty="0">
                <a:latin typeface="맑은 고딕" panose="020B0503020000020004" pitchFamily="50" charset="-127"/>
              </a:rPr>
              <a:t>OS</a:t>
            </a:r>
            <a:r>
              <a:rPr lang="ko-KR" altLang="en-US" sz="1600" b="0" dirty="0">
                <a:latin typeface="맑은 고딕" panose="020B0503020000020004" pitchFamily="50" charset="-127"/>
              </a:rPr>
              <a:t>에 대해서는 </a:t>
            </a:r>
            <a:r>
              <a:rPr lang="en-US" altLang="ko-KR" sz="1600" b="0" dirty="0">
                <a:latin typeface="맑은 고딕" panose="020B0503020000020004" pitchFamily="50" charset="-127"/>
              </a:rPr>
              <a:t>Unitrends </a:t>
            </a:r>
            <a:r>
              <a:rPr lang="ko-KR" altLang="en-US" sz="1600" b="0" dirty="0">
                <a:latin typeface="맑은 고딕" panose="020B0503020000020004" pitchFamily="50" charset="-127"/>
              </a:rPr>
              <a:t>솔루션을 통해 백업을 수행합니다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노후 서버 교체 및 </a:t>
            </a:r>
            <a:r>
              <a:rPr lang="en-US" altLang="ko-KR" sz="1600" b="0" dirty="0">
                <a:latin typeface="맑은 고딕" panose="020B0503020000020004" pitchFamily="50" charset="-127"/>
              </a:rPr>
              <a:t>OS </a:t>
            </a:r>
            <a:r>
              <a:rPr lang="ko-KR" altLang="en-US" sz="1600" b="0" dirty="0">
                <a:latin typeface="맑은 고딕" panose="020B0503020000020004" pitchFamily="50" charset="-127"/>
              </a:rPr>
              <a:t>업그레이드된 서버는 </a:t>
            </a:r>
            <a:r>
              <a:rPr lang="en-US" altLang="ko-KR" sz="1600" b="0" dirty="0">
                <a:latin typeface="맑은 고딕" panose="020B0503020000020004" pitchFamily="50" charset="-127"/>
              </a:rPr>
              <a:t>Veeam</a:t>
            </a:r>
            <a:r>
              <a:rPr lang="ko-KR" altLang="en-US" sz="1600" b="0" dirty="0">
                <a:latin typeface="맑은 고딕" panose="020B0503020000020004" pitchFamily="50" charset="-127"/>
              </a:rPr>
              <a:t>으로 백업을 전환 구성합니다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물리 서버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OS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백업 흐름도</a:t>
            </a:r>
          </a:p>
        </p:txBody>
      </p:sp>
      <p:sp>
        <p:nvSpPr>
          <p:cNvPr id="88" name="AutoShape 1069">
            <a:extLst>
              <a:ext uri="{FF2B5EF4-FFF2-40B4-BE49-F238E27FC236}">
                <a16:creationId xmlns:a16="http://schemas.microsoft.com/office/drawing/2014/main" id="{26D703A6-1D00-47B9-90B3-86E420158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595" y="4435357"/>
            <a:ext cx="3248220" cy="1816083"/>
          </a:xfrm>
          <a:prstGeom prst="roundRect">
            <a:avLst>
              <a:gd name="adj" fmla="val 2426"/>
            </a:avLst>
          </a:prstGeom>
          <a:solidFill>
            <a:srgbClr val="CFCFCF"/>
          </a:solidFill>
          <a:ln w="12700">
            <a:noFill/>
            <a:round/>
            <a:headEnd/>
            <a:tailEnd/>
          </a:ln>
          <a:effectLst>
            <a:outerShdw dist="38100" dir="16200000" algn="ctr" rotWithShape="0">
              <a:srgbClr val="2F78BB"/>
            </a:outerShdw>
          </a:effectLst>
        </p:spPr>
        <p:txBody>
          <a:bodyPr wrap="none" anchor="ctr"/>
          <a:lstStyle/>
          <a:p>
            <a:pPr algn="ctr">
              <a:spcBef>
                <a:spcPct val="10000"/>
              </a:spcBef>
              <a:defRPr/>
            </a:pPr>
            <a:endParaRPr lang="ko-KR" altLang="ko-KR" sz="821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89" name="AutoShape 1069">
            <a:extLst>
              <a:ext uri="{FF2B5EF4-FFF2-40B4-BE49-F238E27FC236}">
                <a16:creationId xmlns:a16="http://schemas.microsoft.com/office/drawing/2014/main" id="{446E4141-A15B-4BBB-8580-E22EC7BAB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995" y="2649475"/>
            <a:ext cx="2867025" cy="1709737"/>
          </a:xfrm>
          <a:prstGeom prst="roundRect">
            <a:avLst>
              <a:gd name="adj" fmla="val 2426"/>
            </a:avLst>
          </a:prstGeom>
          <a:solidFill>
            <a:srgbClr val="CFCFCF"/>
          </a:solidFill>
          <a:ln w="12700">
            <a:noFill/>
            <a:round/>
            <a:headEnd/>
            <a:tailEnd/>
          </a:ln>
          <a:effectLst>
            <a:outerShdw dist="38100" dir="16200000" algn="ctr" rotWithShape="0">
              <a:srgbClr val="2F78BB"/>
            </a:outerShdw>
          </a:effectLst>
        </p:spPr>
        <p:txBody>
          <a:bodyPr wrap="none" anchor="ctr"/>
          <a:lstStyle/>
          <a:p>
            <a:pPr algn="ctr">
              <a:spcBef>
                <a:spcPct val="10000"/>
              </a:spcBef>
              <a:defRPr/>
            </a:pPr>
            <a:endParaRPr lang="ko-KR" altLang="ko-KR" sz="821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90" name="Rectangle 1070">
            <a:extLst>
              <a:ext uri="{FF2B5EF4-FFF2-40B4-BE49-F238E27FC236}">
                <a16:creationId xmlns:a16="http://schemas.microsoft.com/office/drawing/2014/main" id="{A6BD4354-C2D6-42AE-AE9A-CD660A068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332" y="2681225"/>
            <a:ext cx="2794000" cy="16176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5725" indent="-85725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20000"/>
              </a:spcAft>
              <a:buFontTx/>
              <a:buChar char="•"/>
              <a:defRPr/>
            </a:pPr>
            <a:endParaRPr lang="ko-KR" altLang="ko-KR" sz="684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grpSp>
        <p:nvGrpSpPr>
          <p:cNvPr id="91" name="Group 1071">
            <a:extLst>
              <a:ext uri="{FF2B5EF4-FFF2-40B4-BE49-F238E27FC236}">
                <a16:creationId xmlns:a16="http://schemas.microsoft.com/office/drawing/2014/main" id="{84F60EC3-18B7-4767-A584-4FCEE715B1ED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3387246" y="2387287"/>
            <a:ext cx="1502193" cy="246563"/>
            <a:chOff x="2241" y="807"/>
            <a:chExt cx="1808" cy="171"/>
          </a:xfrm>
          <a:solidFill>
            <a:srgbClr val="00B050"/>
          </a:solidFill>
        </p:grpSpPr>
        <p:sp>
          <p:nvSpPr>
            <p:cNvPr id="92" name="AutoShape 1072">
              <a:extLst>
                <a:ext uri="{FF2B5EF4-FFF2-40B4-BE49-F238E27FC236}">
                  <a16:creationId xmlns:a16="http://schemas.microsoft.com/office/drawing/2014/main" id="{C1B77590-FA41-46A8-9255-F92780F3B234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059" y="-11"/>
              <a:ext cx="171" cy="1808"/>
            </a:xfrm>
            <a:prstGeom prst="rightBracket">
              <a:avLst>
                <a:gd name="adj" fmla="val 86151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ko-KR" sz="889">
                <a:latin typeface="+mn-ea"/>
                <a:ea typeface="+mn-ea"/>
              </a:endParaRPr>
            </a:p>
          </p:txBody>
        </p:sp>
        <p:sp>
          <p:nvSpPr>
            <p:cNvPr id="93" name="Rectangle 1073">
              <a:extLst>
                <a:ext uri="{FF2B5EF4-FFF2-40B4-BE49-F238E27FC236}">
                  <a16:creationId xmlns:a16="http://schemas.microsoft.com/office/drawing/2014/main" id="{16E16345-7B9F-4434-96B5-BDECA9FEB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843"/>
              <a:ext cx="0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en-US" altLang="en-US" sz="889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94" name="AutoShape 1069">
            <a:extLst>
              <a:ext uri="{FF2B5EF4-FFF2-40B4-BE49-F238E27FC236}">
                <a16:creationId xmlns:a16="http://schemas.microsoft.com/office/drawing/2014/main" id="{F602DAF4-1CA3-4ECC-B232-01753D240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865" y="2658619"/>
            <a:ext cx="2867025" cy="1709737"/>
          </a:xfrm>
          <a:prstGeom prst="roundRect">
            <a:avLst>
              <a:gd name="adj" fmla="val 2426"/>
            </a:avLst>
          </a:prstGeom>
          <a:solidFill>
            <a:srgbClr val="CFCFCF"/>
          </a:solidFill>
          <a:ln w="12700">
            <a:noFill/>
            <a:round/>
            <a:headEnd/>
            <a:tailEnd/>
          </a:ln>
          <a:effectLst>
            <a:outerShdw dist="38100" dir="16200000" algn="ctr" rotWithShape="0">
              <a:srgbClr val="2F78BB"/>
            </a:outerShdw>
          </a:effectLst>
        </p:spPr>
        <p:txBody>
          <a:bodyPr wrap="none" anchor="ctr"/>
          <a:lstStyle/>
          <a:p>
            <a:pPr algn="ctr">
              <a:spcBef>
                <a:spcPct val="10000"/>
              </a:spcBef>
              <a:defRPr/>
            </a:pPr>
            <a:endParaRPr lang="ko-KR" altLang="ko-KR" sz="821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95" name="Rectangle 1070">
            <a:extLst>
              <a:ext uri="{FF2B5EF4-FFF2-40B4-BE49-F238E27FC236}">
                <a16:creationId xmlns:a16="http://schemas.microsoft.com/office/drawing/2014/main" id="{CB57E696-1949-48C0-9B90-BF18CBB4E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15" y="2690369"/>
            <a:ext cx="2795587" cy="16176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xtLst/>
        </p:spPr>
        <p:txBody>
          <a:bodyPr anchor="ctr"/>
          <a:lstStyle>
            <a:lvl1pPr marL="85725" indent="-85725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20000"/>
              </a:spcAft>
              <a:buFontTx/>
              <a:buChar char="•"/>
              <a:defRPr/>
            </a:pPr>
            <a:endParaRPr lang="ko-KR" altLang="ko-KR" sz="684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grpSp>
        <p:nvGrpSpPr>
          <p:cNvPr id="96" name="Group 1071">
            <a:extLst>
              <a:ext uri="{FF2B5EF4-FFF2-40B4-BE49-F238E27FC236}">
                <a16:creationId xmlns:a16="http://schemas.microsoft.com/office/drawing/2014/main" id="{0D67B3E9-4359-4E8E-ACAA-118207B1CBCB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441531" y="2396431"/>
            <a:ext cx="1502192" cy="246563"/>
            <a:chOff x="2241" y="807"/>
            <a:chExt cx="1808" cy="171"/>
          </a:xfrm>
          <a:solidFill>
            <a:srgbClr val="00B050"/>
          </a:solidFill>
        </p:grpSpPr>
        <p:sp>
          <p:nvSpPr>
            <p:cNvPr id="97" name="AutoShape 1072">
              <a:extLst>
                <a:ext uri="{FF2B5EF4-FFF2-40B4-BE49-F238E27FC236}">
                  <a16:creationId xmlns:a16="http://schemas.microsoft.com/office/drawing/2014/main" id="{BF8909A0-E069-4E9B-BAED-0ED581C097C4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059" y="-11"/>
              <a:ext cx="171" cy="1808"/>
            </a:xfrm>
            <a:prstGeom prst="rightBracket">
              <a:avLst>
                <a:gd name="adj" fmla="val 86151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ko-KR" sz="889">
                <a:latin typeface="+mn-ea"/>
                <a:ea typeface="+mn-ea"/>
              </a:endParaRPr>
            </a:p>
          </p:txBody>
        </p:sp>
        <p:sp>
          <p:nvSpPr>
            <p:cNvPr id="98" name="Rectangle 1073">
              <a:extLst>
                <a:ext uri="{FF2B5EF4-FFF2-40B4-BE49-F238E27FC236}">
                  <a16:creationId xmlns:a16="http://schemas.microsoft.com/office/drawing/2014/main" id="{30AB9B04-58A9-4A9F-80A1-5E9B61251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843"/>
              <a:ext cx="0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en-US" altLang="en-US" sz="889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99" name="직선 연결선 516">
            <a:extLst>
              <a:ext uri="{FF2B5EF4-FFF2-40B4-BE49-F238E27FC236}">
                <a16:creationId xmlns:a16="http://schemas.microsoft.com/office/drawing/2014/main" id="{6D680321-C1F2-49D3-A29D-86FCFDFC37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36637" y="3879597"/>
            <a:ext cx="5840986" cy="0"/>
          </a:xfrm>
          <a:prstGeom prst="line">
            <a:avLst/>
          </a:prstGeom>
          <a:noFill/>
          <a:ln w="19050" cap="rnd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0" name="Line 765">
            <a:extLst>
              <a:ext uri="{FF2B5EF4-FFF2-40B4-BE49-F238E27FC236}">
                <a16:creationId xmlns:a16="http://schemas.microsoft.com/office/drawing/2014/main" id="{6A81FD92-4519-4311-8B54-6CCD42F9CB8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98788" y="3581794"/>
            <a:ext cx="0" cy="28800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1" name="Line 765">
            <a:extLst>
              <a:ext uri="{FF2B5EF4-FFF2-40B4-BE49-F238E27FC236}">
                <a16:creationId xmlns:a16="http://schemas.microsoft.com/office/drawing/2014/main" id="{85D3E2B5-18F7-4EE0-AA77-75D2E8D05E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0052" y="3571558"/>
            <a:ext cx="1587" cy="28800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sp>
        <p:nvSpPr>
          <p:cNvPr id="102" name="Line 765">
            <a:extLst>
              <a:ext uri="{FF2B5EF4-FFF2-40B4-BE49-F238E27FC236}">
                <a16:creationId xmlns:a16="http://schemas.microsoft.com/office/drawing/2014/main" id="{D20D5C87-2590-429B-A0C0-AFD5DF41B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1587" y="3582671"/>
            <a:ext cx="1588" cy="28800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103" name="Picture 4">
            <a:extLst>
              <a:ext uri="{FF2B5EF4-FFF2-40B4-BE49-F238E27FC236}">
                <a16:creationId xmlns:a16="http://schemas.microsoft.com/office/drawing/2014/main" id="{8F917324-704C-4D27-A077-2F9CF66B6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85" y="3429816"/>
            <a:ext cx="887412" cy="10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1070">
            <a:extLst>
              <a:ext uri="{FF2B5EF4-FFF2-40B4-BE49-F238E27FC236}">
                <a16:creationId xmlns:a16="http://schemas.microsoft.com/office/drawing/2014/main" id="{41750F41-F870-4A83-A177-F16046212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386" y="4444501"/>
            <a:ext cx="3144974" cy="172821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5725" indent="-85725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eaLnBrk="1" hangingPunct="1">
              <a:lnSpc>
                <a:spcPct val="110000"/>
              </a:lnSpc>
              <a:spcAft>
                <a:spcPct val="20000"/>
              </a:spcAft>
              <a:buFontTx/>
              <a:buChar char="•"/>
              <a:defRPr/>
            </a:pPr>
            <a:endParaRPr lang="ko-KR" altLang="ko-KR" sz="684">
              <a:solidFill>
                <a:srgbClr val="000000"/>
              </a:solidFill>
              <a:latin typeface="산돌고딕 L" pitchFamily="18" charset="-127"/>
              <a:ea typeface="산돌고딕 L" pitchFamily="18" charset="-127"/>
            </a:endParaRPr>
          </a:p>
        </p:txBody>
      </p:sp>
      <p:sp>
        <p:nvSpPr>
          <p:cNvPr id="105" name="Rectangle 1065">
            <a:extLst>
              <a:ext uri="{FF2B5EF4-FFF2-40B4-BE49-F238E27FC236}">
                <a16:creationId xmlns:a16="http://schemas.microsoft.com/office/drawing/2014/main" id="{6DC38DCD-4C12-4410-90A2-8D1E702B5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14" y="2446006"/>
            <a:ext cx="1003480" cy="14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58" b="1">
                <a:solidFill>
                  <a:srgbClr val="FFFFFF"/>
                </a:solidFill>
                <a:latin typeface="+mn-ea"/>
                <a:ea typeface="+mn-ea"/>
              </a:rPr>
              <a:t>Windows Servers</a:t>
            </a:r>
          </a:p>
        </p:txBody>
      </p:sp>
      <p:sp>
        <p:nvSpPr>
          <p:cNvPr id="106" name="Rectangle 1065">
            <a:extLst>
              <a:ext uri="{FF2B5EF4-FFF2-40B4-BE49-F238E27FC236}">
                <a16:creationId xmlns:a16="http://schemas.microsoft.com/office/drawing/2014/main" id="{771C5A82-7C28-4AE5-9EFE-40635760A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2010" y="2436862"/>
            <a:ext cx="777456" cy="14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58" b="1">
                <a:solidFill>
                  <a:srgbClr val="FFFFFF"/>
                </a:solidFill>
                <a:latin typeface="+mn-ea"/>
                <a:ea typeface="+mn-ea"/>
              </a:rPr>
              <a:t>Linux Servers</a:t>
            </a:r>
            <a:endParaRPr lang="en-US" altLang="en-US" sz="958" b="1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107" name="pasted-image.png">
            <a:extLst>
              <a:ext uri="{FF2B5EF4-FFF2-40B4-BE49-F238E27FC236}">
                <a16:creationId xmlns:a16="http://schemas.microsoft.com/office/drawing/2014/main" id="{741E6BCE-63BE-4006-BC9F-AACC16D88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443" y="4530250"/>
            <a:ext cx="596743" cy="13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08" name="Picture 4">
            <a:extLst>
              <a:ext uri="{FF2B5EF4-FFF2-40B4-BE49-F238E27FC236}">
                <a16:creationId xmlns:a16="http://schemas.microsoft.com/office/drawing/2014/main" id="{A2CA1CB6-089A-4BE4-8C12-AD2E1B7E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164" y="4727447"/>
            <a:ext cx="1476000" cy="38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2">
            <a:extLst>
              <a:ext uri="{FF2B5EF4-FFF2-40B4-BE49-F238E27FC236}">
                <a16:creationId xmlns:a16="http://schemas.microsoft.com/office/drawing/2014/main" id="{0126126D-A2D3-4C36-A99D-71879E20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12" y="4530250"/>
            <a:ext cx="1467109" cy="59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D4DE4408-8661-4B39-9063-DFECB8A4648F}"/>
              </a:ext>
            </a:extLst>
          </p:cNvPr>
          <p:cNvCxnSpPr/>
          <p:nvPr/>
        </p:nvCxnSpPr>
        <p:spPr>
          <a:xfrm>
            <a:off x="6037386" y="5262889"/>
            <a:ext cx="3144974" cy="14974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7D950148-A972-4F05-84E3-8410B818BCDB}"/>
              </a:ext>
            </a:extLst>
          </p:cNvPr>
          <p:cNvCxnSpPr/>
          <p:nvPr/>
        </p:nvCxnSpPr>
        <p:spPr>
          <a:xfrm flipH="1" flipV="1">
            <a:off x="7612458" y="4413096"/>
            <a:ext cx="0" cy="848715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071">
            <a:extLst>
              <a:ext uri="{FF2B5EF4-FFF2-40B4-BE49-F238E27FC236}">
                <a16:creationId xmlns:a16="http://schemas.microsoft.com/office/drawing/2014/main" id="{ECE2F246-4E0D-427C-A2C1-253564E61149}"/>
              </a:ext>
            </a:extLst>
          </p:cNvPr>
          <p:cNvGrpSpPr>
            <a:grpSpLocks/>
          </p:cNvGrpSpPr>
          <p:nvPr/>
        </p:nvGrpSpPr>
        <p:grpSpPr bwMode="auto">
          <a:xfrm rot="10800000">
            <a:off x="6807002" y="4162432"/>
            <a:ext cx="1427265" cy="246563"/>
            <a:chOff x="2241" y="807"/>
            <a:chExt cx="1808" cy="171"/>
          </a:xfrm>
          <a:solidFill>
            <a:srgbClr val="00B050"/>
          </a:solidFill>
        </p:grpSpPr>
        <p:sp>
          <p:nvSpPr>
            <p:cNvPr id="113" name="AutoShape 1072">
              <a:extLst>
                <a:ext uri="{FF2B5EF4-FFF2-40B4-BE49-F238E27FC236}">
                  <a16:creationId xmlns:a16="http://schemas.microsoft.com/office/drawing/2014/main" id="{1BD6C641-E4C7-497C-88B1-2E0AF0A0BD29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3059" y="-11"/>
              <a:ext cx="171" cy="1808"/>
            </a:xfrm>
            <a:prstGeom prst="rightBracket">
              <a:avLst>
                <a:gd name="adj" fmla="val 86151"/>
              </a:avLst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eaVert" lIns="0" tIns="0" rIns="0" bIns="0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ko-KR" altLang="ko-KR" sz="889">
                <a:latin typeface="+mn-ea"/>
                <a:ea typeface="+mn-ea"/>
              </a:endParaRPr>
            </a:p>
          </p:txBody>
        </p:sp>
        <p:sp>
          <p:nvSpPr>
            <p:cNvPr id="114" name="Rectangle 1073">
              <a:extLst>
                <a:ext uri="{FF2B5EF4-FFF2-40B4-BE49-F238E27FC236}">
                  <a16:creationId xmlns:a16="http://schemas.microsoft.com/office/drawing/2014/main" id="{021B9E95-F08E-4FFB-9D73-DD3CF8086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843"/>
              <a:ext cx="0" cy="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휴먼새내기체" pitchFamily="18" charset="-127"/>
                  <a:ea typeface="휴먼새내기체" pitchFamily="18" charset="-127"/>
                </a:defRPr>
              </a:lvl9pPr>
            </a:lstStyle>
            <a:p>
              <a:pPr algn="ctr" eaLnBrk="1" hangingPunct="1">
                <a:defRPr/>
              </a:pPr>
              <a:endParaRPr lang="en-US" altLang="en-US" sz="889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15" name="Rectangle 1065">
            <a:extLst>
              <a:ext uri="{FF2B5EF4-FFF2-40B4-BE49-F238E27FC236}">
                <a16:creationId xmlns:a16="http://schemas.microsoft.com/office/drawing/2014/main" id="{3582E7B0-1DB4-4076-A616-6A1CEE6C4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5396" y="4212731"/>
            <a:ext cx="891270" cy="14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휴먼새내기체" pitchFamily="18" charset="-127"/>
                <a:ea typeface="휴먼새내기체" pitchFamily="18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958" b="1">
                <a:solidFill>
                  <a:srgbClr val="FFFFFF"/>
                </a:solidFill>
                <a:latin typeface="+mn-ea"/>
                <a:ea typeface="+mn-ea"/>
              </a:rPr>
              <a:t>Backup Servers</a:t>
            </a:r>
            <a:endParaRPr lang="en-US" altLang="en-US" sz="958" b="1">
              <a:solidFill>
                <a:srgbClr val="FFFFFF"/>
              </a:solidFill>
              <a:latin typeface="+mn-ea"/>
              <a:ea typeface="+mn-ea"/>
            </a:endParaRPr>
          </a:p>
        </p:txBody>
      </p:sp>
      <p:pic>
        <p:nvPicPr>
          <p:cNvPr id="116" name="Picture 4">
            <a:extLst>
              <a:ext uri="{FF2B5EF4-FFF2-40B4-BE49-F238E27FC236}">
                <a16:creationId xmlns:a16="http://schemas.microsoft.com/office/drawing/2014/main" id="{193FEC5F-1439-4FD9-9FFF-BF873B249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909" y="3417624"/>
            <a:ext cx="887412" cy="10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" name="Line 765">
            <a:extLst>
              <a:ext uri="{FF2B5EF4-FFF2-40B4-BE49-F238E27FC236}">
                <a16:creationId xmlns:a16="http://schemas.microsoft.com/office/drawing/2014/main" id="{950430EA-3387-476A-9710-76BCCECCE728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3077" y="3879597"/>
            <a:ext cx="0" cy="25200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118" name="Line 765">
            <a:extLst>
              <a:ext uri="{FF2B5EF4-FFF2-40B4-BE49-F238E27FC236}">
                <a16:creationId xmlns:a16="http://schemas.microsoft.com/office/drawing/2014/main" id="{A36E8B61-8771-4D53-947F-F94E2DC9BF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6637" y="3579825"/>
            <a:ext cx="0" cy="28800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F7F325F7-77CE-4941-9AC4-9B6C7A5469E2}"/>
              </a:ext>
            </a:extLst>
          </p:cNvPr>
          <p:cNvCxnSpPr/>
          <p:nvPr/>
        </p:nvCxnSpPr>
        <p:spPr>
          <a:xfrm>
            <a:off x="718742" y="3959877"/>
            <a:ext cx="6270855" cy="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4C1A5FA7-5F06-4370-AC17-115AB7428FE6}"/>
              </a:ext>
            </a:extLst>
          </p:cNvPr>
          <p:cNvCxnSpPr/>
          <p:nvPr/>
        </p:nvCxnSpPr>
        <p:spPr>
          <a:xfrm>
            <a:off x="720256" y="3527877"/>
            <a:ext cx="0" cy="43200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CE1A7AE8-9913-4ED4-80E5-77724505E6BC}"/>
              </a:ext>
            </a:extLst>
          </p:cNvPr>
          <p:cNvCxnSpPr/>
          <p:nvPr/>
        </p:nvCxnSpPr>
        <p:spPr>
          <a:xfrm>
            <a:off x="1624946" y="3538978"/>
            <a:ext cx="0" cy="43200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AB6B7C3-9F44-443C-85F8-C46E2C7F72CF}"/>
              </a:ext>
            </a:extLst>
          </p:cNvPr>
          <p:cNvCxnSpPr/>
          <p:nvPr/>
        </p:nvCxnSpPr>
        <p:spPr>
          <a:xfrm>
            <a:off x="3894520" y="3546165"/>
            <a:ext cx="0" cy="43200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885681E3-D084-40E4-B55F-C79FAF387900}"/>
              </a:ext>
            </a:extLst>
          </p:cNvPr>
          <p:cNvCxnSpPr/>
          <p:nvPr/>
        </p:nvCxnSpPr>
        <p:spPr>
          <a:xfrm>
            <a:off x="6989597" y="3972932"/>
            <a:ext cx="0" cy="195241"/>
          </a:xfrm>
          <a:prstGeom prst="line">
            <a:avLst/>
          </a:prstGeom>
          <a:ln w="28575" cmpd="sng">
            <a:solidFill>
              <a:srgbClr val="92D050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CB288F76-2255-4E59-A9C8-685453136F6C}"/>
              </a:ext>
            </a:extLst>
          </p:cNvPr>
          <p:cNvGrpSpPr/>
          <p:nvPr/>
        </p:nvGrpSpPr>
        <p:grpSpPr>
          <a:xfrm>
            <a:off x="420446" y="3155907"/>
            <a:ext cx="564578" cy="252130"/>
            <a:chOff x="391319" y="4527298"/>
            <a:chExt cx="564578" cy="252130"/>
          </a:xfrm>
        </p:grpSpPr>
        <p:sp>
          <p:nvSpPr>
            <p:cNvPr id="125" name="모서리가 둥근 직사각형 87">
              <a:extLst>
                <a:ext uri="{FF2B5EF4-FFF2-40B4-BE49-F238E27FC236}">
                  <a16:creationId xmlns:a16="http://schemas.microsoft.com/office/drawing/2014/main" id="{31561EE3-D947-43C0-A48D-8508BAEABCFF}"/>
                </a:ext>
              </a:extLst>
            </p:cNvPr>
            <p:cNvSpPr/>
            <p:nvPr/>
          </p:nvSpPr>
          <p:spPr bwMode="auto">
            <a:xfrm>
              <a:off x="473615" y="4527298"/>
              <a:ext cx="432000" cy="252130"/>
            </a:xfrm>
            <a:prstGeom prst="roundRect">
              <a:avLst/>
            </a:prstGeom>
            <a:solidFill>
              <a:srgbClr val="92D050"/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900">
                <a:latin typeface="+mn-ea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EE927B4-43DB-4B60-8A2F-520053FAEA51}"/>
                </a:ext>
              </a:extLst>
            </p:cNvPr>
            <p:cNvSpPr txBox="1"/>
            <p:nvPr/>
          </p:nvSpPr>
          <p:spPr>
            <a:xfrm>
              <a:off x="391319" y="4561926"/>
              <a:ext cx="5645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defTabSz="430213">
                <a:spcAft>
                  <a:spcPts val="400"/>
                </a:spcAft>
                <a:buSzPct val="100000"/>
              </a:pPr>
              <a:r>
                <a:rPr lang="en-US" altLang="ko-KR" sz="800">
                  <a:solidFill>
                    <a:srgbClr val="000000"/>
                  </a:solidFill>
                  <a:latin typeface="+mn-ea"/>
                  <a:cs typeface="HP Simplified" pitchFamily="34" charset="0"/>
                </a:rPr>
                <a:t> 2012R2</a:t>
              </a:r>
              <a:endParaRPr lang="ko-KR" altLang="en-US" sz="800" dirty="0">
                <a:solidFill>
                  <a:srgbClr val="000000"/>
                </a:solidFill>
                <a:latin typeface="+mn-ea"/>
                <a:cs typeface="HP Simplified" pitchFamily="34" charset="0"/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86FC8354-BA1E-4E8F-9586-FC7E264D6236}"/>
              </a:ext>
            </a:extLst>
          </p:cNvPr>
          <p:cNvGrpSpPr/>
          <p:nvPr/>
        </p:nvGrpSpPr>
        <p:grpSpPr>
          <a:xfrm>
            <a:off x="873548" y="3155907"/>
            <a:ext cx="543739" cy="252130"/>
            <a:chOff x="391319" y="4527298"/>
            <a:chExt cx="543739" cy="252130"/>
          </a:xfrm>
        </p:grpSpPr>
        <p:sp>
          <p:nvSpPr>
            <p:cNvPr id="128" name="모서리가 둥근 직사각형 99">
              <a:extLst>
                <a:ext uri="{FF2B5EF4-FFF2-40B4-BE49-F238E27FC236}">
                  <a16:creationId xmlns:a16="http://schemas.microsoft.com/office/drawing/2014/main" id="{C9D82174-A2AB-4B8C-8161-7956534F2245}"/>
                </a:ext>
              </a:extLst>
            </p:cNvPr>
            <p:cNvSpPr/>
            <p:nvPr/>
          </p:nvSpPr>
          <p:spPr bwMode="auto">
            <a:xfrm>
              <a:off x="473615" y="4527298"/>
              <a:ext cx="432000" cy="252130"/>
            </a:xfrm>
            <a:prstGeom prst="roundRect">
              <a:avLst/>
            </a:prstGeom>
            <a:solidFill>
              <a:srgbClr val="92D050"/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900">
                <a:latin typeface="+mn-ea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05F1398-066F-454B-A56B-16341F78D13E}"/>
                </a:ext>
              </a:extLst>
            </p:cNvPr>
            <p:cNvSpPr txBox="1"/>
            <p:nvPr/>
          </p:nvSpPr>
          <p:spPr>
            <a:xfrm>
              <a:off x="391319" y="4561926"/>
              <a:ext cx="5437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defTabSz="430213">
                <a:spcAft>
                  <a:spcPts val="400"/>
                </a:spcAft>
                <a:buSzPct val="100000"/>
              </a:pPr>
              <a:r>
                <a:rPr lang="en-US" altLang="ko-KR" sz="800">
                  <a:solidFill>
                    <a:srgbClr val="000000"/>
                  </a:solidFill>
                  <a:latin typeface="+mn-ea"/>
                  <a:cs typeface="HP Simplified" pitchFamily="34" charset="0"/>
                </a:rPr>
                <a:t> W2012</a:t>
              </a:r>
              <a:endParaRPr lang="ko-KR" altLang="en-US" sz="800" dirty="0">
                <a:solidFill>
                  <a:srgbClr val="000000"/>
                </a:solidFill>
                <a:latin typeface="+mn-ea"/>
                <a:cs typeface="HP Simplified" pitchFamily="34" charset="0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ADA68E66-BD6D-4E2C-AFCB-5642886FBE2D}"/>
              </a:ext>
            </a:extLst>
          </p:cNvPr>
          <p:cNvGrpSpPr/>
          <p:nvPr/>
        </p:nvGrpSpPr>
        <p:grpSpPr>
          <a:xfrm>
            <a:off x="1326650" y="3155907"/>
            <a:ext cx="564578" cy="252130"/>
            <a:chOff x="391319" y="4527298"/>
            <a:chExt cx="564578" cy="252130"/>
          </a:xfrm>
        </p:grpSpPr>
        <p:sp>
          <p:nvSpPr>
            <p:cNvPr id="131" name="모서리가 둥근 직사각형 102">
              <a:extLst>
                <a:ext uri="{FF2B5EF4-FFF2-40B4-BE49-F238E27FC236}">
                  <a16:creationId xmlns:a16="http://schemas.microsoft.com/office/drawing/2014/main" id="{A4B44C82-ABEE-415E-849D-5A936A5D7991}"/>
                </a:ext>
              </a:extLst>
            </p:cNvPr>
            <p:cNvSpPr/>
            <p:nvPr/>
          </p:nvSpPr>
          <p:spPr bwMode="auto">
            <a:xfrm>
              <a:off x="473615" y="4527298"/>
              <a:ext cx="432000" cy="252130"/>
            </a:xfrm>
            <a:prstGeom prst="roundRect">
              <a:avLst/>
            </a:prstGeom>
            <a:solidFill>
              <a:srgbClr val="92D050"/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900">
                <a:latin typeface="+mn-ea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6156467-5954-4A88-BAFA-146A456F32D1}"/>
                </a:ext>
              </a:extLst>
            </p:cNvPr>
            <p:cNvSpPr txBox="1"/>
            <p:nvPr/>
          </p:nvSpPr>
          <p:spPr>
            <a:xfrm>
              <a:off x="391319" y="4561926"/>
              <a:ext cx="5645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defTabSz="430213">
                <a:spcAft>
                  <a:spcPts val="400"/>
                </a:spcAft>
                <a:buSzPct val="100000"/>
              </a:pPr>
              <a:r>
                <a:rPr lang="en-US" altLang="ko-KR" sz="800">
                  <a:solidFill>
                    <a:srgbClr val="000000"/>
                  </a:solidFill>
                  <a:latin typeface="+mn-ea"/>
                  <a:cs typeface="HP Simplified" pitchFamily="34" charset="0"/>
                </a:rPr>
                <a:t> 2008R2</a:t>
              </a:r>
              <a:endParaRPr lang="ko-KR" altLang="en-US" sz="800" dirty="0">
                <a:solidFill>
                  <a:srgbClr val="000000"/>
                </a:solidFill>
                <a:latin typeface="+mn-ea"/>
                <a:cs typeface="HP Simplified" pitchFamily="34" charset="0"/>
              </a:endParaRPr>
            </a:p>
          </p:txBody>
        </p:sp>
      </p:grp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2922A7EC-138E-45C1-A662-06E6A5FEDFDE}"/>
              </a:ext>
            </a:extLst>
          </p:cNvPr>
          <p:cNvGrpSpPr/>
          <p:nvPr/>
        </p:nvGrpSpPr>
        <p:grpSpPr>
          <a:xfrm>
            <a:off x="1825574" y="3152859"/>
            <a:ext cx="543739" cy="252130"/>
            <a:chOff x="391319" y="4527298"/>
            <a:chExt cx="543739" cy="252130"/>
          </a:xfrm>
        </p:grpSpPr>
        <p:sp>
          <p:nvSpPr>
            <p:cNvPr id="134" name="모서리가 둥근 직사각형 105">
              <a:extLst>
                <a:ext uri="{FF2B5EF4-FFF2-40B4-BE49-F238E27FC236}">
                  <a16:creationId xmlns:a16="http://schemas.microsoft.com/office/drawing/2014/main" id="{32438606-2A54-4728-B25E-7F8B2BBB23AA}"/>
                </a:ext>
              </a:extLst>
            </p:cNvPr>
            <p:cNvSpPr/>
            <p:nvPr/>
          </p:nvSpPr>
          <p:spPr bwMode="auto">
            <a:xfrm>
              <a:off x="473615" y="4527298"/>
              <a:ext cx="432000" cy="2521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9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DACC55A-232E-455F-A3D6-8A8C51BE63F8}"/>
                </a:ext>
              </a:extLst>
            </p:cNvPr>
            <p:cNvSpPr txBox="1"/>
            <p:nvPr/>
          </p:nvSpPr>
          <p:spPr>
            <a:xfrm>
              <a:off x="391319" y="4561926"/>
              <a:ext cx="5437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defTabSz="430213">
                <a:spcAft>
                  <a:spcPts val="400"/>
                </a:spcAft>
                <a:buSzPct val="100000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  <a:latin typeface="+mn-ea"/>
                  <a:cs typeface="HP Simplified" pitchFamily="34" charset="0"/>
                </a:rPr>
                <a:t> W2008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cs typeface="HP Simplified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C7EB871-B250-467B-B304-83CF61D35B08}"/>
              </a:ext>
            </a:extLst>
          </p:cNvPr>
          <p:cNvGrpSpPr/>
          <p:nvPr/>
        </p:nvGrpSpPr>
        <p:grpSpPr>
          <a:xfrm>
            <a:off x="2278676" y="3152859"/>
            <a:ext cx="564578" cy="252130"/>
            <a:chOff x="391319" y="4527298"/>
            <a:chExt cx="564578" cy="252130"/>
          </a:xfrm>
        </p:grpSpPr>
        <p:sp>
          <p:nvSpPr>
            <p:cNvPr id="137" name="모서리가 둥근 직사각형 108">
              <a:extLst>
                <a:ext uri="{FF2B5EF4-FFF2-40B4-BE49-F238E27FC236}">
                  <a16:creationId xmlns:a16="http://schemas.microsoft.com/office/drawing/2014/main" id="{D0267743-0A59-4E64-98AD-743914409B34}"/>
                </a:ext>
              </a:extLst>
            </p:cNvPr>
            <p:cNvSpPr/>
            <p:nvPr/>
          </p:nvSpPr>
          <p:spPr bwMode="auto">
            <a:xfrm>
              <a:off x="473615" y="4527298"/>
              <a:ext cx="432000" cy="2521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9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518AD667-704B-4B4F-AEC2-1B51ADCC9DE3}"/>
                </a:ext>
              </a:extLst>
            </p:cNvPr>
            <p:cNvSpPr txBox="1"/>
            <p:nvPr/>
          </p:nvSpPr>
          <p:spPr>
            <a:xfrm>
              <a:off x="391319" y="4561926"/>
              <a:ext cx="5645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defTabSz="430213">
                <a:spcAft>
                  <a:spcPts val="400"/>
                </a:spcAft>
                <a:buSzPct val="100000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  <a:latin typeface="+mn-ea"/>
                  <a:cs typeface="HP Simplified" pitchFamily="34" charset="0"/>
                </a:rPr>
                <a:t> 2003R2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cs typeface="HP Simplified" pitchFamily="34" charset="0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12BF768-A7A8-41BC-B861-1EF0B4930AF7}"/>
              </a:ext>
            </a:extLst>
          </p:cNvPr>
          <p:cNvGrpSpPr/>
          <p:nvPr/>
        </p:nvGrpSpPr>
        <p:grpSpPr>
          <a:xfrm>
            <a:off x="2722634" y="3152859"/>
            <a:ext cx="543739" cy="252130"/>
            <a:chOff x="391319" y="4527298"/>
            <a:chExt cx="543739" cy="252130"/>
          </a:xfrm>
        </p:grpSpPr>
        <p:sp>
          <p:nvSpPr>
            <p:cNvPr id="140" name="모서리가 둥근 직사각형 111">
              <a:extLst>
                <a:ext uri="{FF2B5EF4-FFF2-40B4-BE49-F238E27FC236}">
                  <a16:creationId xmlns:a16="http://schemas.microsoft.com/office/drawing/2014/main" id="{250EFC8C-FE33-47C8-BAB6-B3A7AA76AD7F}"/>
                </a:ext>
              </a:extLst>
            </p:cNvPr>
            <p:cNvSpPr/>
            <p:nvPr/>
          </p:nvSpPr>
          <p:spPr bwMode="auto">
            <a:xfrm>
              <a:off x="473615" y="4527298"/>
              <a:ext cx="432000" cy="2521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90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4D79B79E-CF6D-49C4-8B58-5F79DE356F0C}"/>
                </a:ext>
              </a:extLst>
            </p:cNvPr>
            <p:cNvSpPr txBox="1"/>
            <p:nvPr/>
          </p:nvSpPr>
          <p:spPr>
            <a:xfrm>
              <a:off x="391319" y="4561926"/>
              <a:ext cx="54373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defTabSz="430213">
                <a:spcAft>
                  <a:spcPts val="400"/>
                </a:spcAft>
                <a:buSzPct val="100000"/>
              </a:pPr>
              <a:r>
                <a:rPr lang="en-US" altLang="ko-KR" sz="800">
                  <a:solidFill>
                    <a:schemeClr val="bg1">
                      <a:lumMod val="95000"/>
                    </a:schemeClr>
                  </a:solidFill>
                  <a:latin typeface="+mn-ea"/>
                  <a:cs typeface="HP Simplified" pitchFamily="34" charset="0"/>
                </a:rPr>
                <a:t> W2003</a:t>
              </a:r>
              <a:endParaRPr lang="ko-KR" altLang="en-US" sz="800" dirty="0">
                <a:solidFill>
                  <a:schemeClr val="bg1">
                    <a:lumMod val="95000"/>
                  </a:schemeClr>
                </a:solidFill>
                <a:latin typeface="+mn-ea"/>
                <a:cs typeface="HP Simplified" pitchFamily="34" charset="0"/>
              </a:endParaRPr>
            </a:p>
          </p:txBody>
        </p:sp>
      </p:grpSp>
      <p:pic>
        <p:nvPicPr>
          <p:cNvPr id="142" name="pasted-image.png">
            <a:extLst>
              <a:ext uri="{FF2B5EF4-FFF2-40B4-BE49-F238E27FC236}">
                <a16:creationId xmlns:a16="http://schemas.microsoft.com/office/drawing/2014/main" id="{021FE064-EE81-492D-8DEE-8B2440254193}"/>
              </a:ext>
            </a:extLst>
          </p:cNvPr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02" y="2732026"/>
            <a:ext cx="202964" cy="22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3" descr="W:\Inprogress\16876 Unitrends Corp Overview PPT\powerpoint\raster\jpgs\Server Rack NoShadow.png">
            <a:extLst>
              <a:ext uri="{FF2B5EF4-FFF2-40B4-BE49-F238E27FC236}">
                <a16:creationId xmlns:a16="http://schemas.microsoft.com/office/drawing/2014/main" id="{EE95D252-022C-49A8-B070-07E43755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481" y="2795641"/>
            <a:ext cx="226918" cy="3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asted-image.png">
            <a:extLst>
              <a:ext uri="{FF2B5EF4-FFF2-40B4-BE49-F238E27FC236}">
                <a16:creationId xmlns:a16="http://schemas.microsoft.com/office/drawing/2014/main" id="{464DC196-4A69-4507-9232-C202A154C16C}"/>
              </a:ext>
            </a:extLst>
          </p:cNvPr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262" y="2701546"/>
            <a:ext cx="202964" cy="22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icture 3" descr="W:\Inprogress\16876 Unitrends Corp Overview PPT\powerpoint\raster\jpgs\Server Rack NoShadow.png">
            <a:extLst>
              <a:ext uri="{FF2B5EF4-FFF2-40B4-BE49-F238E27FC236}">
                <a16:creationId xmlns:a16="http://schemas.microsoft.com/office/drawing/2014/main" id="{3537F54B-CB91-4A13-B13E-F20DDBB6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0641" y="2765161"/>
            <a:ext cx="226918" cy="3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asted-image.png">
            <a:extLst>
              <a:ext uri="{FF2B5EF4-FFF2-40B4-BE49-F238E27FC236}">
                <a16:creationId xmlns:a16="http://schemas.microsoft.com/office/drawing/2014/main" id="{B0A540E0-A1E7-4A01-A84D-36AFCD33F1B1}"/>
              </a:ext>
            </a:extLst>
          </p:cNvPr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566" y="2707642"/>
            <a:ext cx="202964" cy="22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Picture 3" descr="W:\Inprogress\16876 Unitrends Corp Overview PPT\powerpoint\raster\jpgs\Server Rack NoShadow.png">
            <a:extLst>
              <a:ext uri="{FF2B5EF4-FFF2-40B4-BE49-F238E27FC236}">
                <a16:creationId xmlns:a16="http://schemas.microsoft.com/office/drawing/2014/main" id="{F81F4E62-3E5B-4CBE-82F7-37E7FF2B1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945" y="2771257"/>
            <a:ext cx="226918" cy="3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asted-image.png">
            <a:extLst>
              <a:ext uri="{FF2B5EF4-FFF2-40B4-BE49-F238E27FC236}">
                <a16:creationId xmlns:a16="http://schemas.microsoft.com/office/drawing/2014/main" id="{A79029BB-FABE-4D21-B0C3-7C05BCF53663}"/>
              </a:ext>
            </a:extLst>
          </p:cNvPr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1014" y="2713738"/>
            <a:ext cx="202964" cy="22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icture 3" descr="W:\Inprogress\16876 Unitrends Corp Overview PPT\powerpoint\raster\jpgs\Server Rack NoShadow.png">
            <a:extLst>
              <a:ext uri="{FF2B5EF4-FFF2-40B4-BE49-F238E27FC236}">
                <a16:creationId xmlns:a16="http://schemas.microsoft.com/office/drawing/2014/main" id="{CD45CB5D-D626-4307-BD56-9F5E967B2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4393" y="2777353"/>
            <a:ext cx="226918" cy="3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asted-image.png">
            <a:extLst>
              <a:ext uri="{FF2B5EF4-FFF2-40B4-BE49-F238E27FC236}">
                <a16:creationId xmlns:a16="http://schemas.microsoft.com/office/drawing/2014/main" id="{D979DD7A-FFAA-4E63-9EB0-6E6CA4F347E3}"/>
              </a:ext>
            </a:extLst>
          </p:cNvPr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8318" y="2701546"/>
            <a:ext cx="202964" cy="2268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icture 3" descr="W:\Inprogress\16876 Unitrends Corp Overview PPT\powerpoint\raster\jpgs\Server Rack NoShadow.png">
            <a:extLst>
              <a:ext uri="{FF2B5EF4-FFF2-40B4-BE49-F238E27FC236}">
                <a16:creationId xmlns:a16="http://schemas.microsoft.com/office/drawing/2014/main" id="{F113B43D-9AB8-45E5-B719-613ADD2AE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11697" y="2765161"/>
            <a:ext cx="226918" cy="3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29108286-E0C1-4AB9-A911-229D843F9BEE}"/>
              </a:ext>
            </a:extLst>
          </p:cNvPr>
          <p:cNvGrpSpPr/>
          <p:nvPr/>
        </p:nvGrpSpPr>
        <p:grpSpPr>
          <a:xfrm>
            <a:off x="4378287" y="2706261"/>
            <a:ext cx="350460" cy="389516"/>
            <a:chOff x="3552915" y="5181651"/>
            <a:chExt cx="350460" cy="389516"/>
          </a:xfrm>
        </p:grpSpPr>
        <p:pic>
          <p:nvPicPr>
            <p:cNvPr id="153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8DD37110-5AAD-48FA-9122-4A9CB1D166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749" y="5261810"/>
              <a:ext cx="208626" cy="30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0E8A84F5-F4BA-461F-8B9E-856C7D130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915" y="5181651"/>
              <a:ext cx="264502" cy="253914"/>
            </a:xfrm>
            <a:prstGeom prst="rect">
              <a:avLst/>
            </a:prstGeom>
          </p:spPr>
        </p:pic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D504BFB7-183B-4D18-A039-3766803A91B0}"/>
              </a:ext>
            </a:extLst>
          </p:cNvPr>
          <p:cNvGrpSpPr/>
          <p:nvPr/>
        </p:nvGrpSpPr>
        <p:grpSpPr>
          <a:xfrm>
            <a:off x="4757236" y="2710973"/>
            <a:ext cx="350460" cy="389516"/>
            <a:chOff x="3552915" y="5181651"/>
            <a:chExt cx="350460" cy="389516"/>
          </a:xfrm>
        </p:grpSpPr>
        <p:pic>
          <p:nvPicPr>
            <p:cNvPr id="156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1D1BDD47-0747-4C20-9D56-2B8F24233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749" y="5261810"/>
              <a:ext cx="208626" cy="30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77A474C5-54B6-4FD3-A9A0-4B145A154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915" y="5181651"/>
              <a:ext cx="264502" cy="253914"/>
            </a:xfrm>
            <a:prstGeom prst="rect">
              <a:avLst/>
            </a:prstGeom>
          </p:spPr>
        </p:pic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05086033-69A3-40CB-9773-5874F5CF4336}"/>
              </a:ext>
            </a:extLst>
          </p:cNvPr>
          <p:cNvGrpSpPr/>
          <p:nvPr/>
        </p:nvGrpSpPr>
        <p:grpSpPr>
          <a:xfrm>
            <a:off x="3568968" y="2701546"/>
            <a:ext cx="350460" cy="389516"/>
            <a:chOff x="3552915" y="5181651"/>
            <a:chExt cx="350460" cy="389516"/>
          </a:xfrm>
        </p:grpSpPr>
        <p:pic>
          <p:nvPicPr>
            <p:cNvPr id="159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555CC2AE-8C61-4D0D-BDBF-95F8ECA121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749" y="5261810"/>
              <a:ext cx="208626" cy="30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0" name="그림 159">
              <a:extLst>
                <a:ext uri="{FF2B5EF4-FFF2-40B4-BE49-F238E27FC236}">
                  <a16:creationId xmlns:a16="http://schemas.microsoft.com/office/drawing/2014/main" id="{D26E58AB-000F-4B3D-821E-F0E149E38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915" y="5181651"/>
              <a:ext cx="264502" cy="253914"/>
            </a:xfrm>
            <a:prstGeom prst="rect">
              <a:avLst/>
            </a:prstGeom>
          </p:spPr>
        </p:pic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4F35E69F-D0CA-4127-A1F8-53EFD767FB67}"/>
              </a:ext>
            </a:extLst>
          </p:cNvPr>
          <p:cNvGrpSpPr/>
          <p:nvPr/>
        </p:nvGrpSpPr>
        <p:grpSpPr>
          <a:xfrm>
            <a:off x="3972097" y="2701546"/>
            <a:ext cx="350460" cy="389516"/>
            <a:chOff x="3552915" y="5181651"/>
            <a:chExt cx="350460" cy="389516"/>
          </a:xfrm>
        </p:grpSpPr>
        <p:pic>
          <p:nvPicPr>
            <p:cNvPr id="162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210D1383-F512-4CA7-BDC7-AF4130387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749" y="5261810"/>
              <a:ext cx="208626" cy="30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3" name="그림 162">
              <a:extLst>
                <a:ext uri="{FF2B5EF4-FFF2-40B4-BE49-F238E27FC236}">
                  <a16:creationId xmlns:a16="http://schemas.microsoft.com/office/drawing/2014/main" id="{558D270C-E422-4AAD-AFCC-42E8FC98E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915" y="5181651"/>
              <a:ext cx="264502" cy="253914"/>
            </a:xfrm>
            <a:prstGeom prst="rect">
              <a:avLst/>
            </a:prstGeom>
          </p:spPr>
        </p:pic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14E88636-C71E-4344-9BE9-545A90C75890}"/>
              </a:ext>
            </a:extLst>
          </p:cNvPr>
          <p:cNvGrpSpPr/>
          <p:nvPr/>
        </p:nvGrpSpPr>
        <p:grpSpPr>
          <a:xfrm>
            <a:off x="5163093" y="2710973"/>
            <a:ext cx="350460" cy="389516"/>
            <a:chOff x="3552915" y="5181651"/>
            <a:chExt cx="350460" cy="389516"/>
          </a:xfrm>
        </p:grpSpPr>
        <p:pic>
          <p:nvPicPr>
            <p:cNvPr id="165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4AA135FE-04A8-457B-9485-EFC83154F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749" y="5261810"/>
              <a:ext cx="208626" cy="30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583FC172-A5C8-43E2-B5D8-F78526A0C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915" y="5181651"/>
              <a:ext cx="264502" cy="253914"/>
            </a:xfrm>
            <a:prstGeom prst="rect">
              <a:avLst/>
            </a:prstGeom>
          </p:spPr>
        </p:pic>
      </p:grp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50234174-3799-4877-9A5C-35827B67DC1E}"/>
              </a:ext>
            </a:extLst>
          </p:cNvPr>
          <p:cNvGrpSpPr/>
          <p:nvPr/>
        </p:nvGrpSpPr>
        <p:grpSpPr>
          <a:xfrm>
            <a:off x="5553839" y="2716097"/>
            <a:ext cx="350460" cy="389516"/>
            <a:chOff x="3552915" y="5181651"/>
            <a:chExt cx="350460" cy="389516"/>
          </a:xfrm>
        </p:grpSpPr>
        <p:pic>
          <p:nvPicPr>
            <p:cNvPr id="168" name="Picture 3" descr="W:\Inprogress\16876 Unitrends Corp Overview PPT\powerpoint\raster\jpgs\Server Rack NoShadow.png">
              <a:extLst>
                <a:ext uri="{FF2B5EF4-FFF2-40B4-BE49-F238E27FC236}">
                  <a16:creationId xmlns:a16="http://schemas.microsoft.com/office/drawing/2014/main" id="{781A7892-78D5-423A-A3B0-0E20F48AB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749" y="5261810"/>
              <a:ext cx="208626" cy="3093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EA454ED7-848B-4493-9FDD-175846D7C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2915" y="5181651"/>
              <a:ext cx="264502" cy="253914"/>
            </a:xfrm>
            <a:prstGeom prst="rect">
              <a:avLst/>
            </a:prstGeom>
          </p:spPr>
        </p:pic>
      </p:grpSp>
      <p:sp>
        <p:nvSpPr>
          <p:cNvPr id="170" name="모서리가 둥근 직사각형 143">
            <a:extLst>
              <a:ext uri="{FF2B5EF4-FFF2-40B4-BE49-F238E27FC236}">
                <a16:creationId xmlns:a16="http://schemas.microsoft.com/office/drawing/2014/main" id="{4E381320-5622-46FB-BCF1-6C320C2E9099}"/>
              </a:ext>
            </a:extLst>
          </p:cNvPr>
          <p:cNvSpPr/>
          <p:nvPr/>
        </p:nvSpPr>
        <p:spPr bwMode="auto">
          <a:xfrm>
            <a:off x="4165056" y="3143276"/>
            <a:ext cx="643132" cy="252130"/>
          </a:xfrm>
          <a:prstGeom prst="roundRect">
            <a:avLst/>
          </a:prstGeom>
          <a:solidFill>
            <a:srgbClr val="92D050"/>
          </a:solidFill>
          <a:ln w="9525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900">
                <a:latin typeface="+mn-ea"/>
              </a:rPr>
              <a:t>CentOS6</a:t>
            </a:r>
            <a:endParaRPr lang="ko-KR" altLang="en-US" sz="900">
              <a:latin typeface="+mn-ea"/>
            </a:endParaRPr>
          </a:p>
        </p:txBody>
      </p:sp>
      <p:sp>
        <p:nvSpPr>
          <p:cNvPr id="176" name="모서리가 둥근 직사각형 145">
            <a:extLst>
              <a:ext uri="{FF2B5EF4-FFF2-40B4-BE49-F238E27FC236}">
                <a16:creationId xmlns:a16="http://schemas.microsoft.com/office/drawing/2014/main" id="{9F0BB7BE-65A3-4476-8AE9-74C2058AAAEC}"/>
              </a:ext>
            </a:extLst>
          </p:cNvPr>
          <p:cNvSpPr/>
          <p:nvPr/>
        </p:nvSpPr>
        <p:spPr bwMode="auto">
          <a:xfrm>
            <a:off x="4860000" y="3124993"/>
            <a:ext cx="643133" cy="2521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900">
                <a:solidFill>
                  <a:schemeClr val="bg1">
                    <a:lumMod val="95000"/>
                  </a:schemeClr>
                </a:solidFill>
                <a:latin typeface="+mn-ea"/>
              </a:rPr>
              <a:t>CentOS5</a:t>
            </a:r>
            <a:endParaRPr lang="ko-KR" altLang="en-US" sz="9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7" name="모서리가 둥근 직사각형 147">
            <a:extLst>
              <a:ext uri="{FF2B5EF4-FFF2-40B4-BE49-F238E27FC236}">
                <a16:creationId xmlns:a16="http://schemas.microsoft.com/office/drawing/2014/main" id="{64C44FF3-7305-4318-A7BD-7F487BCAEFA1}"/>
              </a:ext>
            </a:extLst>
          </p:cNvPr>
          <p:cNvSpPr/>
          <p:nvPr/>
        </p:nvSpPr>
        <p:spPr bwMode="auto">
          <a:xfrm>
            <a:off x="5533608" y="3131084"/>
            <a:ext cx="643132" cy="25213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9525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900">
                <a:solidFill>
                  <a:schemeClr val="bg1">
                    <a:lumMod val="95000"/>
                  </a:schemeClr>
                </a:solidFill>
                <a:latin typeface="+mn-ea"/>
              </a:rPr>
              <a:t>CentOS4~</a:t>
            </a:r>
            <a:endParaRPr lang="ko-KR" altLang="en-US" sz="90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179" name="모서리가 둥근 직사각형 148">
            <a:extLst>
              <a:ext uri="{FF2B5EF4-FFF2-40B4-BE49-F238E27FC236}">
                <a16:creationId xmlns:a16="http://schemas.microsoft.com/office/drawing/2014/main" id="{86C3F69C-ECB2-4C10-95B2-8C5989B22392}"/>
              </a:ext>
            </a:extLst>
          </p:cNvPr>
          <p:cNvSpPr/>
          <p:nvPr/>
        </p:nvSpPr>
        <p:spPr bwMode="auto">
          <a:xfrm>
            <a:off x="3494496" y="3140228"/>
            <a:ext cx="643132" cy="252130"/>
          </a:xfrm>
          <a:prstGeom prst="roundRect">
            <a:avLst/>
          </a:prstGeom>
          <a:solidFill>
            <a:srgbClr val="92D050"/>
          </a:solidFill>
          <a:ln w="9525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altLang="ko-KR" sz="900">
                <a:latin typeface="+mn-ea"/>
              </a:rPr>
              <a:t>CentOS7</a:t>
            </a:r>
            <a:endParaRPr lang="ko-KR" altLang="en-US" sz="900">
              <a:latin typeface="+mn-ea"/>
            </a:endParaRPr>
          </a:p>
        </p:txBody>
      </p:sp>
      <p:pic>
        <p:nvPicPr>
          <p:cNvPr id="180" name="Picture 4">
            <a:extLst>
              <a:ext uri="{FF2B5EF4-FFF2-40B4-BE49-F238E27FC236}">
                <a16:creationId xmlns:a16="http://schemas.microsoft.com/office/drawing/2014/main" id="{744FD3B4-D345-4317-A131-7A5E275F6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97" y="3416352"/>
            <a:ext cx="887412" cy="103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" name="Picture 4">
            <a:extLst>
              <a:ext uri="{FF2B5EF4-FFF2-40B4-BE49-F238E27FC236}">
                <a16:creationId xmlns:a16="http://schemas.microsoft.com/office/drawing/2014/main" id="{43E6C624-4B03-4111-8219-CB58EB0C9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95" y="3426089"/>
            <a:ext cx="1071851" cy="124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FEAFE086-FC96-4199-82DD-C7D02B3F6A9E}"/>
              </a:ext>
            </a:extLst>
          </p:cNvPr>
          <p:cNvCxnSpPr/>
          <p:nvPr/>
        </p:nvCxnSpPr>
        <p:spPr>
          <a:xfrm>
            <a:off x="4491894" y="3532950"/>
            <a:ext cx="0" cy="43200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Line 765">
            <a:extLst>
              <a:ext uri="{FF2B5EF4-FFF2-40B4-BE49-F238E27FC236}">
                <a16:creationId xmlns:a16="http://schemas.microsoft.com/office/drawing/2014/main" id="{A89E8A3B-CE09-4A25-B25D-1425504AEFC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9753" y="3578950"/>
            <a:ext cx="0" cy="288000"/>
          </a:xfrm>
          <a:prstGeom prst="line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cxnSp>
        <p:nvCxnSpPr>
          <p:cNvPr id="261" name="직선 연결선 260">
            <a:extLst>
              <a:ext uri="{FF2B5EF4-FFF2-40B4-BE49-F238E27FC236}">
                <a16:creationId xmlns:a16="http://schemas.microsoft.com/office/drawing/2014/main" id="{130E21CB-D14B-4F4F-A5C2-64256FEB30BB}"/>
              </a:ext>
            </a:extLst>
          </p:cNvPr>
          <p:cNvCxnSpPr/>
          <p:nvPr/>
        </p:nvCxnSpPr>
        <p:spPr>
          <a:xfrm>
            <a:off x="1186343" y="3540932"/>
            <a:ext cx="0" cy="432000"/>
          </a:xfrm>
          <a:prstGeom prst="line">
            <a:avLst/>
          </a:prstGeom>
          <a:ln w="28575" cmpd="sng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2" name="직사각형 261">
            <a:extLst>
              <a:ext uri="{FF2B5EF4-FFF2-40B4-BE49-F238E27FC236}">
                <a16:creationId xmlns:a16="http://schemas.microsoft.com/office/drawing/2014/main" id="{E4264819-D571-4352-8BF7-1D3A133906B9}"/>
              </a:ext>
            </a:extLst>
          </p:cNvPr>
          <p:cNvSpPr/>
          <p:nvPr/>
        </p:nvSpPr>
        <p:spPr>
          <a:xfrm>
            <a:off x="6569628" y="5808672"/>
            <a:ext cx="2217756" cy="25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latin typeface="+mn-ea"/>
              </a:rPr>
              <a:t>기존 </a:t>
            </a:r>
            <a:r>
              <a:rPr lang="en-US" altLang="ko-KR" sz="900">
                <a:latin typeface="+mn-ea"/>
              </a:rPr>
              <a:t>SAN </a:t>
            </a:r>
            <a:r>
              <a:rPr lang="ko-KR" altLang="en-US" sz="900">
                <a:latin typeface="+mn-ea"/>
              </a:rPr>
              <a:t>스토리지</a:t>
            </a:r>
          </a:p>
        </p:txBody>
      </p:sp>
      <p:pic>
        <p:nvPicPr>
          <p:cNvPr id="263" name="Picture 147">
            <a:extLst>
              <a:ext uri="{FF2B5EF4-FFF2-40B4-BE49-F238E27FC236}">
                <a16:creationId xmlns:a16="http://schemas.microsoft.com/office/drawing/2014/main" id="{4D288502-3539-48EF-938F-D188D9B1299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86992" y="5360159"/>
            <a:ext cx="1667555" cy="358399"/>
          </a:xfrm>
          <a:prstGeom prst="rect">
            <a:avLst/>
          </a:prstGeom>
        </p:spPr>
      </p:pic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8FF87BAB-04A4-4198-9429-986D543F1A7A}"/>
              </a:ext>
            </a:extLst>
          </p:cNvPr>
          <p:cNvCxnSpPr/>
          <p:nvPr/>
        </p:nvCxnSpPr>
        <p:spPr>
          <a:xfrm flipH="1" flipV="1">
            <a:off x="7252794" y="5685489"/>
            <a:ext cx="0" cy="108000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07CEA60A-EEE5-4383-B63E-885B8645E48B}"/>
              </a:ext>
            </a:extLst>
          </p:cNvPr>
          <p:cNvCxnSpPr/>
          <p:nvPr/>
        </p:nvCxnSpPr>
        <p:spPr>
          <a:xfrm flipH="1" flipV="1">
            <a:off x="7956076" y="5682846"/>
            <a:ext cx="0" cy="108000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B05F1031-B5DD-4EF6-ACD7-126D8358C8D6}"/>
              </a:ext>
            </a:extLst>
          </p:cNvPr>
          <p:cNvGrpSpPr/>
          <p:nvPr/>
        </p:nvGrpSpPr>
        <p:grpSpPr>
          <a:xfrm>
            <a:off x="344656" y="4650145"/>
            <a:ext cx="5473685" cy="1658579"/>
            <a:chOff x="3523723" y="5303648"/>
            <a:chExt cx="5994400" cy="1008065"/>
          </a:xfrm>
        </p:grpSpPr>
        <p:sp>
          <p:nvSpPr>
            <p:cNvPr id="270" name="모서리가 둥근 직사각형 132">
              <a:extLst>
                <a:ext uri="{FF2B5EF4-FFF2-40B4-BE49-F238E27FC236}">
                  <a16:creationId xmlns:a16="http://schemas.microsoft.com/office/drawing/2014/main" id="{64D60AA4-6164-4814-B975-6D185D972035}"/>
                </a:ext>
              </a:extLst>
            </p:cNvPr>
            <p:cNvSpPr/>
            <p:nvPr/>
          </p:nvSpPr>
          <p:spPr>
            <a:xfrm>
              <a:off x="3523723" y="5379673"/>
              <a:ext cx="5994400" cy="932040"/>
            </a:xfrm>
            <a:prstGeom prst="roundRect">
              <a:avLst>
                <a:gd name="adj" fmla="val 1107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1" name="모서리가 둥근 직사각형 132">
              <a:extLst>
                <a:ext uri="{FF2B5EF4-FFF2-40B4-BE49-F238E27FC236}">
                  <a16:creationId xmlns:a16="http://schemas.microsoft.com/office/drawing/2014/main" id="{1CFB27D0-6944-444C-B3BF-F6E0D961965B}"/>
                </a:ext>
              </a:extLst>
            </p:cNvPr>
            <p:cNvSpPr/>
            <p:nvPr/>
          </p:nvSpPr>
          <p:spPr>
            <a:xfrm>
              <a:off x="3523723" y="5303648"/>
              <a:ext cx="5994400" cy="1008065"/>
            </a:xfrm>
            <a:prstGeom prst="roundRect">
              <a:avLst>
                <a:gd name="adj" fmla="val 1107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2" name="AutoShape 2567">
              <a:extLst>
                <a:ext uri="{FF2B5EF4-FFF2-40B4-BE49-F238E27FC236}">
                  <a16:creationId xmlns:a16="http://schemas.microsoft.com/office/drawing/2014/main" id="{C1286AC5-3A57-465C-B50A-A1F216DEEBD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743239" y="5396368"/>
              <a:ext cx="5698684" cy="839440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ctr">
              <a:spAutoFit/>
            </a:bodyPr>
            <a:lstStyle/>
            <a:p>
              <a:pPr marL="85725" indent="-85725" algn="l" latinLnBrk="0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Veeam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솔루션은 변경된 블록만 백업을 수행하는 이미지 백업 제품으로 일일 변경된 데이터를 고속으로 백업 수행합니다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85725" indent="-85725" algn="l" latinLnBrk="0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백업을 수행함에 있어서도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 시에는 개별 파일단위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어플리케이션 레벨의 단위 복구를 수행할 수 있습니다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85725" indent="-85725" algn="l" latinLnBrk="0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특히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이미지로부터 즉각적으로 운영서비스를 수행할 수 있는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Instant Recovery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기능을 제공합니다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서버의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MS Hyper-V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즉시 수행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85725" indent="-85725" algn="l" latinLnBrk="0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EOL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된 제품은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Unitrends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제품을 이용하여 백업을 수행합니다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85725" indent="-85725">
                <a:lnSpc>
                  <a:spcPct val="110000"/>
                </a:lnSpc>
                <a:spcBef>
                  <a:spcPts val="2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노후 서버 교체 및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OS 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업그레이드된 서버는 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Veeam</a:t>
              </a:r>
              <a:r>
                <a:rPr lang="ko-KR" altLang="en-US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백업을 전환 구성합니다</a:t>
              </a:r>
              <a:r>
                <a:rPr lang="en-US" altLang="ko-KR" sz="90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2899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가상화</a:t>
            </a:r>
            <a:r>
              <a:rPr lang="en-US" altLang="ko-KR" sz="1600" b="0" dirty="0">
                <a:latin typeface="맑은 고딕" panose="020B0503020000020004" pitchFamily="50" charset="-127"/>
              </a:rPr>
              <a:t>(VMware, MS Hyper-V, Nutanix)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및 물리 환경에 대한 이미지 백업을 지원하여서 </a:t>
            </a:r>
            <a:r>
              <a:rPr lang="en-US" altLang="ko-KR" sz="1600" b="0" dirty="0">
                <a:latin typeface="맑은 고딕" panose="020B0503020000020004" pitchFamily="50" charset="-127"/>
              </a:rPr>
              <a:t>Agentless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및 </a:t>
            </a:r>
            <a:r>
              <a:rPr lang="en-US" altLang="ko-KR" sz="1600" b="0" dirty="0">
                <a:latin typeface="맑은 고딕" panose="020B0503020000020004" pitchFamily="50" charset="-127"/>
              </a:rPr>
              <a:t>Agent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방식 백업이 가능 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가상화 </a:t>
            </a:r>
            <a:r>
              <a:rPr lang="ko-KR" altLang="en-US" sz="1600" b="0" dirty="0" err="1">
                <a:latin typeface="맑은 고딕" panose="020B0503020000020004" pitchFamily="50" charset="-127"/>
              </a:rPr>
              <a:t>스냅샵</a:t>
            </a:r>
            <a:r>
              <a:rPr lang="ko-KR" altLang="en-US" sz="1600" b="0" dirty="0">
                <a:latin typeface="맑은 고딕" panose="020B0503020000020004" pitchFamily="50" charset="-127"/>
              </a:rPr>
              <a:t> 백업 방식으로 신속히 백업하며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복구시에는 볼륨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폴더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파일 별로 선택적인 복구를 지원 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단일 백업 작업으로 </a:t>
            </a:r>
            <a:r>
              <a:rPr lang="en-US" altLang="ko-KR" sz="1600" b="0" dirty="0">
                <a:latin typeface="맑은 고딕" panose="020B0503020000020004" pitchFamily="50" charset="-127"/>
              </a:rPr>
              <a:t>OS, </a:t>
            </a:r>
            <a:r>
              <a:rPr lang="ko-KR" altLang="en-US" sz="1600" b="0" dirty="0">
                <a:latin typeface="맑은 고딕" panose="020B0503020000020004" pitchFamily="50" charset="-127"/>
              </a:rPr>
              <a:t>파일</a:t>
            </a:r>
            <a:r>
              <a:rPr lang="en-US" altLang="ko-KR" sz="1600" b="0" dirty="0">
                <a:latin typeface="맑은 고딕" panose="020B0503020000020004" pitchFamily="50" charset="-127"/>
              </a:rPr>
              <a:t>, DB</a:t>
            </a:r>
            <a:r>
              <a:rPr lang="ko-KR" altLang="en-US" sz="1600" b="0" dirty="0">
                <a:latin typeface="맑은 고딕" panose="020B0503020000020004" pitchFamily="50" charset="-127"/>
              </a:rPr>
              <a:t>를 동시에 백업을 수행합니다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Veeam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구축 설명</a:t>
            </a:r>
          </a:p>
        </p:txBody>
      </p:sp>
      <p:sp>
        <p:nvSpPr>
          <p:cNvPr id="171" name="직사각형 10">
            <a:extLst>
              <a:ext uri="{FF2B5EF4-FFF2-40B4-BE49-F238E27FC236}">
                <a16:creationId xmlns:a16="http://schemas.microsoft.com/office/drawing/2014/main" id="{DA8C5C34-BCE2-4141-B864-82C1AA98B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81" y="2227961"/>
            <a:ext cx="912813" cy="181673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C1DFF5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100">
                <a:solidFill>
                  <a:srgbClr val="000000"/>
                </a:solidFill>
                <a:latin typeface="+mn-ea"/>
                <a:ea typeface="+mn-ea"/>
              </a:rPr>
              <a:t>백업 적용</a:t>
            </a:r>
            <a:endParaRPr lang="en-US" altLang="ko-KR" sz="1100">
              <a:solidFill>
                <a:srgbClr val="000000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100">
                <a:solidFill>
                  <a:srgbClr val="000000"/>
                </a:solidFill>
                <a:latin typeface="+mn-ea"/>
                <a:ea typeface="+mn-ea"/>
              </a:rPr>
              <a:t>계획</a:t>
            </a:r>
            <a:endParaRPr lang="en-US" altLang="ko-KR" sz="11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72" name="직사각형 13">
            <a:extLst>
              <a:ext uri="{FF2B5EF4-FFF2-40B4-BE49-F238E27FC236}">
                <a16:creationId xmlns:a16="http://schemas.microsoft.com/office/drawing/2014/main" id="{42739B00-D287-4B3A-9892-F0D3C3406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455" y="2242249"/>
            <a:ext cx="7704963" cy="181673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C1DFF5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Windows /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Linux 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서버의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무중단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상태에서 백업 서버 등록 지원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백업 시 업무 서버의 부하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(CPU, Memory)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및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Agent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설치 공간 최소화로 업무 영향이 없음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압축 및 중복 제거 기능으로 저장 공간 활용의 효율적 사용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buNone/>
              <a:defRPr/>
            </a:pP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1" hangingPunct="1"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설치 지원 운영 체제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가상 시스템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)  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 - Windows Server 2008R2(87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), 2012R2(16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>
              <a:spcBef>
                <a:spcPct val="0"/>
              </a:spcBef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 - Linux CentOS 6(92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0"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 설치 지원 운영 체제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물리 서버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lvl="0" latinLnBrk="0">
              <a:spcBef>
                <a:spcPct val="0"/>
              </a:spcBef>
              <a:buNone/>
              <a:defRPr/>
            </a:pPr>
            <a:r>
              <a:rPr kumimoji="0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Windows Server 2008R2(67</a:t>
            </a: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kumimoji="0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2012(6</a:t>
            </a: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kumimoji="0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2012R2(34</a:t>
            </a: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kumimoji="0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 latinLnBrk="0">
              <a:spcBef>
                <a:spcPct val="0"/>
              </a:spcBef>
              <a:buNone/>
              <a:defRPr/>
            </a:pPr>
            <a:r>
              <a:rPr kumimoji="0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- Linux CentOS 6(63</a:t>
            </a: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kumimoji="0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7(4</a:t>
            </a:r>
            <a:r>
              <a:rPr kumimoji="0"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kumimoji="0"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73" name="직사각형 10">
            <a:extLst>
              <a:ext uri="{FF2B5EF4-FFF2-40B4-BE49-F238E27FC236}">
                <a16:creationId xmlns:a16="http://schemas.microsoft.com/office/drawing/2014/main" id="{4F2CE61A-0D96-4C33-B11B-ECB0F1757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869" y="4192437"/>
            <a:ext cx="912813" cy="181673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C1DFF5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100">
                <a:solidFill>
                  <a:srgbClr val="000000"/>
                </a:solidFill>
                <a:latin typeface="+mn-ea"/>
                <a:ea typeface="+mn-ea"/>
              </a:rPr>
              <a:t>백업</a:t>
            </a:r>
            <a:r>
              <a:rPr lang="en-US" altLang="ko-KR" sz="1100">
                <a:solidFill>
                  <a:srgbClr val="000000"/>
                </a:solidFill>
                <a:latin typeface="+mn-ea"/>
                <a:ea typeface="+mn-ea"/>
              </a:rPr>
              <a:t>/ </a:t>
            </a:r>
            <a:r>
              <a:rPr lang="ko-KR" altLang="en-US" sz="1100">
                <a:solidFill>
                  <a:srgbClr val="000000"/>
                </a:solidFill>
                <a:latin typeface="+mn-ea"/>
                <a:ea typeface="+mn-ea"/>
              </a:rPr>
              <a:t>복구 정책</a:t>
            </a:r>
            <a:endParaRPr lang="en-US" altLang="ko-KR" sz="11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74" name="직사각형 13">
            <a:extLst>
              <a:ext uri="{FF2B5EF4-FFF2-40B4-BE49-F238E27FC236}">
                <a16:creationId xmlns:a16="http://schemas.microsoft.com/office/drawing/2014/main" id="{772023A1-059A-4B43-9C3D-DAF487CAE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743" y="4206725"/>
            <a:ext cx="7704963" cy="180244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C1DFF5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다양한 백업 정책 지원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: Full, Differential, Incremental,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맑은 고딕" panose="020B0503020000020004" pitchFamily="50" charset="-127"/>
              </a:rPr>
              <a:t>Incremental-forever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업무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서버군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그룹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서버군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테스트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서버군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등 따라 그룹별로 효율적인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백업스케쥴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작성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CBT(Changed Block Tracking)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을 통해 최소한의 변경된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블럭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데이터만을 전송 하여 백업 시간을 단축 하고 용량을 절약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defRPr/>
            </a:pP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소스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/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타켓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기반의 중복제거 기능을 이용하여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데이터를 저장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 백업은 단순하고 간편하게 한번 수행을 하고 복구는 원하는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57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가지 시나리오로 정밀하게 복구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파일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/DB/Application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등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 백업 이미지로부터 즉각적으로 운영서비스를 수행할 수 있는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Instant Recovery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기능을 제공합니다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>
              <a:spcBef>
                <a:spcPct val="0"/>
              </a:spcBef>
              <a:buNone/>
              <a:defRPr/>
            </a:pP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  <a:ea typeface="+mn-ea"/>
              </a:rPr>
              <a:t>Veeam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ONE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솔루션을 통하여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백업작업 및 시스템 에 대한 다양한 상태 모니터링 및 리포팅을 수행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24x7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실시간으로 성능을 모니터링하여 애플리케이션 및 사용자가 악영향을 미치기 전에 문제 확인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3389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Unitrends Backup </a:t>
            </a:r>
            <a:r>
              <a:rPr lang="ko-KR" altLang="en-US" sz="1600" b="0" dirty="0">
                <a:latin typeface="맑은 고딕" panose="020B0503020000020004" pitchFamily="50" charset="-127"/>
              </a:rPr>
              <a:t>은 </a:t>
            </a:r>
            <a:r>
              <a:rPr lang="en-US" altLang="ko-KR" sz="1600" b="0" dirty="0">
                <a:latin typeface="맑은 고딕" panose="020B0503020000020004" pitchFamily="50" charset="-127"/>
              </a:rPr>
              <a:t>OS </a:t>
            </a:r>
            <a:r>
              <a:rPr lang="ko-KR" altLang="en-US" sz="1600" b="0" dirty="0">
                <a:latin typeface="맑은 고딕" panose="020B0503020000020004" pitchFamily="50" charset="-127"/>
              </a:rPr>
              <a:t>와 데이터를 동시 또는 선별적으로 </a:t>
            </a:r>
            <a:r>
              <a:rPr lang="ko-KR" altLang="en-US" sz="1600" b="0" dirty="0" err="1">
                <a:latin typeface="맑은 고딕" panose="020B0503020000020004" pitchFamily="50" charset="-127"/>
              </a:rPr>
              <a:t>할수</a:t>
            </a:r>
            <a:r>
              <a:rPr lang="ko-KR" altLang="en-US" sz="1600" b="0" dirty="0">
                <a:latin typeface="맑은 고딕" panose="020B0503020000020004" pitchFamily="50" charset="-127"/>
              </a:rPr>
              <a:t> 있게 편리한 백업을 지원 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 </a:t>
            </a:r>
            <a:r>
              <a:rPr lang="ko-KR" altLang="en-US" sz="1600" b="0" dirty="0">
                <a:latin typeface="맑은 고딕" panose="020B0503020000020004" pitchFamily="50" charset="-127"/>
              </a:rPr>
              <a:t>복구시에는 윈도우용 통합 부팅 </a:t>
            </a:r>
            <a:r>
              <a:rPr lang="en-US" altLang="ko-KR" sz="1600" b="0" dirty="0">
                <a:latin typeface="맑은 고딕" panose="020B0503020000020004" pitchFamily="50" charset="-127"/>
              </a:rPr>
              <a:t>CD</a:t>
            </a:r>
            <a:r>
              <a:rPr lang="ko-KR" altLang="en-US" sz="1600" b="0" dirty="0">
                <a:latin typeface="맑은 고딕" panose="020B0503020000020004" pitchFamily="50" charset="-127"/>
              </a:rPr>
              <a:t>를 제공하여 복구 방법을 일원화 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또한 백업서버 사용자의 업무별 권한관리를 지원하여 백업 업무를 안전하게 운영 할 수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Unitrends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구축 설명</a:t>
            </a:r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88C16BFC-AAA2-41A0-8A6A-A88EB096B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581" y="2227961"/>
            <a:ext cx="912813" cy="181673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C1DFF5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100">
                <a:solidFill>
                  <a:srgbClr val="000000"/>
                </a:solidFill>
                <a:latin typeface="+mn-ea"/>
                <a:ea typeface="+mn-ea"/>
              </a:rPr>
              <a:t>백업 적용</a:t>
            </a:r>
            <a:endParaRPr lang="en-US" altLang="ko-KR" sz="1100">
              <a:solidFill>
                <a:srgbClr val="000000"/>
              </a:solidFill>
              <a:latin typeface="+mn-ea"/>
              <a:ea typeface="+mn-ea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100">
                <a:solidFill>
                  <a:srgbClr val="000000"/>
                </a:solidFill>
                <a:latin typeface="+mn-ea"/>
                <a:ea typeface="+mn-ea"/>
              </a:rPr>
              <a:t>계획</a:t>
            </a:r>
            <a:endParaRPr lang="en-US" altLang="ko-KR" sz="11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7" name="직사각형 13">
            <a:extLst>
              <a:ext uri="{FF2B5EF4-FFF2-40B4-BE49-F238E27FC236}">
                <a16:creationId xmlns:a16="http://schemas.microsoft.com/office/drawing/2014/main" id="{08166292-5F4D-43CF-83CC-6E9AEFB2D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6455" y="2242249"/>
            <a:ext cx="7704963" cy="181673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C1DFF5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 Windows / 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Linux  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서버의 </a:t>
            </a:r>
            <a:r>
              <a:rPr lang="ko-KR" altLang="en-US" sz="1000" dirty="0" err="1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무중단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상태에서 백업 서버 등록 지원</a:t>
            </a:r>
            <a:endParaRPr lang="en-US" altLang="ko-KR" sz="1000" dirty="0">
              <a:solidFill>
                <a:srgbClr val="000000"/>
              </a:solidFill>
              <a:latin typeface="+mn-lt"/>
              <a:ea typeface="맑은 고딕" panose="020B0503020000020004" pitchFamily="50" charset="-127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 </a:t>
            </a:r>
            <a:r>
              <a:rPr lang="ko-KR" altLang="en-US" sz="1000" dirty="0" err="1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백업시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업무 서버의 부하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(CPU, Memory) 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및 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Agent 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설치 공간 최소화로 업무 영향이 없음</a:t>
            </a:r>
            <a:endParaRPr lang="en-US" altLang="ko-KR" sz="1000" dirty="0">
              <a:solidFill>
                <a:srgbClr val="000000"/>
              </a:solidFill>
              <a:latin typeface="+mn-lt"/>
              <a:ea typeface="맑은 고딕" panose="020B0503020000020004" pitchFamily="50" charset="-127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 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압축 및 중복 제거 기능으로 저장 공간 활용의 효율적 사용</a:t>
            </a:r>
            <a:endParaRPr lang="en-US" altLang="ko-KR" sz="1000" dirty="0">
              <a:solidFill>
                <a:srgbClr val="000000"/>
              </a:solidFill>
              <a:latin typeface="+mn-lt"/>
              <a:ea typeface="맑은 고딕" panose="020B0503020000020004" pitchFamily="50" charset="-127"/>
            </a:endParaRPr>
          </a:p>
          <a:p>
            <a:pPr>
              <a:spcBef>
                <a:spcPct val="0"/>
              </a:spcBef>
              <a:buNone/>
              <a:defRPr/>
            </a:pPr>
            <a:endParaRPr lang="en-US" altLang="ko-KR" sz="1000" dirty="0">
              <a:solidFill>
                <a:srgbClr val="000000"/>
              </a:solidFill>
              <a:latin typeface="+mn-lt"/>
              <a:ea typeface="맑은 고딕" panose="020B0503020000020004" pitchFamily="50" charset="-127"/>
            </a:endParaRPr>
          </a:p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설치 지원 운영 체제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가상 시스템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ct val="0"/>
              </a:spcBef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  - Windows Server 2003R2(8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), 2008(2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ct val="0"/>
              </a:spcBef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  - Linux CentOS 4(3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), 5(7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ct val="0"/>
              </a:spcBef>
              <a:buNone/>
              <a:defRPr/>
            </a:pPr>
            <a:endParaRPr lang="en-US" altLang="ko-KR" sz="1000" dirty="0">
              <a:solidFill>
                <a:srgbClr val="000000"/>
              </a:solidFill>
              <a:latin typeface="+mn-lt"/>
              <a:ea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 설치 지원 운영 체제</a:t>
            </a:r>
            <a:endParaRPr lang="en-US" altLang="ko-KR" sz="1000" dirty="0">
              <a:solidFill>
                <a:srgbClr val="000000"/>
              </a:solidFill>
              <a:latin typeface="+mn-lt"/>
              <a:ea typeface="맑은 고딕" panose="020B0503020000020004" pitchFamily="50" charset="-127"/>
            </a:endParaRPr>
          </a:p>
          <a:p>
            <a:pPr>
              <a:spcBef>
                <a:spcPct val="0"/>
              </a:spcBef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  - Windows Server 2003(9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), 2003R2(4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), 2008(4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</a:t>
            </a:r>
          </a:p>
          <a:p>
            <a:pPr>
              <a:spcBef>
                <a:spcPct val="0"/>
              </a:spcBef>
              <a:buNone/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   - Linux CentOS 4~(1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), 4(2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), 5(22</a:t>
            </a:r>
            <a:r>
              <a:rPr lang="ko-KR" altLang="en-US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대</a:t>
            </a:r>
            <a:r>
              <a:rPr lang="en-US" altLang="ko-KR" sz="1000" dirty="0">
                <a:solidFill>
                  <a:srgbClr val="000000"/>
                </a:solidFill>
                <a:latin typeface="+mn-lt"/>
                <a:ea typeface="맑은 고딕" panose="020B0503020000020004" pitchFamily="50" charset="-127"/>
              </a:rPr>
              <a:t>)</a:t>
            </a:r>
            <a:endParaRPr lang="en-US" altLang="ko-KR" sz="10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8" name="직사각형 10">
            <a:extLst>
              <a:ext uri="{FF2B5EF4-FFF2-40B4-BE49-F238E27FC236}">
                <a16:creationId xmlns:a16="http://schemas.microsoft.com/office/drawing/2014/main" id="{9CA90A9F-9697-4C6F-B015-4412ACECF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869" y="4192437"/>
            <a:ext cx="912813" cy="1816735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C1DFF5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100">
                <a:solidFill>
                  <a:srgbClr val="000000"/>
                </a:solidFill>
                <a:latin typeface="+mn-ea"/>
                <a:ea typeface="+mn-ea"/>
              </a:rPr>
              <a:t>백업</a:t>
            </a:r>
            <a:r>
              <a:rPr lang="en-US" altLang="ko-KR" sz="1100">
                <a:solidFill>
                  <a:srgbClr val="000000"/>
                </a:solidFill>
                <a:latin typeface="+mn-ea"/>
                <a:ea typeface="+mn-ea"/>
              </a:rPr>
              <a:t>/ </a:t>
            </a:r>
            <a:r>
              <a:rPr lang="ko-KR" altLang="en-US" sz="1100">
                <a:solidFill>
                  <a:srgbClr val="000000"/>
                </a:solidFill>
                <a:latin typeface="+mn-ea"/>
                <a:ea typeface="+mn-ea"/>
              </a:rPr>
              <a:t>복구 정책</a:t>
            </a:r>
            <a:endParaRPr lang="en-US" altLang="ko-KR" sz="11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0" name="직사각형 13">
            <a:extLst>
              <a:ext uri="{FF2B5EF4-FFF2-40B4-BE49-F238E27FC236}">
                <a16:creationId xmlns:a16="http://schemas.microsoft.com/office/drawing/2014/main" id="{07CD6643-DBB3-4FC7-86E1-139FAEE1C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4743" y="4206725"/>
            <a:ext cx="7704963" cy="1802447"/>
          </a:xfrm>
          <a:prstGeom prst="rect">
            <a:avLst/>
          </a:prstGeom>
          <a:solidFill>
            <a:schemeClr val="bg1"/>
          </a:solidFill>
          <a:ln w="25400" algn="ctr">
            <a:solidFill>
              <a:srgbClr val="C1DFF5"/>
            </a:solidFill>
            <a:miter lim="800000"/>
            <a:headEnd/>
            <a:tailEnd/>
          </a:ln>
          <a:effectLst>
            <a:outerShdw dist="38100" dir="2700000" algn="tl" rotWithShape="0">
              <a:srgbClr val="000000">
                <a:alpha val="39998"/>
              </a:srgbClr>
            </a:outerShdw>
          </a:effec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 다양한 백업 정책 지원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: Full, </a:t>
            </a:r>
            <a:r>
              <a:rPr lang="en-US" altLang="ko-KR" sz="1000" dirty="0" err="1">
                <a:solidFill>
                  <a:srgbClr val="000000"/>
                </a:solidFill>
                <a:latin typeface="+mn-ea"/>
                <a:ea typeface="+mn-ea"/>
              </a:rPr>
              <a:t>Differencial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Incremental, Incremental-forever</a:t>
            </a:r>
          </a:p>
          <a:p>
            <a:pPr>
              <a:spcBef>
                <a:spcPct val="0"/>
              </a:spcBef>
              <a:defRPr/>
            </a:pP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업무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서버군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그룹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서버군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테스트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서버군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등 따라 그룹별로 효율적인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백업스케쥴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작성</a:t>
            </a:r>
          </a:p>
          <a:p>
            <a:pPr>
              <a:spcBef>
                <a:spcPct val="0"/>
              </a:spcBef>
              <a:defRPr/>
            </a:pPr>
            <a:endParaRPr lang="ko-KR" altLang="en-US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 복구 정책을 감안한 보관 기간 설계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중복제거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타겟방식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및 스토리지 중복제거 기능으로 장기간 보관 지원</a:t>
            </a:r>
          </a:p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 복구시에는 볼륨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폴더 단위 </a:t>
            </a:r>
            <a:r>
              <a:rPr lang="ko-KR" altLang="en-US" sz="1000" dirty="0" err="1">
                <a:solidFill>
                  <a:srgbClr val="000000"/>
                </a:solidFill>
                <a:latin typeface="+mn-ea"/>
                <a:ea typeface="+mn-ea"/>
              </a:rPr>
              <a:t>뿐아니라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include/exclude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기능을 이용하여 편리한 복구 방법 지원</a:t>
            </a:r>
          </a:p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Replication(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복제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)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기능으로 원격지에  즉시 복구 환경 구성 가능</a:t>
            </a:r>
          </a:p>
          <a:p>
            <a:pPr>
              <a:spcBef>
                <a:spcPct val="0"/>
              </a:spcBef>
              <a:defRPr/>
            </a:pPr>
            <a:endParaRPr lang="ko-KR" altLang="en-US" sz="100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UNITRENDS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의 중앙집중식 제어로 원격지 백업서버의 관리 와 모니터링 환경을 제공</a:t>
            </a:r>
          </a:p>
          <a:p>
            <a:pPr>
              <a:spcBef>
                <a:spcPct val="0"/>
              </a:spcBef>
              <a:defRPr/>
            </a:pP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  백업 서버 콘솔은 접속 권한의 구별 등록</a:t>
            </a:r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+mn-ea"/>
                <a:ea typeface="+mn-ea"/>
              </a:rPr>
              <a:t>사용자 관리로 데이터 보안 활동을 지원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3530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Veeam</a:t>
            </a:r>
            <a:r>
              <a:rPr lang="ko-KR" altLang="en-US" sz="1600" b="0" dirty="0">
                <a:latin typeface="맑은 고딕" panose="020B0503020000020004" pitchFamily="50" charset="-127"/>
              </a:rPr>
              <a:t>은 기존 솔루션 및 타사 솔루션에서 제공 하지 못한 가용성 및 차별화된 기능을 통해 </a:t>
            </a:r>
          </a:p>
          <a:p>
            <a:r>
              <a:rPr lang="ko-KR" altLang="en-US" sz="1600" b="0" dirty="0">
                <a:latin typeface="맑은 고딕" panose="020B0503020000020004" pitchFamily="50" charset="-127"/>
              </a:rPr>
              <a:t>기존 백업 솔루션과는 전혀 다른 접근 방식으로 데이터의 가용성을 높여 드립니다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lvl="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주요 기능 및 타사 솔루션 대비 우월성</a:t>
            </a: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48A0AC3A-5399-44E2-8868-6AFCBEF6E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91537"/>
              </p:ext>
            </p:extLst>
          </p:nvPr>
        </p:nvGraphicFramePr>
        <p:xfrm>
          <a:off x="542646" y="2234994"/>
          <a:ext cx="8832263" cy="3980687"/>
        </p:xfrm>
        <a:graphic>
          <a:graphicData uri="http://schemas.openxmlformats.org/drawingml/2006/table">
            <a:tbl>
              <a:tblPr firstRow="1" firstCol="1" bandRow="1"/>
              <a:tblGrid>
                <a:gridCol w="33561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4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7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97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dirty="0">
                        <a:gradFill>
                          <a:gsLst>
                            <a:gs pos="0">
                              <a:schemeClr val="bg1"/>
                            </a:gs>
                            <a:gs pos="8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gradFill>
                            <a:gsLst>
                              <a:gs pos="0">
                                <a:schemeClr val="bg1"/>
                              </a:gs>
                              <a:gs pos="8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Veeam</a:t>
                      </a:r>
                      <a:endParaRPr lang="en-US" sz="1200" b="0" dirty="0">
                        <a:gradFill>
                          <a:gsLst>
                            <a:gs pos="0">
                              <a:schemeClr val="bg1"/>
                            </a:gs>
                            <a:gs pos="8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B948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dirty="0">
                          <a:gradFill>
                            <a:gsLst>
                              <a:gs pos="0">
                                <a:schemeClr val="bg1"/>
                              </a:gs>
                              <a:gs pos="8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타사 솔루션 </a:t>
                      </a:r>
                      <a:r>
                        <a:rPr lang="en-US" altLang="ko-KR" sz="1200" b="0" dirty="0">
                          <a:gradFill>
                            <a:gsLst>
                              <a:gs pos="0">
                                <a:schemeClr val="bg1"/>
                              </a:gs>
                              <a:gs pos="8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(D</a:t>
                      </a:r>
                      <a:r>
                        <a:rPr lang="ko-KR" altLang="en-US" sz="1200" b="0" dirty="0">
                          <a:gradFill>
                            <a:gsLst>
                              <a:gs pos="0">
                                <a:schemeClr val="bg1"/>
                              </a:gs>
                              <a:gs pos="8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사</a:t>
                      </a:r>
                      <a:r>
                        <a:rPr lang="en-US" altLang="ko-KR" sz="1200" b="0" dirty="0">
                          <a:gradFill>
                            <a:gsLst>
                              <a:gs pos="0">
                                <a:schemeClr val="bg1"/>
                              </a:gs>
                              <a:gs pos="8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, C</a:t>
                      </a:r>
                      <a:r>
                        <a:rPr lang="ko-KR" altLang="en-US" sz="1200" b="0" dirty="0">
                          <a:gradFill>
                            <a:gsLst>
                              <a:gs pos="0">
                                <a:schemeClr val="bg1"/>
                              </a:gs>
                              <a:gs pos="8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사</a:t>
                      </a:r>
                      <a:r>
                        <a:rPr lang="en-US" altLang="ko-KR" sz="1200" b="0" dirty="0">
                          <a:gradFill>
                            <a:gsLst>
                              <a:gs pos="0">
                                <a:schemeClr val="bg1"/>
                              </a:gs>
                              <a:gs pos="80000">
                                <a:schemeClr val="bg1"/>
                              </a:gs>
                            </a:gsLst>
                            <a:lin ang="16200000" scaled="0"/>
                          </a:gra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  <a:endParaRPr lang="en-US" sz="800" b="1" dirty="0">
                        <a:gradFill>
                          <a:gsLst>
                            <a:gs pos="0">
                              <a:schemeClr val="bg1"/>
                            </a:gs>
                            <a:gs pos="80000">
                              <a:schemeClr val="bg1"/>
                            </a:gs>
                          </a:gsLst>
                          <a:lin ang="16200000" scaled="0"/>
                        </a:gra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운영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VM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에 대한 복제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운영서비스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DR)</a:t>
                      </a:r>
                      <a:endParaRPr 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별도 라이선스 추가없이 복제기능 사용</a:t>
                      </a:r>
                      <a:endParaRPr lang="en-US" sz="1000" b="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ja-JP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ja-JP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Times New Roman"/>
                        <a:sym typeface="Wingdings 2"/>
                      </a:endParaRP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ingdings 2"/>
                        </a:rPr>
                        <a:t>미지원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ingdings 2"/>
                        </a:rPr>
                        <a:t> 또는 라이선스 필요</a:t>
                      </a:r>
                      <a:endParaRPr kumimoji="0" lang="en-US" altLang="ja-JP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Arial" pitchFamily="34" charset="0"/>
                        <a:sym typeface="Wingdings 2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732803"/>
                  </a:ext>
                </a:extLst>
              </a:tr>
              <a:tr h="3247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Agentless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방식의 백업 및 복구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(VM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전체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  <a:endParaRPr lang="en-US" sz="1200" b="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Proxy VM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필요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,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 일부 솔루션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7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Agentless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방식의 파일 레벨의 복구</a:t>
                      </a:r>
                      <a:endParaRPr lang="en-US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All OS and File Systems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ja-JP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Agent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구성 필요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, Win, Linux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지원</a:t>
                      </a:r>
                      <a:endParaRPr lang="en-US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030947"/>
                  </a:ext>
                </a:extLst>
              </a:tr>
              <a:tr h="3247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Agentless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방식의 어플리케이션 레벨의 복구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Oracle, MSSQL, Exchange, SharePoint, AD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ja-JP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Agent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구성 필요</a:t>
                      </a:r>
                      <a:endParaRPr lang="en-US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807738"/>
                  </a:ext>
                </a:extLst>
              </a:tr>
              <a:tr h="3247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VMware, Hyper-V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의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증분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 백업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(CBT)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자체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CBT </a:t>
                      </a: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기능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지원</a:t>
                      </a:r>
                      <a:endParaRPr lang="en-US" altLang="ko-KR" sz="1000" b="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  <a:sym typeface="Webding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Partial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86075"/>
                  </a:ext>
                </a:extLst>
              </a:tr>
              <a:tr h="3247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백업 이미지로부터 즉각 복구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All OS </a:t>
                      </a: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지원</a:t>
                      </a:r>
                      <a:endParaRPr lang="en-US" sz="1000" b="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Partial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일부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 OS </a:t>
                      </a:r>
                      <a:r>
                        <a:rPr lang="ko-KR" altLang="en-US" sz="1000" b="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미지원</a:t>
                      </a:r>
                      <a:endParaRPr lang="en-US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135467"/>
                  </a:ext>
                </a:extLst>
              </a:tr>
              <a:tr h="1910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자동 백업 및 복제 검증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  <a:endParaRPr lang="en-US" sz="1200" b="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ja-JP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lang="en-US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09428"/>
                  </a:ext>
                </a:extLst>
              </a:tr>
              <a:tr h="19105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백업 및 복제 이미지의 테스트용 활용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(Copy 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데이터 활용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  <a:endParaRPr lang="en-US" sz="1200" b="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ja-JP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lang="en-US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105329"/>
                  </a:ext>
                </a:extLst>
              </a:tr>
              <a:tr h="32479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VMware,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Hyper-V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 인프라환경 관리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Real</a:t>
                      </a: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time</a:t>
                      </a: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monitoring</a:t>
                      </a:r>
                      <a:r>
                        <a:rPr lang="ko-KR" alt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 </a:t>
                      </a:r>
                      <a:endParaRPr lang="en-US" sz="1000" b="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ja-JP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단순</a:t>
                      </a: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백업 및 복구 환경 모니터</a:t>
                      </a:r>
                      <a:endParaRPr lang="en-US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960826"/>
                  </a:ext>
                </a:extLst>
              </a:tr>
              <a:tr h="1337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Public, Private Cloud 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연동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High</a:t>
                      </a:r>
                      <a:endParaRPr lang="en-US" altLang="ko-KR" sz="1200" b="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  <a:sym typeface="Webdings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Low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209555"/>
                  </a:ext>
                </a:extLst>
              </a:tr>
              <a:tr h="1337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스토리지 스냅샷 및 중복제거기능 연동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High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Low</a:t>
                      </a: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762163"/>
                  </a:ext>
                </a:extLst>
              </a:tr>
              <a:tr h="45853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효율적인 도입 및 운영 비용</a:t>
                      </a:r>
                      <a:endParaRPr lang="en-US" altLang="ko-KR" sz="1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 err="1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Vmware</a:t>
                      </a:r>
                      <a:r>
                        <a:rPr lang="ko-KR" altLang="en-US" sz="10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와 유사</a:t>
                      </a:r>
                      <a:r>
                        <a:rPr lang="en-US" altLang="ko-KR" sz="10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0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물리 소켓기준</a:t>
                      </a:r>
                      <a:endParaRPr lang="en-US" altLang="ko-KR" sz="1000" b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가상화 인프라 시스템에 적합</a:t>
                      </a:r>
                      <a:endParaRPr lang="en-US" sz="1000" b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ja-JP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서버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기능 또는 용량 기준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Arial" pitchFamily="34" charset="0"/>
                        <a:sym typeface="Wingdings 2"/>
                      </a:endParaRP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Legacy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 인프라 시스템에 적합</a:t>
                      </a:r>
                      <a:endParaRPr lang="en-US" sz="10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9851205"/>
                  </a:ext>
                </a:extLst>
              </a:tr>
              <a:tr h="3056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다양한 백업 장치 지원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비용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절감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유연한 구성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타 스토리지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, DD,</a:t>
                      </a:r>
                      <a:r>
                        <a:rPr lang="ko-KR" altLang="en-US" sz="9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Tape </a:t>
                      </a:r>
                      <a:r>
                        <a:rPr lang="ko-KR" altLang="en-US" sz="900" b="0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/>
                        </a:rPr>
                        <a:t>등 다양한 제품 지원</a:t>
                      </a:r>
                      <a:endParaRPr lang="en-US" sz="900" b="0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ja-JP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Partial</a:t>
                      </a:r>
                    </a:p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어플라이언스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Only,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일반 스토리지와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Tape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만 지원</a:t>
                      </a:r>
                      <a:endParaRPr lang="en-US" altLang="ko-KR" sz="900" b="0" dirty="0">
                        <a:solidFill>
                          <a:srgbClr val="FF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096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5146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en-US" altLang="ko-KR" sz="1600" b="0" dirty="0">
                <a:latin typeface="맑은 고딕" panose="020B0503020000020004" pitchFamily="50" charset="-127"/>
              </a:rPr>
              <a:t>Veeam</a:t>
            </a:r>
            <a:r>
              <a:rPr lang="ko-KR" altLang="en-US" sz="1600" b="0" dirty="0">
                <a:latin typeface="맑은 고딕" panose="020B0503020000020004" pitchFamily="50" charset="-127"/>
              </a:rPr>
              <a:t>은 기존 및 타사 솔루션에서 제공하지 못한 가용성 및 차별화된 기능을 통해 기존 백업 솔루션과는 전혀 다른 접근 방식으로 물리 서버에 대한 데이터의 가용성을 높여 드립니다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lvl="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타사 솔루션 대비 우월성 </a:t>
            </a:r>
            <a:r>
              <a: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– Agent </a:t>
            </a: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백업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D93E08C-FB2A-446B-A17F-9919E9246EF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4601" y="2263792"/>
          <a:ext cx="8840309" cy="3807112"/>
        </p:xfrm>
        <a:graphic>
          <a:graphicData uri="http://schemas.openxmlformats.org/drawingml/2006/table">
            <a:tbl>
              <a:tblPr firstRow="1" bandRow="1"/>
              <a:tblGrid>
                <a:gridCol w="3798992">
                  <a:extLst>
                    <a:ext uri="{9D8B030D-6E8A-4147-A177-3AD203B41FA5}">
                      <a16:colId xmlns:a16="http://schemas.microsoft.com/office/drawing/2014/main" val="740934836"/>
                    </a:ext>
                  </a:extLst>
                </a:gridCol>
                <a:gridCol w="1539402">
                  <a:extLst>
                    <a:ext uri="{9D8B030D-6E8A-4147-A177-3AD203B41FA5}">
                      <a16:colId xmlns:a16="http://schemas.microsoft.com/office/drawing/2014/main" val="2160590271"/>
                    </a:ext>
                  </a:extLst>
                </a:gridCol>
                <a:gridCol w="1167305">
                  <a:extLst>
                    <a:ext uri="{9D8B030D-6E8A-4147-A177-3AD203B41FA5}">
                      <a16:colId xmlns:a16="http://schemas.microsoft.com/office/drawing/2014/main" val="4227872792"/>
                    </a:ext>
                  </a:extLst>
                </a:gridCol>
                <a:gridCol w="1167305">
                  <a:extLst>
                    <a:ext uri="{9D8B030D-6E8A-4147-A177-3AD203B41FA5}">
                      <a16:colId xmlns:a16="http://schemas.microsoft.com/office/drawing/2014/main" val="3690632334"/>
                    </a:ext>
                  </a:extLst>
                </a:gridCol>
                <a:gridCol w="1167305">
                  <a:extLst>
                    <a:ext uri="{9D8B030D-6E8A-4147-A177-3AD203B41FA5}">
                      <a16:colId xmlns:a16="http://schemas.microsoft.com/office/drawing/2014/main" val="2840637995"/>
                    </a:ext>
                  </a:extLst>
                </a:gridCol>
              </a:tblGrid>
              <a:tr h="3008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</a:rPr>
                        <a:t>구 분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Veeam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사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D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사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</a:t>
                      </a: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사</a:t>
                      </a:r>
                      <a:endParaRPr lang="ko-KR" altLang="en-US" sz="1100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786334"/>
                  </a:ext>
                </a:extLst>
              </a:tr>
              <a:tr h="34470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OS BMR, File, DB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백업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동시 지원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lang="ko-KR" altLang="en-US" sz="1050" b="0" baseline="30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655098"/>
                  </a:ext>
                </a:extLst>
              </a:tr>
              <a:tr h="32059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이미지 기반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OS BMR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 백업 지원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1635138"/>
                  </a:ext>
                </a:extLst>
              </a:tr>
              <a:tr h="32059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Agent Push Install (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배포 및 관리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460763"/>
                  </a:ext>
                </a:extLst>
              </a:tr>
              <a:tr h="32059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Agent version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에 대한 자동 업데이트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5813035"/>
                  </a:ext>
                </a:extLst>
              </a:tr>
              <a:tr h="32059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가상화를 통한 물리 서버 이중화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(DR)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Partial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159523"/>
                  </a:ext>
                </a:extLst>
              </a:tr>
              <a:tr h="45431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Agnet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백업의 빠른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증분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 백업을 위한 물리서버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CBT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백업 지원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lang="en-US" altLang="ko-KR" sz="1050" b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228059"/>
                  </a:ext>
                </a:extLst>
              </a:tr>
              <a:tr h="32059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Cloud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로의 직접 백업 지원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Partial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Partial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044504"/>
                  </a:ext>
                </a:extLst>
              </a:tr>
              <a:tr h="32059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중복제거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압축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, VTL, PTL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</a:rPr>
                        <a:t>Partial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993811"/>
                  </a:ext>
                </a:extLst>
              </a:tr>
              <a:tr h="43897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백업 데이터의 원격지 복제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  <a:b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별도 비용 발생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)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  <a:sym typeface="Webding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  <a:b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별도 비용 발생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)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  <a:sym typeface="Webding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  <a:b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</a:b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(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별도 비용 발생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)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  <a:sym typeface="Webdings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572865"/>
                  </a:ext>
                </a:extLst>
              </a:tr>
              <a:tr h="34470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WAN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가속기를 통한 원격지 복제 회선 절감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/>
                          <a:sym typeface="Webdings"/>
                        </a:rPr>
                        <a:t>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68601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itchFamily="34" charset="0"/>
                          <a:sym typeface="Wingdings 2"/>
                        </a:rPr>
                        <a:t></a:t>
                      </a:r>
                      <a:endParaRPr lang="ko-KR" altLang="en-US" sz="1050" b="0" baseline="30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00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4278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상세 구축 방안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제안사는 다양한 백업 요구를 충족하는 안정적인 백업 인프라 구축으로 다음과 같은 기대효과가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lvl="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기대 효과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CA2B27D-E1D6-44A3-92FA-364703BA81C7}"/>
              </a:ext>
            </a:extLst>
          </p:cNvPr>
          <p:cNvGrpSpPr/>
          <p:nvPr/>
        </p:nvGrpSpPr>
        <p:grpSpPr>
          <a:xfrm>
            <a:off x="391224" y="2202295"/>
            <a:ext cx="9119234" cy="4106429"/>
            <a:chOff x="391224" y="2202296"/>
            <a:chExt cx="8235950" cy="281305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ECCEF39-FDE7-46A0-8F95-C188588B95FA}"/>
                </a:ext>
              </a:extLst>
            </p:cNvPr>
            <p:cNvSpPr/>
            <p:nvPr/>
          </p:nvSpPr>
          <p:spPr>
            <a:xfrm>
              <a:off x="391224" y="2202296"/>
              <a:ext cx="8235950" cy="2813050"/>
            </a:xfrm>
            <a:prstGeom prst="rect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2" name="그룹 36">
              <a:extLst>
                <a:ext uri="{FF2B5EF4-FFF2-40B4-BE49-F238E27FC236}">
                  <a16:creationId xmlns:a16="http://schemas.microsoft.com/office/drawing/2014/main" id="{05F780CD-D035-4A26-8D1B-3F1825A1EF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962" y="2276909"/>
              <a:ext cx="8123237" cy="2670175"/>
              <a:chOff x="-7734" y="1813163"/>
              <a:chExt cx="9169868" cy="3342856"/>
            </a:xfrm>
          </p:grpSpPr>
          <p:sp>
            <p:nvSpPr>
              <p:cNvPr id="33" name="Shape 1816">
                <a:extLst>
                  <a:ext uri="{FF2B5EF4-FFF2-40B4-BE49-F238E27FC236}">
                    <a16:creationId xmlns:a16="http://schemas.microsoft.com/office/drawing/2014/main" id="{C0A0E101-A0B7-4A9B-BF58-EA748F633B7C}"/>
                  </a:ext>
                </a:extLst>
              </p:cNvPr>
              <p:cNvSpPr/>
              <p:nvPr/>
            </p:nvSpPr>
            <p:spPr>
              <a:xfrm>
                <a:off x="6904164" y="1813163"/>
                <a:ext cx="2257970" cy="1653541"/>
              </a:xfrm>
              <a:prstGeom prst="rect">
                <a:avLst/>
              </a:prstGeom>
              <a:solidFill>
                <a:srgbClr val="00A3E0"/>
              </a:solidFill>
              <a:ln w="12700" cap="flat">
                <a:noFill/>
                <a:miter lim="400000"/>
              </a:ln>
              <a:effectLst/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anose="020B0503030101060003" pitchFamily="34" charset="0"/>
                  <a:ea typeface="Raleway" panose="020B0503030101060003" pitchFamily="34" charset="0"/>
                  <a:cs typeface="Raleway" panose="020B0503030101060003" pitchFamily="34" charset="0"/>
                </a:endParaRPr>
              </a:p>
            </p:txBody>
          </p:sp>
          <p:sp>
            <p:nvSpPr>
              <p:cNvPr id="34" name="Hexagon 10">
                <a:extLst>
                  <a:ext uri="{FF2B5EF4-FFF2-40B4-BE49-F238E27FC236}">
                    <a16:creationId xmlns:a16="http://schemas.microsoft.com/office/drawing/2014/main" id="{941848EB-FA40-438A-8937-E7B05003D659}"/>
                  </a:ext>
                </a:extLst>
              </p:cNvPr>
              <p:cNvSpPr/>
              <p:nvPr/>
            </p:nvSpPr>
            <p:spPr>
              <a:xfrm>
                <a:off x="1999351" y="1817138"/>
                <a:ext cx="2582329" cy="1635654"/>
              </a:xfrm>
              <a:prstGeom prst="hexagon">
                <a:avLst>
                  <a:gd name="adj" fmla="val 13343"/>
                  <a:gd name="vf" fmla="val 115470"/>
                </a:avLst>
              </a:prstGeom>
              <a:solidFill>
                <a:srgbClr val="00A3E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Shape 1819">
                <a:extLst>
                  <a:ext uri="{FF2B5EF4-FFF2-40B4-BE49-F238E27FC236}">
                    <a16:creationId xmlns:a16="http://schemas.microsoft.com/office/drawing/2014/main" id="{69869797-C441-4E13-ABFF-C1410A6B61CC}"/>
                  </a:ext>
                </a:extLst>
              </p:cNvPr>
              <p:cNvSpPr/>
              <p:nvPr/>
            </p:nvSpPr>
            <p:spPr>
              <a:xfrm>
                <a:off x="2295037" y="1813163"/>
                <a:ext cx="2309940" cy="1647578"/>
              </a:xfrm>
              <a:custGeom>
                <a:avLst/>
                <a:gdLst>
                  <a:gd name="connsiteX0" fmla="*/ 0 w 2299021"/>
                  <a:gd name="connsiteY0" fmla="*/ 0 h 2232258"/>
                  <a:gd name="connsiteX1" fmla="*/ 2299021 w 2299021"/>
                  <a:gd name="connsiteY1" fmla="*/ 0 h 2232258"/>
                  <a:gd name="connsiteX2" fmla="*/ 2299021 w 2299021"/>
                  <a:gd name="connsiteY2" fmla="*/ 2232258 h 2232258"/>
                  <a:gd name="connsiteX3" fmla="*/ 0 w 2299021"/>
                  <a:gd name="connsiteY3" fmla="*/ 2232258 h 2232258"/>
                  <a:gd name="connsiteX4" fmla="*/ 0 w 2299021"/>
                  <a:gd name="connsiteY4" fmla="*/ 0 h 2232258"/>
                  <a:gd name="connsiteX0" fmla="*/ 3680 w 2302701"/>
                  <a:gd name="connsiteY0" fmla="*/ 0 h 2232258"/>
                  <a:gd name="connsiteX1" fmla="*/ 2302701 w 2302701"/>
                  <a:gd name="connsiteY1" fmla="*/ 0 h 2232258"/>
                  <a:gd name="connsiteX2" fmla="*/ 2302701 w 2302701"/>
                  <a:gd name="connsiteY2" fmla="*/ 2232258 h 2232258"/>
                  <a:gd name="connsiteX3" fmla="*/ 3680 w 2302701"/>
                  <a:gd name="connsiteY3" fmla="*/ 2232258 h 2232258"/>
                  <a:gd name="connsiteX4" fmla="*/ 0 w 2302701"/>
                  <a:gd name="connsiteY4" fmla="*/ 1063944 h 2232258"/>
                  <a:gd name="connsiteX5" fmla="*/ 3680 w 2302701"/>
                  <a:gd name="connsiteY5" fmla="*/ 0 h 2232258"/>
                  <a:gd name="connsiteX0" fmla="*/ 3680 w 2302701"/>
                  <a:gd name="connsiteY0" fmla="*/ 0 h 2232258"/>
                  <a:gd name="connsiteX1" fmla="*/ 2302701 w 2302701"/>
                  <a:gd name="connsiteY1" fmla="*/ 0 h 2232258"/>
                  <a:gd name="connsiteX2" fmla="*/ 2302701 w 2302701"/>
                  <a:gd name="connsiteY2" fmla="*/ 2232258 h 2232258"/>
                  <a:gd name="connsiteX3" fmla="*/ 3680 w 2302701"/>
                  <a:gd name="connsiteY3" fmla="*/ 2232258 h 2232258"/>
                  <a:gd name="connsiteX4" fmla="*/ 0 w 2302701"/>
                  <a:gd name="connsiteY4" fmla="*/ 1063944 h 2232258"/>
                  <a:gd name="connsiteX5" fmla="*/ 3680 w 2302701"/>
                  <a:gd name="connsiteY5" fmla="*/ 0 h 2232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02701" h="2232258">
                    <a:moveTo>
                      <a:pt x="3680" y="0"/>
                    </a:moveTo>
                    <a:lnTo>
                      <a:pt x="2302701" y="0"/>
                    </a:lnTo>
                    <a:lnTo>
                      <a:pt x="2302701" y="2232258"/>
                    </a:lnTo>
                    <a:lnTo>
                      <a:pt x="3680" y="2232258"/>
                    </a:lnTo>
                    <a:cubicBezTo>
                      <a:pt x="2453" y="1842820"/>
                      <a:pt x="1840" y="1648101"/>
                      <a:pt x="0" y="1063944"/>
                    </a:cubicBezTo>
                    <a:cubicBezTo>
                      <a:pt x="1227" y="709296"/>
                      <a:pt x="2453" y="354648"/>
                      <a:pt x="3680" y="0"/>
                    </a:cubicBezTo>
                    <a:close/>
                  </a:path>
                </a:pathLst>
              </a:custGeom>
              <a:solidFill>
                <a:srgbClr val="00A3E0"/>
              </a:solidFill>
              <a:ln w="12700" cap="flat">
                <a:noFill/>
                <a:miter lim="400000"/>
              </a:ln>
              <a:effectLst/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aleway" panose="020B0503030101060003" pitchFamily="34" charset="0"/>
                    <a:ea typeface="맑은 고딕" panose="020B0503020000020004" pitchFamily="50" charset="-127"/>
                  </a:rPr>
                  <a:t> </a:t>
                </a:r>
                <a:endParaRPr kumimoji="0" lang="ko-KR" altLang="ko-KR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anose="020B0503030101060003" pitchFamily="34" charset="0"/>
                  <a:ea typeface="Raleway" panose="020B0503030101060003" pitchFamily="34" charset="0"/>
                  <a:cs typeface="Raleway" panose="020B0503030101060003" pitchFamily="34" charset="0"/>
                </a:endParaRPr>
              </a:p>
            </p:txBody>
          </p:sp>
          <p:sp>
            <p:nvSpPr>
              <p:cNvPr id="36" name="Hexagon 12">
                <a:extLst>
                  <a:ext uri="{FF2B5EF4-FFF2-40B4-BE49-F238E27FC236}">
                    <a16:creationId xmlns:a16="http://schemas.microsoft.com/office/drawing/2014/main" id="{13B0CC53-98C0-425B-9A05-486B203203DC}"/>
                  </a:ext>
                </a:extLst>
              </p:cNvPr>
              <p:cNvSpPr/>
              <p:nvPr/>
            </p:nvSpPr>
            <p:spPr>
              <a:xfrm>
                <a:off x="6612062" y="1815150"/>
                <a:ext cx="2455095" cy="1637642"/>
              </a:xfrm>
              <a:prstGeom prst="hexagon">
                <a:avLst>
                  <a:gd name="adj" fmla="val 13343"/>
                  <a:gd name="vf" fmla="val 115470"/>
                </a:avLst>
              </a:prstGeom>
              <a:solidFill>
                <a:srgbClr val="00A3E0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Hexagon 13">
                <a:extLst>
                  <a:ext uri="{FF2B5EF4-FFF2-40B4-BE49-F238E27FC236}">
                    <a16:creationId xmlns:a16="http://schemas.microsoft.com/office/drawing/2014/main" id="{3AD3E6AB-3BEE-47D6-A184-487157678793}"/>
                  </a:ext>
                </a:extLst>
              </p:cNvPr>
              <p:cNvSpPr/>
              <p:nvPr/>
            </p:nvSpPr>
            <p:spPr>
              <a:xfrm>
                <a:off x="4644402" y="3458754"/>
                <a:ext cx="2582329" cy="1697265"/>
              </a:xfrm>
              <a:prstGeom prst="hexagon">
                <a:avLst>
                  <a:gd name="adj" fmla="val 13343"/>
                  <a:gd name="vf" fmla="val 115470"/>
                </a:avLst>
              </a:prstGeom>
              <a:solidFill>
                <a:srgbClr val="00B388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Shape 1816">
                <a:extLst>
                  <a:ext uri="{FF2B5EF4-FFF2-40B4-BE49-F238E27FC236}">
                    <a16:creationId xmlns:a16="http://schemas.microsoft.com/office/drawing/2014/main" id="{FF00824C-066F-4DD4-9B5E-5DF89B372BAA}"/>
                  </a:ext>
                </a:extLst>
              </p:cNvPr>
              <p:cNvSpPr/>
              <p:nvPr/>
            </p:nvSpPr>
            <p:spPr>
              <a:xfrm>
                <a:off x="4610352" y="3456766"/>
                <a:ext cx="2300979" cy="1695278"/>
              </a:xfrm>
              <a:prstGeom prst="rect">
                <a:avLst/>
              </a:prstGeom>
              <a:solidFill>
                <a:srgbClr val="00B388"/>
              </a:solidFill>
              <a:ln w="12700" cap="flat">
                <a:noFill/>
                <a:miter lim="400000"/>
              </a:ln>
              <a:effectLst/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anose="020B0503030101060003" pitchFamily="34" charset="0"/>
                  <a:ea typeface="Raleway" panose="020B0503030101060003" pitchFamily="34" charset="0"/>
                  <a:cs typeface="Raleway" panose="020B0503030101060003" pitchFamily="34" charset="0"/>
                </a:endParaRPr>
              </a:p>
            </p:txBody>
          </p:sp>
          <p:sp>
            <p:nvSpPr>
              <p:cNvPr id="39" name="Shape 1826">
                <a:extLst>
                  <a:ext uri="{FF2B5EF4-FFF2-40B4-BE49-F238E27FC236}">
                    <a16:creationId xmlns:a16="http://schemas.microsoft.com/office/drawing/2014/main" id="{CC56F833-6304-49A9-8AB4-F82C3FEA8F04}"/>
                  </a:ext>
                </a:extLst>
              </p:cNvPr>
              <p:cNvSpPr/>
              <p:nvPr/>
            </p:nvSpPr>
            <p:spPr>
              <a:xfrm>
                <a:off x="4606768" y="3462729"/>
                <a:ext cx="2304563" cy="1691302"/>
              </a:xfrm>
              <a:prstGeom prst="rect">
                <a:avLst/>
              </a:prstGeom>
              <a:solidFill>
                <a:srgbClr val="00B388"/>
              </a:solidFill>
              <a:ln w="12700" cap="flat">
                <a:solidFill>
                  <a:srgbClr val="00B388"/>
                </a:solidFill>
                <a:miter lim="400000"/>
              </a:ln>
              <a:effectLst/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anose="020B0503030101060003" pitchFamily="34" charset="0"/>
                  <a:ea typeface="Raleway" panose="020B0503030101060003" pitchFamily="34" charset="0"/>
                  <a:cs typeface="Raleway" panose="020B0503030101060003" pitchFamily="34" charset="0"/>
                </a:endParaRPr>
              </a:p>
            </p:txBody>
          </p:sp>
          <p:sp>
            <p:nvSpPr>
              <p:cNvPr id="40" name="Shape 1816">
                <a:extLst>
                  <a:ext uri="{FF2B5EF4-FFF2-40B4-BE49-F238E27FC236}">
                    <a16:creationId xmlns:a16="http://schemas.microsoft.com/office/drawing/2014/main" id="{864A852C-71E7-41DF-A804-46BD3A1E558E}"/>
                  </a:ext>
                </a:extLst>
              </p:cNvPr>
              <p:cNvSpPr/>
              <p:nvPr/>
            </p:nvSpPr>
            <p:spPr>
              <a:xfrm>
                <a:off x="-7734" y="3456766"/>
                <a:ext cx="2300979" cy="1695278"/>
              </a:xfrm>
              <a:prstGeom prst="rect">
                <a:avLst/>
              </a:prstGeom>
              <a:solidFill>
                <a:srgbClr val="00B388"/>
              </a:solidFill>
              <a:ln w="12700" cap="flat">
                <a:noFill/>
                <a:miter lim="400000"/>
              </a:ln>
              <a:effectLst/>
            </p:spPr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24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aleway" panose="020B0503030101060003" pitchFamily="34" charset="0"/>
                  <a:ea typeface="Raleway" panose="020B0503030101060003" pitchFamily="34" charset="0"/>
                  <a:cs typeface="Raleway" panose="020B0503030101060003" pitchFamily="34" charset="0"/>
                </a:endParaRPr>
              </a:p>
            </p:txBody>
          </p:sp>
          <p:sp>
            <p:nvSpPr>
              <p:cNvPr id="41" name="Hexagon 17">
                <a:extLst>
                  <a:ext uri="{FF2B5EF4-FFF2-40B4-BE49-F238E27FC236}">
                    <a16:creationId xmlns:a16="http://schemas.microsoft.com/office/drawing/2014/main" id="{17A881AC-8D32-479E-AD3D-83D7B3F2E560}"/>
                  </a:ext>
                </a:extLst>
              </p:cNvPr>
              <p:cNvSpPr/>
              <p:nvPr/>
            </p:nvSpPr>
            <p:spPr>
              <a:xfrm>
                <a:off x="26314" y="3458754"/>
                <a:ext cx="2582330" cy="1697265"/>
              </a:xfrm>
              <a:prstGeom prst="hexagon">
                <a:avLst>
                  <a:gd name="adj" fmla="val 13343"/>
                  <a:gd name="vf" fmla="val 115470"/>
                </a:avLst>
              </a:prstGeom>
              <a:solidFill>
                <a:srgbClr val="00B388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2" name="Text Placeholder 32">
                <a:extLst>
                  <a:ext uri="{FF2B5EF4-FFF2-40B4-BE49-F238E27FC236}">
                    <a16:creationId xmlns:a16="http://schemas.microsoft.com/office/drawing/2014/main" id="{2E5A6FE3-AEAC-44D2-9A52-34C44B56FA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0302" y="2077490"/>
                <a:ext cx="2155825" cy="2802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defTabSz="457189" rtl="0" eaLnBrk="1" latinLnBrk="0" hangingPunct="1">
                  <a:spcBef>
                    <a:spcPct val="20000"/>
                  </a:spcBef>
                  <a:buFont typeface="Arial"/>
                  <a:buNone/>
                  <a:defRPr sz="1400" b="1" i="0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1pPr>
                <a:lvl2pPr marL="742932" indent="-28574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2pPr>
                <a:lvl3pPr marL="1142971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3pPr>
                <a:lvl4pPr marL="1600160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4pPr>
                <a:lvl5pPr marL="2057349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5pPr>
                <a:lvl6pPr marL="2514537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안정적인 통합 백업 구축</a:t>
                </a:r>
              </a:p>
            </p:txBody>
          </p:sp>
          <p:sp>
            <p:nvSpPr>
              <p:cNvPr id="43" name="Text Placeholder 32">
                <a:extLst>
                  <a:ext uri="{FF2B5EF4-FFF2-40B4-BE49-F238E27FC236}">
                    <a16:creationId xmlns:a16="http://schemas.microsoft.com/office/drawing/2014/main" id="{D71D95DB-0808-48EB-A17B-0C4F524A79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0302" y="2455102"/>
                <a:ext cx="2155825" cy="862544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marR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 sz="1100" b="0" i="0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1pPr>
                <a:lvl2pPr marL="742932" indent="-28574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2pPr>
                <a:lvl3pPr marL="1142971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3pPr>
                <a:lvl4pPr marL="1600160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4pPr>
                <a:lvl5pPr marL="2057349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5pPr>
                <a:lvl6pPr marL="2514537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EOL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된 </a:t>
                </a: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OS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대한 안정적인 데이터 보호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유실 우려 감소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중복제거를 사용한 고성능 백업 수행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4" name="Text Placeholder 32">
                <a:extLst>
                  <a:ext uri="{FF2B5EF4-FFF2-40B4-BE49-F238E27FC236}">
                    <a16:creationId xmlns:a16="http://schemas.microsoft.com/office/drawing/2014/main" id="{22424BFD-AF69-4A72-93D6-BA52928B59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6420" y="2071529"/>
                <a:ext cx="2157616" cy="28022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defTabSz="457189" rtl="0" eaLnBrk="1" latinLnBrk="0" hangingPunct="1">
                  <a:spcBef>
                    <a:spcPct val="20000"/>
                  </a:spcBef>
                  <a:buFont typeface="Arial"/>
                  <a:buNone/>
                  <a:defRPr sz="1400" b="1" i="0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1pPr>
                <a:lvl2pPr marL="742932" indent="-28574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2pPr>
                <a:lvl3pPr marL="1142971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3pPr>
                <a:lvl4pPr marL="1600160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4pPr>
                <a:lvl5pPr marL="2057349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5pPr>
                <a:lvl6pPr marL="2514537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단일 백업으로 다양한 복구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Text Placeholder 32">
                <a:extLst>
                  <a:ext uri="{FF2B5EF4-FFF2-40B4-BE49-F238E27FC236}">
                    <a16:creationId xmlns:a16="http://schemas.microsoft.com/office/drawing/2014/main" id="{AF62B81C-16CE-421E-9CCC-AF5B71B4F2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36420" y="2449140"/>
                <a:ext cx="2157616" cy="86254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0" marR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 sz="1100" b="0" i="0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1pPr>
                <a:lvl2pPr marL="742932" indent="-28574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2pPr>
                <a:lvl3pPr marL="1142971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3pPr>
                <a:lvl4pPr marL="1600160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4pPr>
                <a:lvl5pPr marL="2057349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5pPr>
                <a:lvl6pPr marL="2514537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OS, 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파일</a:t>
                </a: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:r>
                  <a:rPr kumimoji="0" lang="ko-KR" altLang="en-US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에플리케이션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관리 비용 절감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백업 작업 관리 간소화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자동 로드 </a:t>
                </a:r>
                <a:r>
                  <a:rPr kumimoji="0" lang="ko-KR" altLang="en-US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밸런싱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ko-KR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P2P, P2V, P2C,</a:t>
                </a:r>
                <a:r>
                  <a:rPr lang="ko-KR" altLang="en-US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V2V, V2C </a:t>
                </a:r>
                <a:r>
                  <a:rPr lang="ko-KR" altLang="en-US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지원</a:t>
                </a:r>
                <a:r>
                  <a:rPr lang="en-US" altLang="ko-KR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 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 Placeholder 32">
                <a:extLst>
                  <a:ext uri="{FF2B5EF4-FFF2-40B4-BE49-F238E27FC236}">
                    <a16:creationId xmlns:a16="http://schemas.microsoft.com/office/drawing/2014/main" id="{32A4097E-0A3B-45D9-AC2D-AF7D32C97E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084" y="3709171"/>
                <a:ext cx="2157616" cy="28022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defTabSz="457189" rtl="0" eaLnBrk="1" latinLnBrk="0" hangingPunct="1">
                  <a:spcBef>
                    <a:spcPct val="20000"/>
                  </a:spcBef>
                  <a:buFont typeface="Arial"/>
                  <a:buNone/>
                  <a:defRPr sz="1400" b="1" i="0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1pPr>
                <a:lvl2pPr marL="742932" indent="-28574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2pPr>
                <a:lvl3pPr marL="1142971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3pPr>
                <a:lvl4pPr marL="1600160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4pPr>
                <a:lvl5pPr marL="2057349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5pPr>
                <a:lvl6pPr marL="2514537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즉시 복구 기능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 Placeholder 32">
                <a:extLst>
                  <a:ext uri="{FF2B5EF4-FFF2-40B4-BE49-F238E27FC236}">
                    <a16:creationId xmlns:a16="http://schemas.microsoft.com/office/drawing/2014/main" id="{B5D34BB7-1969-4EAA-B265-91FD0FF9BD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084" y="4086782"/>
                <a:ext cx="2157616" cy="862544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0" marR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 sz="1100" b="0" i="0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1pPr>
                <a:lvl2pPr marL="742932" indent="-28574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2pPr>
                <a:lvl3pPr marL="1142971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3pPr>
                <a:lvl4pPr marL="1600160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4pPr>
                <a:lvl5pPr marL="2057349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5pPr>
                <a:lvl6pPr marL="2514537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Veeam </a:t>
                </a:r>
                <a:r>
                  <a:rPr lang="ko-KR" altLang="en-US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에이전트 백업본에 대한 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수분 이내에 백업 데이터 접근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백업 서버의 </a:t>
                </a:r>
                <a:r>
                  <a:rPr lang="en-US" altLang="ko-KR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MS-Hyper-V</a:t>
                </a:r>
                <a:r>
                  <a:rPr lang="ko-KR" altLang="en-US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에 즉시 마운트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패치 검증 및 개발</a:t>
                </a: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/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테스트 등 다양한 용도 활용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marR="0" lvl="0" indent="-171450" algn="l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sz="900" dirty="0">
                    <a:solidFill>
                      <a:sysClr val="window" lastClr="FFFFFF"/>
                    </a:solidFill>
                    <a:latin typeface="맑은 고딕" panose="020B0503020000020004" pitchFamily="50" charset="-127"/>
                  </a:rPr>
                  <a:t>RTPO &lt;= 15Mins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Text Placeholder 32">
                <a:extLst>
                  <a:ext uri="{FF2B5EF4-FFF2-40B4-BE49-F238E27FC236}">
                    <a16:creationId xmlns:a16="http://schemas.microsoft.com/office/drawing/2014/main" id="{8B072611-2BDC-488E-9C63-9C4801938A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84443" y="3709171"/>
                <a:ext cx="2546338" cy="28022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ctr" defTabSz="457189" rtl="0" eaLnBrk="1" latinLnBrk="0" hangingPunct="1">
                  <a:spcBef>
                    <a:spcPct val="20000"/>
                  </a:spcBef>
                  <a:buFont typeface="Arial"/>
                  <a:buNone/>
                  <a:defRPr sz="1400" b="1" i="0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1pPr>
                <a:lvl2pPr marL="742932" indent="-28574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2pPr>
                <a:lvl3pPr marL="1142971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3pPr>
                <a:lvl4pPr marL="1600160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–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4pPr>
                <a:lvl5pPr marL="2057349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»"/>
                  <a:defRPr sz="1600" b="0" i="0" kern="1200" baseline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Tahoma"/>
                  </a:defRPr>
                </a:lvl5pPr>
                <a:lvl6pPr marL="2514537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457189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189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b="1" i="0" u="none" strike="noStrike" kern="120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미래 지향적인 백업 </a:t>
                </a:r>
                <a:r>
                  <a:rPr kumimoji="0" lang="ko-KR" altLang="en-US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구축</a:t>
                </a:r>
                <a:endPara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Text Placeholder 32">
                <a:extLst>
                  <a:ext uri="{FF2B5EF4-FFF2-40B4-BE49-F238E27FC236}">
                    <a16:creationId xmlns:a16="http://schemas.microsoft.com/office/drawing/2014/main" id="{F22786CB-CF33-4D60-AC81-06583562DB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79503" y="4086152"/>
                <a:ext cx="2156884" cy="862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marL="171450" indent="-171450" defTabSz="455613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1363" indent="-284163" defTabSz="455613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1413" indent="-227013" defTabSz="455613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598613" indent="-227013" defTabSz="455613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5813" indent="-227013" defTabSz="455613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3013" indent="-227013" defTabSz="4556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0213" indent="-227013" defTabSz="4556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7413" indent="-227013" defTabSz="4556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4613" indent="-227013" defTabSz="4556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171450" marR="0" lvl="0" indent="-171450" defTabSz="455613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900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고객사 필요 시 클라우드 전환할 수 있는 환경 구현</a:t>
                </a:r>
                <a:endParaRPr lang="en-US" altLang="ko-KR" sz="900" kern="0" dirty="0">
                  <a:solidFill>
                    <a:srgbClr val="FFFFFF"/>
                  </a:solidFill>
                  <a:latin typeface="맑은 고딕" panose="020B0503020000020004" pitchFamily="50" charset="-127"/>
                  <a:cs typeface="Tahoma" panose="020B0604030504040204" pitchFamily="34" charset="0"/>
                </a:endParaRPr>
              </a:p>
              <a:p>
                <a:pPr marL="171450" marR="0" lvl="0" indent="-171450" defTabSz="455613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900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다양한 클라우드 스토리지로 데이터 복제 수행</a:t>
                </a:r>
                <a:endParaRPr lang="en-US" altLang="ko-KR" sz="900" kern="0" dirty="0">
                  <a:solidFill>
                    <a:srgbClr val="FFFFFF"/>
                  </a:solidFill>
                  <a:latin typeface="맑은 고딕" panose="020B0503020000020004" pitchFamily="50" charset="-127"/>
                  <a:cs typeface="Tahoma" panose="020B0604030504040204" pitchFamily="34" charset="0"/>
                </a:endParaRPr>
              </a:p>
              <a:p>
                <a:pPr marL="171450" marR="0" lvl="0" indent="-171450" defTabSz="455613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900" kern="0" dirty="0">
                    <a:solidFill>
                      <a:srgbClr val="FFFFFF"/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다양한 마이그레이션을 통한 손쉬운 데이터 활요</a:t>
                </a:r>
                <a:endParaRPr lang="en-US" altLang="ko-KR" sz="900" kern="0" dirty="0">
                  <a:solidFill>
                    <a:srgbClr val="FFFFFF"/>
                  </a:solidFill>
                  <a:latin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7DB9093-F005-45A4-98C2-131E0A454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620" y="4691967"/>
            <a:ext cx="1782448" cy="115712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BF64D867-F8A9-4B45-9D40-5E00FCB91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657" y="2800981"/>
            <a:ext cx="1841958" cy="1125597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4BB75E2C-AF21-4B31-B8CA-C0DC9AD72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26" y="2658953"/>
            <a:ext cx="1967121" cy="1080593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2D1AFEB-FA61-48E9-AAB4-5F0B11098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319" y="4623689"/>
            <a:ext cx="1864023" cy="12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7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3"/>
            </a:pPr>
            <a:r>
              <a:rPr lang="ko-KR" altLang="en-US" sz="2600" b="1" dirty="0">
                <a:latin typeface="맑은 고딕" panose="020B0503020000020004" pitchFamily="50" charset="-127"/>
              </a:rPr>
              <a:t>시스템 기능 조견표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홈플러스 </a:t>
            </a:r>
            <a:r>
              <a:rPr lang="en-US" altLang="ko-KR" sz="1600" b="0" dirty="0">
                <a:latin typeface="맑은 고딕" panose="020B0503020000020004" pitchFamily="50" charset="-127"/>
              </a:rPr>
              <a:t>IT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백업시스템 구축 시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도입되는 백업 </a:t>
            </a:r>
            <a:r>
              <a:rPr lang="en-US" altLang="ko-KR" sz="1600" b="0" dirty="0">
                <a:latin typeface="맑은 고딕" panose="020B0503020000020004" pitchFamily="50" charset="-127"/>
              </a:rPr>
              <a:t>H/W </a:t>
            </a:r>
            <a:r>
              <a:rPr lang="ko-KR" altLang="en-US" sz="1600" b="0" dirty="0">
                <a:latin typeface="맑은 고딕" panose="020B0503020000020004" pitchFamily="50" charset="-127"/>
              </a:rPr>
              <a:t>및 </a:t>
            </a:r>
            <a:r>
              <a:rPr lang="en-US" altLang="ko-KR" sz="1600" b="0" dirty="0">
                <a:latin typeface="맑은 고딕" panose="020B0503020000020004" pitchFamily="50" charset="-127"/>
              </a:rPr>
              <a:t>S/W</a:t>
            </a:r>
            <a:r>
              <a:rPr lang="ko-KR" altLang="en-US" sz="1600" b="0" dirty="0">
                <a:latin typeface="맑은 고딕" panose="020B0503020000020004" pitchFamily="50" charset="-127"/>
              </a:rPr>
              <a:t>에 대하여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제안사는 다음과 같이 요구하는 기능을 모두 충족하는 최적의 솔루션과 시스템을 제시합니다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시스템 기능 조견표</a:t>
            </a:r>
          </a:p>
        </p:txBody>
      </p:sp>
      <p:graphicFrame>
        <p:nvGraphicFramePr>
          <p:cNvPr id="119" name="표 118">
            <a:extLst>
              <a:ext uri="{FF2B5EF4-FFF2-40B4-BE49-F238E27FC236}">
                <a16:creationId xmlns:a16="http://schemas.microsoft.com/office/drawing/2014/main" id="{3CC9E71A-1FDC-4011-9AE9-8C0134B6A7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5925" y="2158995"/>
          <a:ext cx="9074149" cy="4155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714">
                  <a:extLst>
                    <a:ext uri="{9D8B030D-6E8A-4147-A177-3AD203B41FA5}">
                      <a16:colId xmlns:a16="http://schemas.microsoft.com/office/drawing/2014/main" val="1795988891"/>
                    </a:ext>
                  </a:extLst>
                </a:gridCol>
              </a:tblGrid>
              <a:tr h="40461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2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항 목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세부 내용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지원 여부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279">
                <a:tc rowSpan="7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가상화 시스템  백업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it-IT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Forever Incremental </a:t>
                      </a: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지원 가능여부</a:t>
                      </a:r>
                      <a:endParaRPr lang="it-IT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  <a:endParaRPr lang="it-IT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093">
                <a:tc vMerge="1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이미지 백업에서 특정 파일의 복구 가능여부</a:t>
                      </a:r>
                      <a:endParaRPr lang="en-US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093">
                <a:tc vMerge="1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향후 오픈소스 확대에 대비한 오픈소스 </a:t>
                      </a: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DBMS(Maria DB, </a:t>
                      </a:r>
                      <a:r>
                        <a:rPr lang="ko-KR" altLang="en-US" sz="1100" kern="0" spc="-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포스트그래스</a:t>
                      </a: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SQL, MongoDB </a:t>
                      </a: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등</a:t>
                      </a: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백업 가능여부</a:t>
                      </a:r>
                      <a:endParaRPr lang="en-US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093">
                <a:tc vMerge="1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이미지 백업에서 </a:t>
                      </a: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DBMS(Oracle, MS-SQL, MySQL)</a:t>
                      </a: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의 백업 및 복구의 가능여부</a:t>
                      </a:r>
                      <a:endParaRPr lang="en-US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093">
                <a:tc vMerge="1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중요 </a:t>
                      </a: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DBMS</a:t>
                      </a: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를 위한 시간단위의 백업 및 복구 가능여부</a:t>
                      </a:r>
                      <a:endParaRPr lang="en-US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8713737"/>
                  </a:ext>
                </a:extLst>
              </a:tr>
              <a:tr h="373093">
                <a:tc vMerge="1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Cloud </a:t>
                      </a: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저장소를 활용한 데이터 백업 가능여부</a:t>
                      </a:r>
                      <a:endParaRPr lang="en-US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638640"/>
                  </a:ext>
                </a:extLst>
              </a:tr>
              <a:tr h="373093">
                <a:tc vMerge="1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Backup </a:t>
                      </a: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상태 및 결과 보고 기능 유무</a:t>
                      </a:r>
                      <a:endParaRPr lang="en-US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812014"/>
                  </a:ext>
                </a:extLst>
              </a:tr>
              <a:tr h="373093">
                <a:tc rowSpan="3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물리서버 </a:t>
                      </a:r>
                      <a:r>
                        <a:rPr kumimoji="1" lang="en-US" altLang="ko-KR" sz="12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OS </a:t>
                      </a:r>
                      <a:r>
                        <a:rPr kumimoji="1" lang="ko-KR" altLang="en-US" sz="1200" b="1" kern="120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백업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서비스 영향 없은 </a:t>
                      </a:r>
                      <a:r>
                        <a:rPr lang="ko-KR" altLang="en-US" sz="1100" kern="0" spc="-1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무중단</a:t>
                      </a: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백업 구축 가능여부</a:t>
                      </a:r>
                      <a:endParaRPr lang="en-US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662817"/>
                  </a:ext>
                </a:extLst>
              </a:tr>
              <a:tr h="373093">
                <a:tc vMerge="1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이미지 단위 백업 및 복구 가능여부</a:t>
                      </a:r>
                      <a:endParaRPr lang="en-US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684254"/>
                  </a:ext>
                </a:extLst>
              </a:tr>
              <a:tr h="373093">
                <a:tc vMerge="1"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이미지 백업에서 특정 파일의 복구 가능여부</a:t>
                      </a:r>
                      <a:endParaRPr lang="en-US" altLang="ko-KR" sz="11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1076325" rtl="0" eaLnBrk="1" fontAlgn="ctr" latinLnBrk="0" hangingPunct="1">
                        <a:spcBef>
                          <a:spcPts val="2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defRPr/>
                      </a:pPr>
                      <a:r>
                        <a:rPr lang="en-US" altLang="ko-KR" sz="11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O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419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380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/>
              <a:t>요구사항 별 만족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구현</a:t>
            </a:r>
            <a:endParaRPr lang="ko-KR" altLang="en-US" sz="2600" b="1" dirty="0">
              <a:latin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가상화 시스템에 대한 홈플러스 요구 사항에 대해 충족합니다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5" y="1755336"/>
            <a:ext cx="4500132" cy="43513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Forever Incremental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지원 가능여부</a:t>
            </a:r>
          </a:p>
        </p:txBody>
      </p:sp>
      <p:sp>
        <p:nvSpPr>
          <p:cNvPr id="6" name="모서리가 둥근 직사각형 69">
            <a:extLst>
              <a:ext uri="{FF2B5EF4-FFF2-40B4-BE49-F238E27FC236}">
                <a16:creationId xmlns:a16="http://schemas.microsoft.com/office/drawing/2014/main" id="{D2DD7792-008F-4786-BB03-F39F899E6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453" y="1755335"/>
            <a:ext cx="4500132" cy="435129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이미지 백업에서 특정 파일의 복구 가능여부</a:t>
            </a:r>
          </a:p>
        </p:txBody>
      </p:sp>
      <p:sp>
        <p:nvSpPr>
          <p:cNvPr id="51" name="모서리가 둥근 직사각형 91">
            <a:extLst>
              <a:ext uri="{FF2B5EF4-FFF2-40B4-BE49-F238E27FC236}">
                <a16:creationId xmlns:a16="http://schemas.microsoft.com/office/drawing/2014/main" id="{32D3066D-93B9-410D-AC4E-C3F188650665}"/>
              </a:ext>
            </a:extLst>
          </p:cNvPr>
          <p:cNvSpPr/>
          <p:nvPr/>
        </p:nvSpPr>
        <p:spPr>
          <a:xfrm>
            <a:off x="399415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2" name="모서리가 둥근 직사각형 92">
            <a:extLst>
              <a:ext uri="{FF2B5EF4-FFF2-40B4-BE49-F238E27FC236}">
                <a16:creationId xmlns:a16="http://schemas.microsoft.com/office/drawing/2014/main" id="{6FB88536-C381-4895-AE42-6D63D4BF1BE0}"/>
              </a:ext>
            </a:extLst>
          </p:cNvPr>
          <p:cNvSpPr/>
          <p:nvPr/>
        </p:nvSpPr>
        <p:spPr>
          <a:xfrm>
            <a:off x="386028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변경된 백업데이터에 대한 영구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포워드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증분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백업 및 합성 풀 백업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영구적인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증분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백업은 최초 전체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 이후 계속적인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증분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백업을 수행하며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최초 전체 백업 이미지가 삭제되면 자동적으로 전체 백업을 수행하고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이후 계속적인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증분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백업을 수행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포워드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증분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백업은 마지막 백업본을 항시 전체 백업으로 수행하는 방식으로 복구 시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전체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백업본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만을 수행하기 때문에 복구시간 단축에 유리</a:t>
            </a:r>
          </a:p>
        </p:txBody>
      </p:sp>
      <p:pic>
        <p:nvPicPr>
          <p:cNvPr id="53" name="Picture 2" descr="Forever Forward Incremental Backup">
            <a:extLst>
              <a:ext uri="{FF2B5EF4-FFF2-40B4-BE49-F238E27FC236}">
                <a16:creationId xmlns:a16="http://schemas.microsoft.com/office/drawing/2014/main" id="{F5A6EA6F-544D-44A0-85D4-59FD96C97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302" y="2447369"/>
            <a:ext cx="3655870" cy="8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59AF4F9-732D-434E-80D5-786C90654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301" y="3381704"/>
            <a:ext cx="3655870" cy="959052"/>
          </a:xfrm>
          <a:prstGeom prst="rect">
            <a:avLst/>
          </a:prstGeom>
        </p:spPr>
      </p:pic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13B247-25B8-47A0-B2B3-91667E121C67}"/>
              </a:ext>
            </a:extLst>
          </p:cNvPr>
          <p:cNvGrpSpPr/>
          <p:nvPr/>
        </p:nvGrpSpPr>
        <p:grpSpPr>
          <a:xfrm>
            <a:off x="1060301" y="2379198"/>
            <a:ext cx="3720351" cy="1976534"/>
            <a:chOff x="869229" y="2447438"/>
            <a:chExt cx="3720351" cy="1976534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E2017E5-ACDA-443F-B9F8-7A8137F53FC6}"/>
                </a:ext>
              </a:extLst>
            </p:cNvPr>
            <p:cNvSpPr txBox="1"/>
            <p:nvPr/>
          </p:nvSpPr>
          <p:spPr>
            <a:xfrm>
              <a:off x="869229" y="2447438"/>
              <a:ext cx="703263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latin typeface="+mn-ea"/>
                </a:rPr>
                <a:t>전체 백업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34FC156-799F-40B5-A75E-B0438A88FB26}"/>
                </a:ext>
              </a:extLst>
            </p:cNvPr>
            <p:cNvSpPr txBox="1"/>
            <p:nvPr/>
          </p:nvSpPr>
          <p:spPr>
            <a:xfrm>
              <a:off x="869229" y="3458046"/>
              <a:ext cx="703263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latin typeface="+mn-ea"/>
                </a:rPr>
                <a:t>전체 백업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A3750E6-7DD0-4EE0-BADD-237C64CBAA69}"/>
                </a:ext>
              </a:extLst>
            </p:cNvPr>
            <p:cNvSpPr txBox="1"/>
            <p:nvPr/>
          </p:nvSpPr>
          <p:spPr>
            <a:xfrm>
              <a:off x="1572492" y="3733656"/>
              <a:ext cx="1246909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>
                  <a:latin typeface="+mn-ea"/>
                </a:rPr>
                <a:t>증분</a:t>
              </a:r>
              <a:r>
                <a:rPr lang="ko-KR" altLang="en-US" sz="800" dirty="0">
                  <a:latin typeface="+mn-ea"/>
                </a:rPr>
                <a:t> 백업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242A2E0-14CD-413E-ABB8-BFD788789E5F}"/>
                </a:ext>
              </a:extLst>
            </p:cNvPr>
            <p:cNvSpPr txBox="1"/>
            <p:nvPr/>
          </p:nvSpPr>
          <p:spPr>
            <a:xfrm>
              <a:off x="2619546" y="3466594"/>
              <a:ext cx="1246909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latin typeface="+mn-ea"/>
                </a:rPr>
                <a:t>합성 풀 백업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2325E1-73FC-455A-B6FB-87839642467B}"/>
                </a:ext>
              </a:extLst>
            </p:cNvPr>
            <p:cNvSpPr txBox="1"/>
            <p:nvPr/>
          </p:nvSpPr>
          <p:spPr>
            <a:xfrm>
              <a:off x="2320637" y="2705521"/>
              <a:ext cx="1246909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 err="1">
                  <a:latin typeface="+mn-ea"/>
                </a:rPr>
                <a:t>증분</a:t>
              </a:r>
              <a:r>
                <a:rPr lang="ko-KR" altLang="en-US" sz="800" dirty="0">
                  <a:latin typeface="+mn-ea"/>
                </a:rPr>
                <a:t> 백업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1719C24-2F32-43AC-BB1F-A536555CDB10}"/>
                </a:ext>
              </a:extLst>
            </p:cNvPr>
            <p:cNvSpPr txBox="1"/>
            <p:nvPr/>
          </p:nvSpPr>
          <p:spPr>
            <a:xfrm>
              <a:off x="926136" y="3184664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일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605C26-9F73-4A8B-A2FB-5E4A9F160B97}"/>
                </a:ext>
              </a:extLst>
            </p:cNvPr>
            <p:cNvSpPr txBox="1"/>
            <p:nvPr/>
          </p:nvSpPr>
          <p:spPr>
            <a:xfrm>
              <a:off x="1431848" y="3184664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월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317404F-8F78-4035-9731-13774E25121F}"/>
                </a:ext>
              </a:extLst>
            </p:cNvPr>
            <p:cNvSpPr txBox="1"/>
            <p:nvPr/>
          </p:nvSpPr>
          <p:spPr>
            <a:xfrm>
              <a:off x="1915002" y="3184664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화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6760300-677D-4215-96F9-6D602E16D06C}"/>
                </a:ext>
              </a:extLst>
            </p:cNvPr>
            <p:cNvSpPr txBox="1"/>
            <p:nvPr/>
          </p:nvSpPr>
          <p:spPr>
            <a:xfrm>
              <a:off x="2420714" y="3184664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수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7E29AC4-68A3-4227-859B-916E3AD27D3D}"/>
                </a:ext>
              </a:extLst>
            </p:cNvPr>
            <p:cNvSpPr txBox="1"/>
            <p:nvPr/>
          </p:nvSpPr>
          <p:spPr>
            <a:xfrm>
              <a:off x="2899114" y="3184664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목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9343D98-F6FD-47C5-A030-E52EE5A42745}"/>
                </a:ext>
              </a:extLst>
            </p:cNvPr>
            <p:cNvSpPr txBox="1"/>
            <p:nvPr/>
          </p:nvSpPr>
          <p:spPr>
            <a:xfrm>
              <a:off x="3407417" y="3184664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금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7742EE0-BA01-45B0-85AC-AC4CD0DBC4F9}"/>
                </a:ext>
              </a:extLst>
            </p:cNvPr>
            <p:cNvSpPr txBox="1"/>
            <p:nvPr/>
          </p:nvSpPr>
          <p:spPr>
            <a:xfrm>
              <a:off x="3943224" y="3184664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토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0E6CD1-4719-45CF-8485-04CE0614F869}"/>
                </a:ext>
              </a:extLst>
            </p:cNvPr>
            <p:cNvSpPr txBox="1"/>
            <p:nvPr/>
          </p:nvSpPr>
          <p:spPr>
            <a:xfrm>
              <a:off x="926136" y="4228158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일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137EA83-AD47-4BAD-9B24-35B8AD1FD1C7}"/>
                </a:ext>
              </a:extLst>
            </p:cNvPr>
            <p:cNvSpPr txBox="1"/>
            <p:nvPr/>
          </p:nvSpPr>
          <p:spPr>
            <a:xfrm>
              <a:off x="1431848" y="4228158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월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85455BF-FD30-49A8-83FE-3E400F432314}"/>
                </a:ext>
              </a:extLst>
            </p:cNvPr>
            <p:cNvSpPr txBox="1"/>
            <p:nvPr/>
          </p:nvSpPr>
          <p:spPr>
            <a:xfrm>
              <a:off x="1915002" y="4228158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화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2E9853-FDB1-4671-8F9F-839838D024B4}"/>
                </a:ext>
              </a:extLst>
            </p:cNvPr>
            <p:cNvSpPr txBox="1"/>
            <p:nvPr/>
          </p:nvSpPr>
          <p:spPr>
            <a:xfrm>
              <a:off x="2420714" y="4228158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수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42258B8-6160-418A-A1FE-A93A43AB3DE2}"/>
                </a:ext>
              </a:extLst>
            </p:cNvPr>
            <p:cNvSpPr txBox="1"/>
            <p:nvPr/>
          </p:nvSpPr>
          <p:spPr>
            <a:xfrm>
              <a:off x="2899114" y="4228158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목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2090C5F-E9F4-488B-BCB0-789FF0888CBB}"/>
                </a:ext>
              </a:extLst>
            </p:cNvPr>
            <p:cNvSpPr txBox="1"/>
            <p:nvPr/>
          </p:nvSpPr>
          <p:spPr>
            <a:xfrm>
              <a:off x="3407417" y="4228158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금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7879264-EF43-4681-AC13-B6F1C8E98503}"/>
                </a:ext>
              </a:extLst>
            </p:cNvPr>
            <p:cNvSpPr txBox="1"/>
            <p:nvPr/>
          </p:nvSpPr>
          <p:spPr>
            <a:xfrm>
              <a:off x="3943224" y="4228158"/>
              <a:ext cx="646356" cy="19581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80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토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D0D4600-E814-4641-AC15-F701A47D00AD}"/>
              </a:ext>
            </a:extLst>
          </p:cNvPr>
          <p:cNvSpPr txBox="1"/>
          <p:nvPr/>
        </p:nvSpPr>
        <p:spPr>
          <a:xfrm>
            <a:off x="413945" y="2637281"/>
            <a:ext cx="8007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ko-KR" altLang="en-US" sz="1050" b="1" dirty="0" err="1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영구증분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8A48C6-27C4-4772-B0AA-7FD0F5E460FB}"/>
              </a:ext>
            </a:extLst>
          </p:cNvPr>
          <p:cNvSpPr txBox="1"/>
          <p:nvPr/>
        </p:nvSpPr>
        <p:spPr>
          <a:xfrm>
            <a:off x="413945" y="3702309"/>
            <a:ext cx="8007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ko-KR" altLang="en-US" sz="1050" b="1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함성풀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77" name="모서리가 둥근 직사각형 91">
            <a:extLst>
              <a:ext uri="{FF2B5EF4-FFF2-40B4-BE49-F238E27FC236}">
                <a16:creationId xmlns:a16="http://schemas.microsoft.com/office/drawing/2014/main" id="{E060E5EB-6655-4B63-8950-753DE1DC6ACC}"/>
              </a:ext>
            </a:extLst>
          </p:cNvPr>
          <p:cNvSpPr/>
          <p:nvPr/>
        </p:nvSpPr>
        <p:spPr>
          <a:xfrm>
            <a:off x="5019840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8" name="모서리가 둥근 직사각형 92">
            <a:extLst>
              <a:ext uri="{FF2B5EF4-FFF2-40B4-BE49-F238E27FC236}">
                <a16:creationId xmlns:a16="http://schemas.microsoft.com/office/drawing/2014/main" id="{E00571CC-63A9-4613-8EE3-9EE0BA707A84}"/>
              </a:ext>
            </a:extLst>
          </p:cNvPr>
          <p:cNvSpPr/>
          <p:nvPr/>
        </p:nvSpPr>
        <p:spPr>
          <a:xfrm>
            <a:off x="5006453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단 한번의 백업으로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Veeam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은 다양한 방식의 복구를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한번의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백업이미지로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파일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볼륨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가상이미지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어플리케이션개체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레벨의 복구를 지원하며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별도의 백업구성이나 복구를 위한 사전 작업이 필요하지 없음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Agent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레벨의 백업의 경우에도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가상환경과 동일하게 이미지전체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OS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레벨의 파일단위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OS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 구성된 어플리케이션 레벨의 복구를 수행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03" name="Picture 2">
            <a:extLst>
              <a:ext uri="{FF2B5EF4-FFF2-40B4-BE49-F238E27FC236}">
                <a16:creationId xmlns:a16="http://schemas.microsoft.com/office/drawing/2014/main" id="{8594B13F-1981-47F9-AE6F-588AD270A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20" y="2296686"/>
            <a:ext cx="4272398" cy="213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201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/>
              <a:t>요구사항 별 만족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구현</a:t>
            </a:r>
            <a:endParaRPr lang="ko-KR" altLang="en-US" sz="2600" b="1" dirty="0">
              <a:latin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가상화 시스템에 대한 홈플러스 요구 사항에 대해 충족합니다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5" y="1755336"/>
            <a:ext cx="4500132" cy="4556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오픈소스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DBMS(Maria DB, </a:t>
            </a:r>
            <a:r>
              <a:rPr lang="ko-KR" alt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포스트그래스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SQL, MongoDB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등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백업 가능여부</a:t>
            </a:r>
          </a:p>
        </p:txBody>
      </p:sp>
      <p:sp>
        <p:nvSpPr>
          <p:cNvPr id="6" name="모서리가 둥근 직사각형 69">
            <a:extLst>
              <a:ext uri="{FF2B5EF4-FFF2-40B4-BE49-F238E27FC236}">
                <a16:creationId xmlns:a16="http://schemas.microsoft.com/office/drawing/2014/main" id="{D2DD7792-008F-4786-BB03-F39F899E6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453" y="1755335"/>
            <a:ext cx="4500132" cy="455601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이미지 백업에서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DBMS(Oracle, MS-SQL, MySQL)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의 백업 및 복구의 가능여부</a:t>
            </a:r>
          </a:p>
        </p:txBody>
      </p:sp>
      <p:sp>
        <p:nvSpPr>
          <p:cNvPr id="40" name="모서리가 둥근 직사각형 91">
            <a:extLst>
              <a:ext uri="{FF2B5EF4-FFF2-40B4-BE49-F238E27FC236}">
                <a16:creationId xmlns:a16="http://schemas.microsoft.com/office/drawing/2014/main" id="{A239F8B6-0909-4B1F-A458-5D7A3CCEB610}"/>
              </a:ext>
            </a:extLst>
          </p:cNvPr>
          <p:cNvSpPr/>
          <p:nvPr/>
        </p:nvSpPr>
        <p:spPr>
          <a:xfrm>
            <a:off x="399415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1" name="모서리가 둥근 직사각형 92">
            <a:extLst>
              <a:ext uri="{FF2B5EF4-FFF2-40B4-BE49-F238E27FC236}">
                <a16:creationId xmlns:a16="http://schemas.microsoft.com/office/drawing/2014/main" id="{366FF059-6CD3-4E32-8714-6E93A727ED42}"/>
              </a:ext>
            </a:extLst>
          </p:cNvPr>
          <p:cNvSpPr/>
          <p:nvPr/>
        </p:nvSpPr>
        <p:spPr>
          <a:xfrm>
            <a:off x="386028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Veeam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은 단일 백업 작업으로 본사에서 제공하는 스크립트를 사용하여 오픈소스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DBMS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 대해 정합성 유지하면서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OS, DB, File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을 동시에 백업 수행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Unitrends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를 이용한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Maria DB, </a:t>
            </a:r>
            <a:r>
              <a:rPr lang="en-US" altLang="ko-KR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PostgresDB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Mongo DB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백업을 지원</a:t>
            </a:r>
          </a:p>
        </p:txBody>
      </p:sp>
      <p:sp>
        <p:nvSpPr>
          <p:cNvPr id="66" name="모서리가 둥근 직사각형 91">
            <a:extLst>
              <a:ext uri="{FF2B5EF4-FFF2-40B4-BE49-F238E27FC236}">
                <a16:creationId xmlns:a16="http://schemas.microsoft.com/office/drawing/2014/main" id="{9829C2D8-8A55-4FD5-8297-ED9DBDAE3AEA}"/>
              </a:ext>
            </a:extLst>
          </p:cNvPr>
          <p:cNvSpPr/>
          <p:nvPr/>
        </p:nvSpPr>
        <p:spPr>
          <a:xfrm>
            <a:off x="5019840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7" name="모서리가 둥근 직사각형 92">
            <a:extLst>
              <a:ext uri="{FF2B5EF4-FFF2-40B4-BE49-F238E27FC236}">
                <a16:creationId xmlns:a16="http://schemas.microsoft.com/office/drawing/2014/main" id="{C713FB50-DE00-47AF-99CD-E88176AA3A44}"/>
              </a:ext>
            </a:extLst>
          </p:cNvPr>
          <p:cNvSpPr/>
          <p:nvPr/>
        </p:nvSpPr>
        <p:spPr>
          <a:xfrm>
            <a:off x="5006453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단한번의 이미지 백업으로 어플리케이션의 필요한 개체만 빠르게 복구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가상머신 및 물리 서버 내의 파일 뿐만 아니라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Oracle, MS Exchange, MS SQL, SharePoint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 대한 어플리케이션 레벨의 복구 기능 제공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복구 시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가상머신 내에 별도의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Agent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를 설치하지 않고 복구를 진행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MySQL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의 경우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Veeam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이미지 백업 시 본사에서 제공하는 스크립트를 통해 정합성을 유지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Unitrends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를 이용한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DBMS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 및 복구 지원 </a:t>
            </a:r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CC2720B5-D730-471C-9411-5FFD5EED1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793" y="2621756"/>
            <a:ext cx="4241452" cy="9893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D11DFC-0719-4FC9-A495-415D53C78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752" y="4010175"/>
            <a:ext cx="4335534" cy="2476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B3A4BA1-F890-42D8-BD13-73603188A6B6}"/>
              </a:ext>
            </a:extLst>
          </p:cNvPr>
          <p:cNvSpPr txBox="1"/>
          <p:nvPr/>
        </p:nvSpPr>
        <p:spPr>
          <a:xfrm>
            <a:off x="5120294" y="2306295"/>
            <a:ext cx="26725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Veeam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 호환성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2118A3-1718-47D7-914B-41D2F6E0B338}"/>
              </a:ext>
            </a:extLst>
          </p:cNvPr>
          <p:cNvSpPr txBox="1"/>
          <p:nvPr/>
        </p:nvSpPr>
        <p:spPr>
          <a:xfrm>
            <a:off x="447594" y="3456219"/>
            <a:ext cx="2338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Unitrends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 호환성 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–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호환성 파일 참고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059D96-52CB-4C64-B8FB-AAB58FE3B7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94" y="3693613"/>
            <a:ext cx="4363336" cy="57150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6E24A5C-C61E-403A-83FE-4A947FEC3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" y="4232780"/>
            <a:ext cx="4339988" cy="24765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ADDC063-4ABB-42C9-A5CD-ED257E1F3FA7}"/>
              </a:ext>
            </a:extLst>
          </p:cNvPr>
          <p:cNvSpPr txBox="1"/>
          <p:nvPr/>
        </p:nvSpPr>
        <p:spPr>
          <a:xfrm>
            <a:off x="447594" y="2283591"/>
            <a:ext cx="2338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1050" b="1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Veeam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호환성</a:t>
            </a: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5FD17FDA-88A4-48CD-9D45-A686D3E8E5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" y="2511642"/>
            <a:ext cx="2641602" cy="90880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314DD8AF-36B7-4FD0-B7DE-096F94D871C8}"/>
              </a:ext>
            </a:extLst>
          </p:cNvPr>
          <p:cNvSpPr txBox="1"/>
          <p:nvPr/>
        </p:nvSpPr>
        <p:spPr>
          <a:xfrm>
            <a:off x="5135793" y="3729805"/>
            <a:ext cx="2338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Unitrends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 호환성 </a:t>
            </a:r>
            <a:r>
              <a:rPr lang="en-US" altLang="ko-KR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–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호환성 파일 참고 </a:t>
            </a:r>
          </a:p>
        </p:txBody>
      </p:sp>
    </p:spTree>
    <p:extLst>
      <p:ext uri="{BB962C8B-B14F-4D97-AF65-F5344CB8AC3E}">
        <p14:creationId xmlns:p14="http://schemas.microsoft.com/office/powerpoint/2010/main" val="275502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ko-KR" altLang="en-US" sz="2600" b="1" dirty="0">
                <a:latin typeface="맑은 고딕" panose="020B0503020000020004" pitchFamily="50" charset="-127"/>
              </a:rPr>
              <a:t>제안 배경 및 목적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홈플러스 가상화 시스템과 물리 서버 </a:t>
            </a:r>
            <a:r>
              <a:rPr lang="en-US" altLang="ko-KR" sz="1600" b="0" dirty="0">
                <a:latin typeface="맑은 고딕" panose="020B0503020000020004" pitchFamily="50" charset="-127"/>
              </a:rPr>
              <a:t>OS </a:t>
            </a:r>
            <a:r>
              <a:rPr lang="ko-KR" altLang="en-US" sz="1600" b="0" dirty="0">
                <a:latin typeface="맑은 고딕" panose="020B0503020000020004" pitchFamily="50" charset="-127"/>
              </a:rPr>
              <a:t>대한 백업 시스템을 구축하여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모든 인프라의 데이터 및</a:t>
            </a:r>
            <a:r>
              <a:rPr lang="en-US" altLang="ko-KR" sz="1600" b="0" dirty="0">
                <a:latin typeface="맑은 고딕" panose="020B0503020000020004" pitchFamily="50" charset="-127"/>
              </a:rPr>
              <a:t> OS </a:t>
            </a:r>
            <a:r>
              <a:rPr lang="ko-KR" altLang="en-US" sz="1600" b="0" dirty="0">
                <a:latin typeface="맑은 고딕" panose="020B0503020000020004" pitchFamily="50" charset="-127"/>
              </a:rPr>
              <a:t>영역의 장애 및 보안사고 발생 시 안정적이고 신속한 복구를 통한 비즈니스 연속성 및 안정성을 확보합니다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10749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제안 배경 및 목적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9FE00C1-AB4F-43E0-8BA6-1E5B353FECC0}"/>
              </a:ext>
            </a:extLst>
          </p:cNvPr>
          <p:cNvGrpSpPr/>
          <p:nvPr/>
        </p:nvGrpSpPr>
        <p:grpSpPr>
          <a:xfrm>
            <a:off x="694681" y="2198327"/>
            <a:ext cx="8522196" cy="4100873"/>
            <a:chOff x="248939" y="1554958"/>
            <a:chExt cx="11595230" cy="4717809"/>
          </a:xfrm>
        </p:grpSpPr>
        <p:graphicFrame>
          <p:nvGraphicFramePr>
            <p:cNvPr id="21" name="내용 개체 틀 6">
              <a:extLst>
                <a:ext uri="{FF2B5EF4-FFF2-40B4-BE49-F238E27FC236}">
                  <a16:creationId xmlns:a16="http://schemas.microsoft.com/office/drawing/2014/main" id="{567C09E7-DF64-47C1-A376-1D237D99E52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07951107"/>
                </p:ext>
              </p:extLst>
            </p:nvPr>
          </p:nvGraphicFramePr>
          <p:xfrm>
            <a:off x="647945" y="2351739"/>
            <a:ext cx="10785849" cy="180071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22" name="Group 174">
              <a:extLst>
                <a:ext uri="{FF2B5EF4-FFF2-40B4-BE49-F238E27FC236}">
                  <a16:creationId xmlns:a16="http://schemas.microsoft.com/office/drawing/2014/main" id="{0BAA9CBA-0CFC-4582-B1DF-C299FC40C97B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281711" y="1554958"/>
              <a:ext cx="11562458" cy="1334094"/>
              <a:chOff x="860" y="1224"/>
              <a:chExt cx="2600" cy="408"/>
            </a:xfrm>
            <a:solidFill>
              <a:srgbClr val="DDDDDD">
                <a:alpha val="25882"/>
              </a:srgbClr>
            </a:solidFill>
          </p:grpSpPr>
          <p:sp>
            <p:nvSpPr>
              <p:cNvPr id="27" name="Freeform 175">
                <a:extLst>
                  <a:ext uri="{FF2B5EF4-FFF2-40B4-BE49-F238E27FC236}">
                    <a16:creationId xmlns:a16="http://schemas.microsoft.com/office/drawing/2014/main" id="{24046493-89E2-4AA3-A5F9-EF45FDF0F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" y="1424"/>
                <a:ext cx="944" cy="208"/>
              </a:xfrm>
              <a:custGeom>
                <a:avLst/>
                <a:gdLst>
                  <a:gd name="T0" fmla="*/ 764 w 944"/>
                  <a:gd name="T1" fmla="*/ 208 h 208"/>
                  <a:gd name="T2" fmla="*/ 944 w 944"/>
                  <a:gd name="T3" fmla="*/ 0 h 208"/>
                  <a:gd name="T4" fmla="*/ 0 w 944"/>
                  <a:gd name="T5" fmla="*/ 208 h 208"/>
                  <a:gd name="T6" fmla="*/ 764 w 944"/>
                  <a:gd name="T7" fmla="*/ 208 h 20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4"/>
                  <a:gd name="T13" fmla="*/ 0 h 208"/>
                  <a:gd name="T14" fmla="*/ 944 w 944"/>
                  <a:gd name="T15" fmla="*/ 208 h 20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4" h="208">
                    <a:moveTo>
                      <a:pt x="764" y="208"/>
                    </a:moveTo>
                    <a:lnTo>
                      <a:pt x="944" y="0"/>
                    </a:lnTo>
                    <a:lnTo>
                      <a:pt x="0" y="208"/>
                    </a:lnTo>
                    <a:lnTo>
                      <a:pt x="764" y="2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76">
                <a:extLst>
                  <a:ext uri="{FF2B5EF4-FFF2-40B4-BE49-F238E27FC236}">
                    <a16:creationId xmlns:a16="http://schemas.microsoft.com/office/drawing/2014/main" id="{1327FF4D-0E5B-4862-88BA-FEAC00F3AE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" y="1420"/>
                <a:ext cx="932" cy="212"/>
              </a:xfrm>
              <a:custGeom>
                <a:avLst/>
                <a:gdLst>
                  <a:gd name="T0" fmla="*/ 180 w 932"/>
                  <a:gd name="T1" fmla="*/ 212 h 212"/>
                  <a:gd name="T2" fmla="*/ 0 w 932"/>
                  <a:gd name="T3" fmla="*/ 0 h 212"/>
                  <a:gd name="T4" fmla="*/ 932 w 932"/>
                  <a:gd name="T5" fmla="*/ 212 h 212"/>
                  <a:gd name="T6" fmla="*/ 180 w 932"/>
                  <a:gd name="T7" fmla="*/ 212 h 2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32"/>
                  <a:gd name="T13" fmla="*/ 0 h 212"/>
                  <a:gd name="T14" fmla="*/ 932 w 932"/>
                  <a:gd name="T15" fmla="*/ 212 h 2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32" h="212">
                    <a:moveTo>
                      <a:pt x="180" y="212"/>
                    </a:moveTo>
                    <a:lnTo>
                      <a:pt x="0" y="0"/>
                    </a:lnTo>
                    <a:lnTo>
                      <a:pt x="932" y="212"/>
                    </a:lnTo>
                    <a:lnTo>
                      <a:pt x="180" y="2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77">
                <a:extLst>
                  <a:ext uri="{FF2B5EF4-FFF2-40B4-BE49-F238E27FC236}">
                    <a16:creationId xmlns:a16="http://schemas.microsoft.com/office/drawing/2014/main" id="{16C6E1A0-3A73-43A2-A4C5-5128A293D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0" y="1224"/>
                <a:ext cx="1445" cy="408"/>
              </a:xfrm>
              <a:custGeom>
                <a:avLst/>
                <a:gdLst>
                  <a:gd name="T0" fmla="*/ 211 w 1445"/>
                  <a:gd name="T1" fmla="*/ 408 h 408"/>
                  <a:gd name="T2" fmla="*/ 388 w 1445"/>
                  <a:gd name="T3" fmla="*/ 184 h 408"/>
                  <a:gd name="T4" fmla="*/ 0 w 1445"/>
                  <a:gd name="T5" fmla="*/ 264 h 408"/>
                  <a:gd name="T6" fmla="*/ 725 w 1445"/>
                  <a:gd name="T7" fmla="*/ 0 h 408"/>
                  <a:gd name="T8" fmla="*/ 1445 w 1445"/>
                  <a:gd name="T9" fmla="*/ 264 h 408"/>
                  <a:gd name="T10" fmla="*/ 1061 w 1445"/>
                  <a:gd name="T11" fmla="*/ 182 h 408"/>
                  <a:gd name="T12" fmla="*/ 1245 w 1445"/>
                  <a:gd name="T13" fmla="*/ 408 h 408"/>
                  <a:gd name="T14" fmla="*/ 211 w 1445"/>
                  <a:gd name="T15" fmla="*/ 408 h 4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45"/>
                  <a:gd name="T25" fmla="*/ 0 h 408"/>
                  <a:gd name="T26" fmla="*/ 1445 w 1445"/>
                  <a:gd name="T27" fmla="*/ 408 h 4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45" h="408">
                    <a:moveTo>
                      <a:pt x="211" y="408"/>
                    </a:moveTo>
                    <a:lnTo>
                      <a:pt x="388" y="184"/>
                    </a:lnTo>
                    <a:lnTo>
                      <a:pt x="0" y="264"/>
                    </a:lnTo>
                    <a:lnTo>
                      <a:pt x="725" y="0"/>
                    </a:lnTo>
                    <a:lnTo>
                      <a:pt x="1445" y="264"/>
                    </a:lnTo>
                    <a:lnTo>
                      <a:pt x="1061" y="182"/>
                    </a:lnTo>
                    <a:lnTo>
                      <a:pt x="1245" y="408"/>
                    </a:lnTo>
                    <a:lnTo>
                      <a:pt x="211" y="4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A51660-A60C-4F50-A08A-657A4C7E1066}"/>
                </a:ext>
              </a:extLst>
            </p:cNvPr>
            <p:cNvSpPr txBox="1"/>
            <p:nvPr/>
          </p:nvSpPr>
          <p:spPr>
            <a:xfrm>
              <a:off x="326037" y="1681797"/>
              <a:ext cx="11438561" cy="38948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 w="1905"/>
                  <a:solidFill>
                    <a:srgbClr val="00080F">
                      <a:lumMod val="50000"/>
                      <a:lumOff val="50000"/>
                    </a:srgb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uLnTx/>
                  <a:uFillTx/>
                </a:rPr>
                <a:t>가상화 및 물리 서버 백업 인프라 구축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EDA948-CAB0-41C9-8148-5FBAA361D7F0}"/>
                </a:ext>
              </a:extLst>
            </p:cNvPr>
            <p:cNvSpPr txBox="1"/>
            <p:nvPr/>
          </p:nvSpPr>
          <p:spPr>
            <a:xfrm>
              <a:off x="248939" y="4340170"/>
              <a:ext cx="3804845" cy="19191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txBody>
            <a:bodyPr wrap="square" rtlCol="0" anchor="ctr">
              <a:noAutofit/>
            </a:bodyPr>
            <a:lstStyle/>
            <a:p>
              <a:pPr marL="171450" marR="0" lvl="0" indent="-171450" algn="just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인적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물리적 재해로부터 완벽한 데이터 보호 환경 구성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171450" marR="0" lvl="0" indent="-171450" algn="just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고객사 백업 정책 수용 및 서비스 연속성 확보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171450" marR="0" lvl="0" indent="-171450" algn="just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가상화 환경 다양한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OS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및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DB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의 손쉬운 관리를 고려한 백업 솔루션 도입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171450" marR="0" lvl="0" indent="-171450" algn="just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</a:rPr>
                <a:t>물리 서버 다양한 </a:t>
              </a:r>
              <a:r>
                <a:rPr lang="en-US" altLang="ko-KR" sz="1000" kern="0" dirty="0">
                  <a:solidFill>
                    <a:prstClr val="black"/>
                  </a:solidFill>
                </a:rPr>
                <a:t>OS</a:t>
              </a:r>
              <a:r>
                <a:rPr lang="ko-KR" altLang="en-US" sz="1000" kern="0" dirty="0">
                  <a:solidFill>
                    <a:prstClr val="black"/>
                  </a:solidFill>
                </a:rPr>
                <a:t>의 손쉬운 백업 및 복구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5DB8EF-3119-406A-98FA-E6296B034512}"/>
                </a:ext>
              </a:extLst>
            </p:cNvPr>
            <p:cNvSpPr txBox="1"/>
            <p:nvPr/>
          </p:nvSpPr>
          <p:spPr>
            <a:xfrm>
              <a:off x="4172783" y="4340171"/>
              <a:ext cx="3780317" cy="19191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txBody>
            <a:bodyPr wrap="square" rtlCol="0" anchor="ctr">
              <a:noAutofit/>
            </a:bodyPr>
            <a:lstStyle/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80F"/>
                  </a:solidFill>
                  <a:effectLst/>
                  <a:uLnTx/>
                  <a:uFillTx/>
                </a:rPr>
                <a:t>가상화 및 물리 서버에 대한 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80F"/>
                  </a:solidFill>
                  <a:effectLst/>
                  <a:uLnTx/>
                  <a:uFillTx/>
                </a:rPr>
                <a:t>P2P, P2V, V2V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80F"/>
                  </a:solidFill>
                  <a:effectLst/>
                  <a:uLnTx/>
                  <a:uFillTx/>
                </a:rPr>
                <a:t>를 환경 구성</a:t>
              </a:r>
              <a:endParaRPr lang="en-US" altLang="ko-KR" sz="1000" b="1" kern="0" dirty="0">
                <a:solidFill>
                  <a:srgbClr val="00080F"/>
                </a:solidFill>
              </a:endParaRPr>
            </a:p>
            <a:p>
              <a:pPr marL="176213" lvl="0" indent="-176213" defTabSz="914400">
                <a:buFont typeface="Arial" panose="020B0604020202020204" pitchFamily="34" charset="0"/>
                <a:buChar char="•"/>
                <a:defRPr/>
              </a:pPr>
              <a:r>
                <a:rPr lang="ko-KR" altLang="en-US" sz="1000" kern="0" dirty="0">
                  <a:solidFill>
                    <a:prstClr val="black"/>
                  </a:solidFill>
                  <a:latin typeface="Rix모던고딕 EB" panose="02020603020101020101" pitchFamily="18" charset="-127"/>
                  <a:ea typeface="맑은 고딕" panose="020B0503020000020004" pitchFamily="50" charset="-127"/>
                </a:rPr>
                <a:t>장애복구 시</a:t>
              </a:r>
              <a:r>
                <a:rPr lang="en-US" altLang="ko-KR" sz="1000" kern="0" dirty="0">
                  <a:solidFill>
                    <a:prstClr val="black"/>
                  </a:solidFill>
                  <a:latin typeface="Rix모던고딕 EB" panose="02020603020101020101" pitchFamily="18" charset="-127"/>
                  <a:ea typeface="맑은 고딕" panose="020B0503020000020004" pitchFamily="50" charset="-127"/>
                </a:rPr>
                <a:t> OS</a:t>
              </a:r>
              <a:r>
                <a:rPr lang="ko-KR" altLang="en-US" sz="1000" kern="0" dirty="0">
                  <a:solidFill>
                    <a:prstClr val="black"/>
                  </a:solidFill>
                  <a:latin typeface="Rix모던고딕 EB" panose="02020603020101020101" pitchFamily="18" charset="-127"/>
                  <a:ea typeface="맑은 고딕" panose="020B0503020000020004" pitchFamily="50" charset="-127"/>
                </a:rPr>
                <a:t>환경 및 데이터 복원을 위한 대응 체계 수립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176213" marR="0" lvl="0" indent="-176213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000" b="1" kern="0" dirty="0">
                  <a:solidFill>
                    <a:prstClr val="black"/>
                  </a:solidFill>
                </a:rPr>
                <a:t>백업본을 수분 이내에 즉각 사용할 수 있는 환경 구축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5DD2303-85CA-4209-A16A-CCE34F6447F7}"/>
                </a:ext>
              </a:extLst>
            </p:cNvPr>
            <p:cNvSpPr txBox="1"/>
            <p:nvPr/>
          </p:nvSpPr>
          <p:spPr>
            <a:xfrm>
              <a:off x="8047753" y="4353615"/>
              <a:ext cx="3775458" cy="19191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85000"/>
                </a:schemeClr>
              </a:solidFill>
              <a:prstDash val="solid"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defTabSz="914400">
                <a:lnSpc>
                  <a:spcPct val="100000"/>
                </a:lnSpc>
                <a:buFont typeface="Arial" panose="020B0604020202020204" pitchFamily="34" charset="0"/>
                <a:buChar char="•"/>
                <a:defRPr sz="10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pPr marL="171450" marR="0" lvl="0" indent="-171450" algn="just" defTabSz="91440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효과적인 백업 시스템 구축을 위한 데이터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,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</a:rPr>
                <a:t>가상화 및 운영 체제를 고려한 최적의 백업 환경 구축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  <a:p>
              <a:pPr marL="171450" lvl="0" indent="-171450" algn="just" latinLnBrk="1">
                <a:defRPr/>
              </a:pPr>
              <a:r>
                <a:rPr lang="ko-KR" altLang="en-US" kern="0" dirty="0">
                  <a:solidFill>
                    <a:prstClr val="black"/>
                  </a:solidFill>
                  <a:latin typeface="맑은 고딕"/>
                </a:rPr>
                <a:t>고성능</a:t>
              </a:r>
              <a:r>
                <a:rPr lang="en-US" altLang="ko-KR" kern="0" dirty="0">
                  <a:solidFill>
                    <a:prstClr val="black"/>
                  </a:solidFill>
                  <a:latin typeface="맑은 고딕"/>
                </a:rPr>
                <a:t>, </a:t>
              </a:r>
              <a:r>
                <a:rPr lang="ko-KR" altLang="en-US" kern="0" dirty="0">
                  <a:solidFill>
                    <a:prstClr val="black"/>
                  </a:solidFill>
                  <a:latin typeface="맑은 고딕"/>
                </a:rPr>
                <a:t>고가용성</a:t>
              </a:r>
              <a:r>
                <a:rPr lang="en-US" altLang="ko-KR" kern="0" dirty="0">
                  <a:solidFill>
                    <a:prstClr val="black"/>
                  </a:solidFill>
                  <a:latin typeface="맑은 고딕"/>
                </a:rPr>
                <a:t>, </a:t>
              </a:r>
              <a:r>
                <a:rPr lang="ko-KR" altLang="en-US" kern="0" dirty="0">
                  <a:solidFill>
                    <a:prstClr val="black"/>
                  </a:solidFill>
                  <a:latin typeface="맑은 고딕"/>
                </a:rPr>
                <a:t>안정성을 고려한 백업시스템 구성 방안 제공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  <a:p>
              <a:pPr marL="171450" lvl="0" indent="-171450" algn="just" latinLnBrk="1">
                <a:defRPr/>
              </a:pPr>
              <a:r>
                <a:rPr lang="ko-KR" altLang="en-US" kern="0" dirty="0">
                  <a:solidFill>
                    <a:prstClr val="black"/>
                  </a:solidFill>
                  <a:latin typeface="맑은 고딕"/>
                </a:rPr>
                <a:t>향후 트랜드를 고려한 완벽한 백업시스템 구성 방안 제공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725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/>
              <a:t>요구사항 별 만족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구현</a:t>
            </a:r>
            <a:endParaRPr lang="ko-KR" altLang="en-US" sz="2600" b="1" dirty="0">
              <a:latin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가상화 시스템에 대한 홈플러스 요구 사항에 대해 충족합니다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5" y="1755336"/>
            <a:ext cx="4500132" cy="4556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중요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DBMS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를 위한 시간단위의 백업 및 복구 가능여부</a:t>
            </a:r>
          </a:p>
        </p:txBody>
      </p:sp>
      <p:sp>
        <p:nvSpPr>
          <p:cNvPr id="6" name="모서리가 둥근 직사각형 69">
            <a:extLst>
              <a:ext uri="{FF2B5EF4-FFF2-40B4-BE49-F238E27FC236}">
                <a16:creationId xmlns:a16="http://schemas.microsoft.com/office/drawing/2014/main" id="{D2DD7792-008F-4786-BB03-F39F899E6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453" y="1755335"/>
            <a:ext cx="4500132" cy="455601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Cloud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저장소를 활용한 데이터 백업 가능여부</a:t>
            </a:r>
          </a:p>
        </p:txBody>
      </p:sp>
      <p:sp>
        <p:nvSpPr>
          <p:cNvPr id="10" name="모서리가 둥근 직사각형 91">
            <a:extLst>
              <a:ext uri="{FF2B5EF4-FFF2-40B4-BE49-F238E27FC236}">
                <a16:creationId xmlns:a16="http://schemas.microsoft.com/office/drawing/2014/main" id="{0FF71E8A-281E-4F9C-B34E-8A73AA438E25}"/>
              </a:ext>
            </a:extLst>
          </p:cNvPr>
          <p:cNvSpPr/>
          <p:nvPr/>
        </p:nvSpPr>
        <p:spPr>
          <a:xfrm>
            <a:off x="399415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모서리가 둥근 직사각형 92">
            <a:extLst>
              <a:ext uri="{FF2B5EF4-FFF2-40B4-BE49-F238E27FC236}">
                <a16:creationId xmlns:a16="http://schemas.microsoft.com/office/drawing/2014/main" id="{6D7AAB7B-E319-4B0C-9F0E-B0806814DE25}"/>
              </a:ext>
            </a:extLst>
          </p:cNvPr>
          <p:cNvSpPr/>
          <p:nvPr/>
        </p:nvSpPr>
        <p:spPr>
          <a:xfrm>
            <a:off x="386028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가상환경 및 물리 환경에 운영중인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DB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및 어플리케이션을 어플리케이션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-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자동인지를 통해 별도의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DB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에이전트 모듈을 설치하지않고 온라인 백업을 수행하여 백업 시스템 구축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 시에 비즈니스 영향을 최소화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최소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15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분 단위로 백업 수행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트랜잭션 로그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및 아카이브 로그 자동 삭제 기능 제공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RMAN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 필요 시 윈도우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리눅스 시스템에 오라클 플러그인 설치 필요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7" name="Picture 4" descr="Application-Aware Processing">
            <a:extLst>
              <a:ext uri="{FF2B5EF4-FFF2-40B4-BE49-F238E27FC236}">
                <a16:creationId xmlns:a16="http://schemas.microsoft.com/office/drawing/2014/main" id="{585EF3B4-03B2-44DC-B2F1-9E5D06902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2" y="2244750"/>
            <a:ext cx="2879862" cy="203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Application-Aware Processing">
            <a:extLst>
              <a:ext uri="{FF2B5EF4-FFF2-40B4-BE49-F238E27FC236}">
                <a16:creationId xmlns:a16="http://schemas.microsoft.com/office/drawing/2014/main" id="{028B98A1-4E01-48FD-AA4F-18717553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507" y="2349500"/>
            <a:ext cx="1925779" cy="213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estoring Database to the Current Restore Point">
            <a:extLst>
              <a:ext uri="{FF2B5EF4-FFF2-40B4-BE49-F238E27FC236}">
                <a16:creationId xmlns:a16="http://schemas.microsoft.com/office/drawing/2014/main" id="{543821A7-4EEC-483D-AFA4-DD584A34E2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83" b="29503"/>
          <a:stretch/>
        </p:blipFill>
        <p:spPr bwMode="auto">
          <a:xfrm>
            <a:off x="3223142" y="2249596"/>
            <a:ext cx="1588149" cy="21337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0FB2D9-41CA-4AEF-83A2-C5A28CDF24FE}"/>
              </a:ext>
            </a:extLst>
          </p:cNvPr>
          <p:cNvSpPr txBox="1"/>
          <p:nvPr/>
        </p:nvSpPr>
        <p:spPr>
          <a:xfrm>
            <a:off x="1539451" y="3918867"/>
            <a:ext cx="1098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ko-KR" altLang="en-US" sz="1100" b="1" dirty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rPr>
              <a:t>백업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376083-519D-403D-8D57-C98F37D122D6}"/>
              </a:ext>
            </a:extLst>
          </p:cNvPr>
          <p:cNvSpPr txBox="1"/>
          <p:nvPr/>
        </p:nvSpPr>
        <p:spPr>
          <a:xfrm>
            <a:off x="3022440" y="3918867"/>
            <a:ext cx="1098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ko-KR" altLang="en-US" sz="1100" b="1" dirty="0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rPr>
              <a:t>복구</a:t>
            </a:r>
          </a:p>
        </p:txBody>
      </p:sp>
      <p:sp>
        <p:nvSpPr>
          <p:cNvPr id="28" name="모서리가 둥근 직사각형 91">
            <a:extLst>
              <a:ext uri="{FF2B5EF4-FFF2-40B4-BE49-F238E27FC236}">
                <a16:creationId xmlns:a16="http://schemas.microsoft.com/office/drawing/2014/main" id="{6D3167EC-AF60-4936-875E-1013CF8AA688}"/>
              </a:ext>
            </a:extLst>
          </p:cNvPr>
          <p:cNvSpPr/>
          <p:nvPr/>
        </p:nvSpPr>
        <p:spPr>
          <a:xfrm>
            <a:off x="5019840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9" name="모서리가 둥근 직사각형 92">
            <a:extLst>
              <a:ext uri="{FF2B5EF4-FFF2-40B4-BE49-F238E27FC236}">
                <a16:creationId xmlns:a16="http://schemas.microsoft.com/office/drawing/2014/main" id="{C9C5EA60-6320-41DF-BAA3-CD1CF2CADE52}"/>
              </a:ext>
            </a:extLst>
          </p:cNvPr>
          <p:cNvSpPr/>
          <p:nvPr/>
        </p:nvSpPr>
        <p:spPr>
          <a:xfrm>
            <a:off x="5006453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장기 보관으로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Cloud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저장소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Amazon S3, Glacier, MS Blob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와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S3/Swift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호환이 되는 모든 스토리지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endParaRPr lang="ko-KR" altLang="en-US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로그인 계정 정보만으로 손쉬운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Cloud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저장소 구성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EF63965-8C63-4389-8643-5EF5FA42B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9394" y="3528342"/>
            <a:ext cx="4145203" cy="7810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AB36B35-0702-403A-ABF8-5D980021E465}"/>
              </a:ext>
            </a:extLst>
          </p:cNvPr>
          <p:cNvSpPr txBox="1"/>
          <p:nvPr/>
        </p:nvSpPr>
        <p:spPr>
          <a:xfrm>
            <a:off x="5045753" y="2526540"/>
            <a:ext cx="4419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30213">
              <a:spcAft>
                <a:spcPts val="400"/>
              </a:spcAft>
              <a:buSzPct val="100000"/>
            </a:pP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Amazon S3, Glacier, MS Blob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와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S3/Swift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호환이 되는 모든 스토리지를 지원</a:t>
            </a:r>
          </a:p>
        </p:txBody>
      </p:sp>
    </p:spTree>
    <p:extLst>
      <p:ext uri="{BB962C8B-B14F-4D97-AF65-F5344CB8AC3E}">
        <p14:creationId xmlns:p14="http://schemas.microsoft.com/office/powerpoint/2010/main" val="345494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/>
              <a:t>요구사항 별 만족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구현</a:t>
            </a:r>
            <a:endParaRPr lang="ko-KR" altLang="en-US" sz="2600" b="1" dirty="0">
              <a:latin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가상화 시스템에 대한 홈플러스 요구 사항에 대해 충족합니다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5" y="1755336"/>
            <a:ext cx="4500132" cy="4556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Backup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상태 및 결과 보고 기능 유무</a:t>
            </a:r>
          </a:p>
        </p:txBody>
      </p:sp>
      <p:sp>
        <p:nvSpPr>
          <p:cNvPr id="10" name="모서리가 둥근 직사각형 91">
            <a:extLst>
              <a:ext uri="{FF2B5EF4-FFF2-40B4-BE49-F238E27FC236}">
                <a16:creationId xmlns:a16="http://schemas.microsoft.com/office/drawing/2014/main" id="{B5D51487-2CA4-411C-8EE6-8EE2D6BFB4C9}"/>
              </a:ext>
            </a:extLst>
          </p:cNvPr>
          <p:cNvSpPr/>
          <p:nvPr/>
        </p:nvSpPr>
        <p:spPr>
          <a:xfrm>
            <a:off x="399415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모서리가 둥근 직사각형 92">
            <a:extLst>
              <a:ext uri="{FF2B5EF4-FFF2-40B4-BE49-F238E27FC236}">
                <a16:creationId xmlns:a16="http://schemas.microsoft.com/office/drawing/2014/main" id="{57B657D7-851D-4011-AF43-B8FA780589EB}"/>
              </a:ext>
            </a:extLst>
          </p:cNvPr>
          <p:cNvSpPr/>
          <p:nvPr/>
        </p:nvSpPr>
        <p:spPr>
          <a:xfrm>
            <a:off x="386028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Veeam ONE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솔루션을 통하여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백업작업 및 시스템 에 대한 다양한 상태 모니터링 및 리포팅을 수행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단순히 백업시스템의 모니터 뿐만 아니라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전반적인 백업대상의 인프라에 대한 시스템 활용률 및 예측을 위한 기준이 될 수 있는 리포팅을 제공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주기적인 리포팅 알람 기능을 통하여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사용자는 메일 또는 시스템관리솔루션과의 연동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937D8A-9C8F-4513-B481-DC9931E3B338}"/>
              </a:ext>
            </a:extLst>
          </p:cNvPr>
          <p:cNvGrpSpPr/>
          <p:nvPr/>
        </p:nvGrpSpPr>
        <p:grpSpPr>
          <a:xfrm>
            <a:off x="546515" y="2349499"/>
            <a:ext cx="4205932" cy="2072375"/>
            <a:chOff x="556824" y="2342815"/>
            <a:chExt cx="4205932" cy="2276234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ED3A5A69-2830-4A08-9263-A40A19EC9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824" y="2349500"/>
              <a:ext cx="2031013" cy="2269549"/>
            </a:xfrm>
            <a:prstGeom prst="rect">
              <a:avLst/>
            </a:prstGeom>
          </p:spPr>
        </p:pic>
        <p:pic>
          <p:nvPicPr>
            <p:cNvPr id="15" name="Picture 1">
              <a:extLst>
                <a:ext uri="{FF2B5EF4-FFF2-40B4-BE49-F238E27FC236}">
                  <a16:creationId xmlns:a16="http://schemas.microsoft.com/office/drawing/2014/main" id="{F6C34275-EFD2-42DE-8B64-743860D33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7837" y="2342815"/>
              <a:ext cx="2174919" cy="2276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48752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/>
              <a:t>요구사항 별 만족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구현</a:t>
            </a:r>
            <a:endParaRPr lang="ko-KR" altLang="en-US" sz="2600" b="1" dirty="0">
              <a:latin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가상화 시스템에 대한 홈플러스 요구 사항에 대해 충족합니다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5" y="1755336"/>
            <a:ext cx="4500132" cy="4556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서비스 영향 없은 무 중단 백업 구축 가능여부</a:t>
            </a:r>
          </a:p>
        </p:txBody>
      </p:sp>
      <p:sp>
        <p:nvSpPr>
          <p:cNvPr id="6" name="모서리가 둥근 직사각형 69">
            <a:extLst>
              <a:ext uri="{FF2B5EF4-FFF2-40B4-BE49-F238E27FC236}">
                <a16:creationId xmlns:a16="http://schemas.microsoft.com/office/drawing/2014/main" id="{D2DD7792-008F-4786-BB03-F39F899E6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453" y="1755335"/>
            <a:ext cx="4500132" cy="455601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이미지 단위 백업 및 복구 가능여부</a:t>
            </a:r>
          </a:p>
        </p:txBody>
      </p:sp>
      <p:sp>
        <p:nvSpPr>
          <p:cNvPr id="13" name="모서리가 둥근 직사각형 91">
            <a:extLst>
              <a:ext uri="{FF2B5EF4-FFF2-40B4-BE49-F238E27FC236}">
                <a16:creationId xmlns:a16="http://schemas.microsoft.com/office/drawing/2014/main" id="{F1E74FE2-7681-4BE8-BACB-6F4F5A981F5B}"/>
              </a:ext>
            </a:extLst>
          </p:cNvPr>
          <p:cNvSpPr/>
          <p:nvPr/>
        </p:nvSpPr>
        <p:spPr>
          <a:xfrm>
            <a:off x="399415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" name="모서리가 둥근 직사각형 92">
            <a:extLst>
              <a:ext uri="{FF2B5EF4-FFF2-40B4-BE49-F238E27FC236}">
                <a16:creationId xmlns:a16="http://schemas.microsoft.com/office/drawing/2014/main" id="{1DE749F6-8492-4FC0-9AB7-F608AA621E8D}"/>
              </a:ext>
            </a:extLst>
          </p:cNvPr>
          <p:cNvSpPr/>
          <p:nvPr/>
        </p:nvSpPr>
        <p:spPr>
          <a:xfrm>
            <a:off x="386028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물리 환경 에이전트 설치 시 서비스 영향을 최소화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리눅스 에이전트 설치 시 서버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리부팅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불필요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윈도우 에이전트 실치 시 아래와 같은 사유 시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리부팅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필요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349250" lvl="1" indent="-171450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kern="0" spc="-69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윈도우 업데이트 후 </a:t>
            </a:r>
            <a:r>
              <a:rPr lang="ko-KR" altLang="en-US" sz="1100" kern="0" spc="-69" dirty="0" err="1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리부팅</a:t>
            </a:r>
            <a:r>
              <a:rPr lang="ko-KR" altLang="en-US" sz="1100" kern="0" spc="-69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하지 않은 경우</a:t>
            </a:r>
            <a:endParaRPr lang="en-US" altLang="ko-KR" sz="1100" kern="0" spc="-69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349250" lvl="1" indent="-171450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ko-KR" altLang="en-US" sz="1100" kern="0" spc="-69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변경 블록 감지</a:t>
            </a:r>
            <a:r>
              <a:rPr lang="en-US" altLang="ko-KR" sz="1100" kern="0" spc="-69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(CBT) </a:t>
            </a:r>
            <a:r>
              <a:rPr lang="ko-KR" altLang="en-US" sz="1100" kern="0" spc="-69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사용 하는 경우</a:t>
            </a:r>
          </a:p>
        </p:txBody>
      </p:sp>
      <p:sp>
        <p:nvSpPr>
          <p:cNvPr id="15" name="모서리가 둥근 직사각형 91">
            <a:extLst>
              <a:ext uri="{FF2B5EF4-FFF2-40B4-BE49-F238E27FC236}">
                <a16:creationId xmlns:a16="http://schemas.microsoft.com/office/drawing/2014/main" id="{79ADA90D-7EB5-4350-A5B5-F566EE353785}"/>
              </a:ext>
            </a:extLst>
          </p:cNvPr>
          <p:cNvSpPr/>
          <p:nvPr/>
        </p:nvSpPr>
        <p:spPr>
          <a:xfrm>
            <a:off x="5019840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" name="모서리가 둥근 직사각형 92">
            <a:extLst>
              <a:ext uri="{FF2B5EF4-FFF2-40B4-BE49-F238E27FC236}">
                <a16:creationId xmlns:a16="http://schemas.microsoft.com/office/drawing/2014/main" id="{1314B1A5-78CA-4977-99C4-884952C35EF6}"/>
              </a:ext>
            </a:extLst>
          </p:cNvPr>
          <p:cNvSpPr/>
          <p:nvPr/>
        </p:nvSpPr>
        <p:spPr>
          <a:xfrm>
            <a:off x="5006453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물리 서버 전체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볼륨 단위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파일 단위 백업을 제공하며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이미지 단위로 백업은 서버 전체와 볼륨 단위를 제공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윈도우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OS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복구 시 디스크 리사이징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이미지 백업 후 서버 전체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볼륨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파일 단위 복구 기능을 제공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6665B7F-1995-42CB-ADDE-18DFD1CFD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0" t="18959" r="1"/>
          <a:stretch/>
        </p:blipFill>
        <p:spPr>
          <a:xfrm>
            <a:off x="5096519" y="2334852"/>
            <a:ext cx="1950460" cy="1240861"/>
          </a:xfrm>
          <a:prstGeom prst="rect">
            <a:avLst/>
          </a:prstGeom>
          <a:ln>
            <a:solidFill>
              <a:srgbClr val="00B33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35C55A-206C-44E6-9AF6-47BADE9EB5D2}"/>
              </a:ext>
            </a:extLst>
          </p:cNvPr>
          <p:cNvGrpSpPr/>
          <p:nvPr/>
        </p:nvGrpSpPr>
        <p:grpSpPr>
          <a:xfrm>
            <a:off x="7123657" y="3080836"/>
            <a:ext cx="2305383" cy="1349806"/>
            <a:chOff x="1132559" y="2699822"/>
            <a:chExt cx="3280705" cy="182916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77DAAEF-844B-40D7-97B5-84668882F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445" t="33498" r="32862" b="38585"/>
            <a:stretch/>
          </p:blipFill>
          <p:spPr>
            <a:xfrm>
              <a:off x="1132559" y="2699822"/>
              <a:ext cx="1659147" cy="796385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6712B442-9A20-4535-9B21-8666B40DF6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829" t="27122" r="20035" b="29764"/>
            <a:stretch/>
          </p:blipFill>
          <p:spPr>
            <a:xfrm>
              <a:off x="2898900" y="2700756"/>
              <a:ext cx="1514363" cy="79545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93A4EF9-E45B-478F-9B1C-1240BEAF4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14" t="10985" r="6679" b="55181"/>
            <a:stretch/>
          </p:blipFill>
          <p:spPr>
            <a:xfrm>
              <a:off x="1132559" y="3574181"/>
              <a:ext cx="3280705" cy="954804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8518B0F-B002-4974-8B2D-6C24F684A391}"/>
              </a:ext>
            </a:extLst>
          </p:cNvPr>
          <p:cNvSpPr txBox="1"/>
          <p:nvPr/>
        </p:nvSpPr>
        <p:spPr>
          <a:xfrm>
            <a:off x="5066099" y="3665816"/>
            <a:ext cx="1980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ko-KR" altLang="en-US" sz="1050" b="1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백업 모드</a:t>
            </a:r>
            <a:endParaRPr lang="ko-KR" altLang="en-US" sz="1050" b="1" dirty="0">
              <a:solidFill>
                <a:schemeClr val="bg1">
                  <a:lumMod val="50000"/>
                </a:schemeClr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7AB1AB-1153-4DC5-8A1C-248654DFE60A}"/>
              </a:ext>
            </a:extLst>
          </p:cNvPr>
          <p:cNvSpPr txBox="1"/>
          <p:nvPr/>
        </p:nvSpPr>
        <p:spPr>
          <a:xfrm>
            <a:off x="7123657" y="2809035"/>
            <a:ext cx="1980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HP Simplified" pitchFamily="34" charset="0"/>
                <a:cs typeface="HP Simplified" pitchFamily="34" charset="0"/>
              </a:rPr>
              <a:t>부팅 이미지를 통한 복구 환경</a:t>
            </a: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4D5038F1-A14A-455D-A3E5-611D4824D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608171"/>
              </p:ext>
            </p:extLst>
          </p:nvPr>
        </p:nvGraphicFramePr>
        <p:xfrm>
          <a:off x="622644" y="2401939"/>
          <a:ext cx="3969828" cy="1813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84914">
                  <a:extLst>
                    <a:ext uri="{9D8B030D-6E8A-4147-A177-3AD203B41FA5}">
                      <a16:colId xmlns:a16="http://schemas.microsoft.com/office/drawing/2014/main" val="369448339"/>
                    </a:ext>
                  </a:extLst>
                </a:gridCol>
                <a:gridCol w="1984914">
                  <a:extLst>
                    <a:ext uri="{9D8B030D-6E8A-4147-A177-3AD203B41FA5}">
                      <a16:colId xmlns:a16="http://schemas.microsoft.com/office/drawing/2014/main" val="2950805418"/>
                    </a:ext>
                  </a:extLst>
                </a:gridCol>
              </a:tblGrid>
              <a:tr h="149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플랫폼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92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/>
                        <a:t>리부팅</a:t>
                      </a:r>
                      <a:r>
                        <a:rPr lang="ko-KR" altLang="en-US" sz="1100" dirty="0"/>
                        <a:t> 필요 유무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A9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541292"/>
                  </a:ext>
                </a:extLst>
              </a:tr>
              <a:tr h="1498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윈도우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△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7215215"/>
                  </a:ext>
                </a:extLst>
              </a:tr>
              <a:tr h="1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CentOS/RHEL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722256"/>
                  </a:ext>
                </a:extLst>
              </a:tr>
              <a:tr h="1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SUSE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033354"/>
                  </a:ext>
                </a:extLst>
              </a:tr>
              <a:tr h="1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Ubuntu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772822"/>
                  </a:ext>
                </a:extLst>
              </a:tr>
              <a:tr h="1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Oracle Linux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621440"/>
                  </a:ext>
                </a:extLst>
              </a:tr>
              <a:tr h="149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openSUSE 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X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2430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599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/>
              <a:t>요구사항 별 만족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구현</a:t>
            </a:r>
            <a:endParaRPr lang="ko-KR" altLang="en-US" sz="2600" b="1" dirty="0">
              <a:latin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가상화 시스템에 대한 홈플러스 요구 사항에 대해 충족합니다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5" y="1755336"/>
            <a:ext cx="4500132" cy="4556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이미지 백업에서 특정 파일의 복구 가능여부</a:t>
            </a:r>
          </a:p>
        </p:txBody>
      </p:sp>
      <p:sp>
        <p:nvSpPr>
          <p:cNvPr id="10" name="모서리가 둥근 직사각형 91">
            <a:extLst>
              <a:ext uri="{FF2B5EF4-FFF2-40B4-BE49-F238E27FC236}">
                <a16:creationId xmlns:a16="http://schemas.microsoft.com/office/drawing/2014/main" id="{7F1CB875-15B3-45A4-BDA0-81F315615613}"/>
              </a:ext>
            </a:extLst>
          </p:cNvPr>
          <p:cNvSpPr/>
          <p:nvPr/>
        </p:nvSpPr>
        <p:spPr>
          <a:xfrm>
            <a:off x="420531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모서리가 둥근 직사각형 92">
            <a:extLst>
              <a:ext uri="{FF2B5EF4-FFF2-40B4-BE49-F238E27FC236}">
                <a16:creationId xmlns:a16="http://schemas.microsoft.com/office/drawing/2014/main" id="{9188FE8E-19AA-4C1D-90EB-C94819A6D74B}"/>
              </a:ext>
            </a:extLst>
          </p:cNvPr>
          <p:cNvSpPr/>
          <p:nvPr/>
        </p:nvSpPr>
        <p:spPr>
          <a:xfrm>
            <a:off x="407144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단 한번의 백업으로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Veeam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은 다양한 방식의 복구를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한번의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백업이미지로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파일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볼륨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가상이미지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어플리케이션개체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레벨의 복구를 지원하며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별도의 백업구성이나 복구를 위한 사전 작업이 필요하지 없음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Agent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레벨의 백업의 경우에도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가상환경과 동일하게 이미지전체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OS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레벨의 파일단위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OS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 구성된 어플리케이션 레벨의 복구를 수행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3" name="Picture 2" descr="Restoring VM Guest OS Files">
            <a:extLst>
              <a:ext uri="{FF2B5EF4-FFF2-40B4-BE49-F238E27FC236}">
                <a16:creationId xmlns:a16="http://schemas.microsoft.com/office/drawing/2014/main" id="{C6AEB863-9E86-43D4-9BDD-02E361D4F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86" y="2353812"/>
            <a:ext cx="3461737" cy="209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973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/>
              <a:t>요구사항 별 만족</a:t>
            </a:r>
            <a:r>
              <a:rPr lang="en-US" altLang="ko-KR" sz="2600" b="1" dirty="0"/>
              <a:t>/</a:t>
            </a:r>
            <a:r>
              <a:rPr lang="ko-KR" altLang="en-US" sz="2600" b="1" dirty="0"/>
              <a:t>구현</a:t>
            </a:r>
            <a:endParaRPr lang="ko-KR" altLang="en-US" sz="2600" b="1" dirty="0">
              <a:latin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추가로 아래와 같은 기능들을 통해 고객의 </a:t>
            </a:r>
            <a:r>
              <a:rPr lang="en-US" altLang="ko-KR" sz="1600" b="0" dirty="0">
                <a:latin typeface="맑은 고딕" panose="020B0503020000020004" pitchFamily="50" charset="-127"/>
              </a:rPr>
              <a:t>RTPO</a:t>
            </a:r>
            <a:r>
              <a:rPr lang="ko-KR" altLang="en-US" sz="1600" b="0" dirty="0">
                <a:latin typeface="맑은 고딕" panose="020B0503020000020004" pitchFamily="50" charset="-127"/>
              </a:rPr>
              <a:t>를</a:t>
            </a:r>
            <a:r>
              <a:rPr lang="ko-KR" altLang="en-US" sz="1600" b="0" dirty="0"/>
              <a:t> 충족하며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비즈니스 연속성을 확보합니다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제안사는 백업 서버에 </a:t>
            </a:r>
            <a:r>
              <a:rPr lang="en-US" altLang="ko-KR" sz="1600" b="0" dirty="0"/>
              <a:t>MS Hyper-V</a:t>
            </a:r>
            <a:r>
              <a:rPr lang="ko-KR" altLang="en-US" sz="1600" b="0" dirty="0"/>
              <a:t>를 설치 공급하여 가상</a:t>
            </a:r>
            <a:r>
              <a:rPr lang="en-US" altLang="ko-KR" sz="1600" b="0" dirty="0"/>
              <a:t>/</a:t>
            </a:r>
            <a:r>
              <a:rPr lang="ko-KR" altLang="en-US" sz="1600" b="0" dirty="0"/>
              <a:t>물리 서버에 대한 상시 복구 환경을 제공합니다</a:t>
            </a:r>
            <a:r>
              <a:rPr lang="en-US" altLang="ko-KR" sz="1600" b="0" dirty="0"/>
              <a:t>.</a:t>
            </a:r>
            <a:endParaRPr lang="en-US" altLang="ko-KR" sz="1600" b="0" dirty="0">
              <a:latin typeface="맑은 고딕" panose="020B0503020000020004" pitchFamily="50" charset="-127"/>
            </a:endParaRP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5" y="1755336"/>
            <a:ext cx="4500132" cy="455600"/>
          </a:xfrm>
          <a:prstGeom prst="roundRect">
            <a:avLst>
              <a:gd name="adj" fmla="val 0"/>
            </a:avLst>
          </a:prstGeom>
          <a:solidFill>
            <a:srgbClr val="0070C0"/>
          </a:solidFill>
          <a:ln>
            <a:solidFill>
              <a:srgbClr val="0070C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인스턴트 리커버리</a:t>
            </a:r>
          </a:p>
        </p:txBody>
      </p:sp>
      <p:sp>
        <p:nvSpPr>
          <p:cNvPr id="10" name="모서리가 둥근 직사각형 91">
            <a:extLst>
              <a:ext uri="{FF2B5EF4-FFF2-40B4-BE49-F238E27FC236}">
                <a16:creationId xmlns:a16="http://schemas.microsoft.com/office/drawing/2014/main" id="{7F1CB875-15B3-45A4-BDA0-81F315615613}"/>
              </a:ext>
            </a:extLst>
          </p:cNvPr>
          <p:cNvSpPr/>
          <p:nvPr/>
        </p:nvSpPr>
        <p:spPr>
          <a:xfrm>
            <a:off x="420531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1" name="모서리가 둥근 직사각형 92">
            <a:extLst>
              <a:ext uri="{FF2B5EF4-FFF2-40B4-BE49-F238E27FC236}">
                <a16:creationId xmlns:a16="http://schemas.microsoft.com/office/drawing/2014/main" id="{9188FE8E-19AA-4C1D-90EB-C94819A6D74B}"/>
              </a:ext>
            </a:extLst>
          </p:cNvPr>
          <p:cNvSpPr/>
          <p:nvPr/>
        </p:nvSpPr>
        <p:spPr>
          <a:xfrm>
            <a:off x="407144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평균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1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분 이내 서비스 재가동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그룹 기능으로 상호 의존 서버 동시다발적 가동 가능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물리환경 및 가상환경 윈도우와 리눅스 지원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가상환경 </a:t>
            </a:r>
            <a:r>
              <a:rPr lang="en-US" altLang="ko-KR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Vmware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en-US" altLang="ko-KR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Hyper-v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로 즉시 복구 지원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가장 최근 백업 버전으로 서비스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복원 작업은 백그라운드로 실행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물리 서버 백업을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VMDK, VHD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익스포트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기능 제공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5001AE-ED82-45A6-BB65-71CA6A6CB9CF}"/>
              </a:ext>
            </a:extLst>
          </p:cNvPr>
          <p:cNvGrpSpPr/>
          <p:nvPr/>
        </p:nvGrpSpPr>
        <p:grpSpPr>
          <a:xfrm>
            <a:off x="451083" y="2291898"/>
            <a:ext cx="4249505" cy="2147211"/>
            <a:chOff x="758163" y="2223658"/>
            <a:chExt cx="6193278" cy="3383057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6582168-9E19-42E2-AC97-386022AF2C4B}"/>
                </a:ext>
              </a:extLst>
            </p:cNvPr>
            <p:cNvSpPr/>
            <p:nvPr/>
          </p:nvSpPr>
          <p:spPr>
            <a:xfrm>
              <a:off x="5870747" y="4278292"/>
              <a:ext cx="417347" cy="394447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4" name="연결선: 구부러짐 33">
              <a:extLst>
                <a:ext uri="{FF2B5EF4-FFF2-40B4-BE49-F238E27FC236}">
                  <a16:creationId xmlns:a16="http://schemas.microsoft.com/office/drawing/2014/main" id="{9CE0FB1C-D6F8-42D6-842A-1461F4A2EF94}"/>
                </a:ext>
              </a:extLst>
            </p:cNvPr>
            <p:cNvCxnSpPr>
              <a:stCxn id="39" idx="3"/>
              <a:endCxn id="33" idx="4"/>
            </p:cNvCxnSpPr>
            <p:nvPr/>
          </p:nvCxnSpPr>
          <p:spPr>
            <a:xfrm flipV="1">
              <a:off x="4474160" y="4672739"/>
              <a:ext cx="1605261" cy="381035"/>
            </a:xfrm>
            <a:prstGeom prst="curvedConnector2">
              <a:avLst/>
            </a:prstGeom>
            <a:noFill/>
            <a:ln w="6350" cap="flat" cmpd="sng" algn="ctr">
              <a:solidFill>
                <a:srgbClr val="00B336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DAD13B5-90FD-4C30-A3FE-430A2BED3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6996" y="3871430"/>
              <a:ext cx="1484851" cy="144000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55A9A9A-50A9-4045-A248-BDC6DE310B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08"/>
            <a:stretch/>
          </p:blipFill>
          <p:spPr>
            <a:xfrm>
              <a:off x="858006" y="2986283"/>
              <a:ext cx="815945" cy="54000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7B5CC96-8F2F-4C29-867A-9B56735B4F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708"/>
            <a:stretch/>
          </p:blipFill>
          <p:spPr>
            <a:xfrm>
              <a:off x="1964503" y="4783774"/>
              <a:ext cx="815945" cy="540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FB5B67A-BE73-4611-B13D-ED04F228D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8288" y="2986283"/>
              <a:ext cx="579375" cy="540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F80634E-3F47-451E-B40D-73B0D2670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94785" y="4783774"/>
              <a:ext cx="579375" cy="540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5326261-B055-44D3-96FF-D10C53D1DA47}"/>
                </a:ext>
              </a:extLst>
            </p:cNvPr>
            <p:cNvSpPr txBox="1"/>
            <p:nvPr/>
          </p:nvSpPr>
          <p:spPr>
            <a:xfrm>
              <a:off x="758163" y="3499046"/>
              <a:ext cx="1015631" cy="30851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물리환경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x86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5266A7D-D29E-4258-B9FB-05AE9C1E09F2}"/>
                </a:ext>
              </a:extLst>
            </p:cNvPr>
            <p:cNvSpPr txBox="1"/>
            <p:nvPr/>
          </p:nvSpPr>
          <p:spPr>
            <a:xfrm>
              <a:off x="1864661" y="5298199"/>
              <a:ext cx="1015631" cy="30851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물리환경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x86</a:t>
              </a: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6CB17C5-2A09-4FE3-B9A4-4D2D113F5A6C}"/>
                </a:ext>
              </a:extLst>
            </p:cNvPr>
            <p:cNvSpPr txBox="1"/>
            <p:nvPr/>
          </p:nvSpPr>
          <p:spPr>
            <a:xfrm>
              <a:off x="2190469" y="3499046"/>
              <a:ext cx="1775012" cy="30851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Veeam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백업저장소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909EC1C-E3FC-45E9-99A4-741CD8743F70}"/>
                </a:ext>
              </a:extLst>
            </p:cNvPr>
            <p:cNvSpPr txBox="1"/>
            <p:nvPr/>
          </p:nvSpPr>
          <p:spPr>
            <a:xfrm>
              <a:off x="3296965" y="5298199"/>
              <a:ext cx="1775012" cy="30851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Veeam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백업저장소 </a:t>
              </a: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F5B8E663-2197-4386-9116-A8F69CA04C7F}"/>
                </a:ext>
              </a:extLst>
            </p:cNvPr>
            <p:cNvCxnSpPr>
              <a:stCxn id="36" idx="3"/>
              <a:endCxn id="38" idx="1"/>
            </p:cNvCxnSpPr>
            <p:nvPr/>
          </p:nvCxnSpPr>
          <p:spPr>
            <a:xfrm>
              <a:off x="1673951" y="3256283"/>
              <a:ext cx="1114337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B336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화살표: 오른쪽 44">
              <a:extLst>
                <a:ext uri="{FF2B5EF4-FFF2-40B4-BE49-F238E27FC236}">
                  <a16:creationId xmlns:a16="http://schemas.microsoft.com/office/drawing/2014/main" id="{6D2D7F9C-B7F0-4859-A515-0C5286E54D1C}"/>
                </a:ext>
              </a:extLst>
            </p:cNvPr>
            <p:cNvSpPr/>
            <p:nvPr/>
          </p:nvSpPr>
          <p:spPr>
            <a:xfrm rot="2700000">
              <a:off x="3518191" y="3900765"/>
              <a:ext cx="744842" cy="645459"/>
            </a:xfrm>
            <a:prstGeom prst="rightArrow">
              <a:avLst/>
            </a:prstGeom>
            <a:solidFill>
              <a:srgbClr val="00B336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1436682-66F5-4197-A725-B158E4C8E8B2}"/>
                </a:ext>
              </a:extLst>
            </p:cNvPr>
            <p:cNvSpPr txBox="1"/>
            <p:nvPr/>
          </p:nvSpPr>
          <p:spPr>
            <a:xfrm>
              <a:off x="5539420" y="5298199"/>
              <a:ext cx="1080000" cy="30851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가상화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57CF1254-8C84-4EA1-8973-DC2FEA8AC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4564" y="4402739"/>
              <a:ext cx="539420" cy="540000"/>
            </a:xfrm>
            <a:prstGeom prst="rect">
              <a:avLst/>
            </a:prstGeom>
          </p:spPr>
        </p:pic>
        <p:sp>
          <p:nvSpPr>
            <p:cNvPr id="48" name="말풍선: 사각형 14">
              <a:extLst>
                <a:ext uri="{FF2B5EF4-FFF2-40B4-BE49-F238E27FC236}">
                  <a16:creationId xmlns:a16="http://schemas.microsoft.com/office/drawing/2014/main" id="{FC8BED4E-FFD3-453C-975D-D707107519B6}"/>
                </a:ext>
              </a:extLst>
            </p:cNvPr>
            <p:cNvSpPr/>
            <p:nvPr/>
          </p:nvSpPr>
          <p:spPr>
            <a:xfrm>
              <a:off x="1341419" y="2223658"/>
              <a:ext cx="1446869" cy="669655"/>
            </a:xfrm>
            <a:prstGeom prst="wedgeRectCallout">
              <a:avLst>
                <a:gd name="adj1" fmla="val 5386"/>
                <a:gd name="adj2" fmla="val 796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0B336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평소 운영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말풍선: 사각형 14">
              <a:extLst>
                <a:ext uri="{FF2B5EF4-FFF2-40B4-BE49-F238E27FC236}">
                  <a16:creationId xmlns:a16="http://schemas.microsoft.com/office/drawing/2014/main" id="{F470227A-13D6-4ED2-A3B7-95B5F473BD4E}"/>
                </a:ext>
              </a:extLst>
            </p:cNvPr>
            <p:cNvSpPr/>
            <p:nvPr/>
          </p:nvSpPr>
          <p:spPr>
            <a:xfrm>
              <a:off x="4156244" y="2344023"/>
              <a:ext cx="2795197" cy="1215417"/>
            </a:xfrm>
            <a:prstGeom prst="wedgeRectCallout">
              <a:avLst>
                <a:gd name="adj1" fmla="val -7006"/>
                <a:gd name="adj2" fmla="val 75638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0B336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서버 장애 발생시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Hyper-V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를 이용해 즉각 </a:t>
              </a:r>
              <a:r>
                <a:rPr kumimoji="0" lang="en-US" altLang="ko-KR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VM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으로 서비스 재가동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가장 최근 백업 버전으로 서비스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복원 작업은 백그라운드로 실행</a:t>
              </a:r>
              <a:endParaRPr kumimoji="0" lang="en-US" altLang="ko-KR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6179A6B-0052-440C-95F6-FCD742A8CCE7}"/>
                </a:ext>
              </a:extLst>
            </p:cNvPr>
            <p:cNvSpPr txBox="1"/>
            <p:nvPr/>
          </p:nvSpPr>
          <p:spPr>
            <a:xfrm>
              <a:off x="2270671" y="4526217"/>
              <a:ext cx="950999" cy="30851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서비스 다운</a:t>
              </a:r>
            </a:p>
          </p:txBody>
        </p:sp>
      </p:grpSp>
      <p:sp>
        <p:nvSpPr>
          <p:cNvPr id="51" name="모서리가 둥근 직사각형 69">
            <a:extLst>
              <a:ext uri="{FF2B5EF4-FFF2-40B4-BE49-F238E27FC236}">
                <a16:creationId xmlns:a16="http://schemas.microsoft.com/office/drawing/2014/main" id="{F14DB5F0-657A-4E82-AB64-26B0D5A87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6453" y="1755335"/>
            <a:ext cx="4500132" cy="455601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marL="355600" indent="-355600"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백업 및 복제에 대한 자동화 검증</a:t>
            </a:r>
          </a:p>
        </p:txBody>
      </p:sp>
      <p:sp>
        <p:nvSpPr>
          <p:cNvPr id="52" name="모서리가 둥근 직사각형 91">
            <a:extLst>
              <a:ext uri="{FF2B5EF4-FFF2-40B4-BE49-F238E27FC236}">
                <a16:creationId xmlns:a16="http://schemas.microsoft.com/office/drawing/2014/main" id="{C3B899BB-8323-4CCE-88E1-D66B748FCD5E}"/>
              </a:ext>
            </a:extLst>
          </p:cNvPr>
          <p:cNvSpPr/>
          <p:nvPr/>
        </p:nvSpPr>
        <p:spPr>
          <a:xfrm>
            <a:off x="5019840" y="2244749"/>
            <a:ext cx="4445635" cy="2242629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3" name="모서리가 둥근 직사각형 92">
            <a:extLst>
              <a:ext uri="{FF2B5EF4-FFF2-40B4-BE49-F238E27FC236}">
                <a16:creationId xmlns:a16="http://schemas.microsoft.com/office/drawing/2014/main" id="{E197E572-63DF-43CE-AEDD-1B78DE9E2470}"/>
              </a:ext>
            </a:extLst>
          </p:cNvPr>
          <p:cNvSpPr/>
          <p:nvPr/>
        </p:nvSpPr>
        <p:spPr>
          <a:xfrm>
            <a:off x="5006453" y="4523148"/>
            <a:ext cx="4459022" cy="1790363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 및 복제 이미지에 대하여 사전 정의된 정책에 의한 자동 검증 작업 수행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검증 작업을 위한 운영환경과 완벽하게 분리된 가상의 검증환경 자동 구성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가상머신 전체 뿐만 아니라 가상머신 내부 어플리케이션에 대한 동작여부까지 확인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검증 과정을 위한 별도의 인프라 불필요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BD42155-7962-4C40-9FD2-4C9CF827ADCA}"/>
              </a:ext>
            </a:extLst>
          </p:cNvPr>
          <p:cNvGrpSpPr/>
          <p:nvPr/>
        </p:nvGrpSpPr>
        <p:grpSpPr>
          <a:xfrm>
            <a:off x="5303420" y="2371893"/>
            <a:ext cx="3945458" cy="1969802"/>
            <a:chOff x="874706" y="2528845"/>
            <a:chExt cx="3945458" cy="1969802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C0742D9-5557-4067-A7BC-5FB1D6010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4706" y="2528845"/>
              <a:ext cx="3945458" cy="1902072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8424CDE-2B5C-4E78-8C4E-8AAB02E97F88}"/>
                </a:ext>
              </a:extLst>
            </p:cNvPr>
            <p:cNvSpPr txBox="1"/>
            <p:nvPr/>
          </p:nvSpPr>
          <p:spPr>
            <a:xfrm>
              <a:off x="993624" y="4302833"/>
              <a:ext cx="1038376" cy="19581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운영 스토리지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5C0C240-D470-4879-BA8A-750EF7A6F2FF}"/>
                </a:ext>
              </a:extLst>
            </p:cNvPr>
            <p:cNvSpPr txBox="1"/>
            <p:nvPr/>
          </p:nvSpPr>
          <p:spPr>
            <a:xfrm>
              <a:off x="3766690" y="4302833"/>
              <a:ext cx="1038376" cy="19581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백업 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스토리지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CFDADD1-9901-4333-AE06-66150F402C45}"/>
                </a:ext>
              </a:extLst>
            </p:cNvPr>
            <p:cNvSpPr/>
            <p:nvPr/>
          </p:nvSpPr>
          <p:spPr>
            <a:xfrm>
              <a:off x="3812870" y="3435928"/>
              <a:ext cx="971565" cy="434108"/>
            </a:xfrm>
            <a:prstGeom prst="rect">
              <a:avLst/>
            </a:prstGeom>
            <a:solidFill>
              <a:srgbClr val="00B33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압축 및 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중복제거된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백업 데이터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448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5"/>
            </a:pPr>
            <a:r>
              <a:rPr lang="ko-KR" altLang="en-US" sz="2600" b="1" dirty="0"/>
              <a:t>유사 구축 사례</a:t>
            </a:r>
            <a:endParaRPr lang="ko-KR" altLang="en-US" sz="2600" b="1" dirty="0">
              <a:latin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/>
              <a:t>빔 소프트웨어 솔루션을 이용하여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국내 </a:t>
            </a:r>
            <a:r>
              <a:rPr lang="en-US" altLang="ko-KR" sz="1600" b="0" dirty="0"/>
              <a:t>H </a:t>
            </a:r>
            <a:r>
              <a:rPr lang="ko-KR" altLang="en-US" sz="1600" b="0" dirty="0"/>
              <a:t>제조사에서 백업 및 복제 시스템을 구축한 환경입니다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해당 사례는 주센터의 가상화 시스템에 대한 백업에서 그친 것이 아니라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준 실시간 복제를 구성하여 완벽한 가용성을 확보한 사례입니다</a:t>
            </a:r>
            <a:r>
              <a:rPr lang="en-US" altLang="ko-KR" sz="1600" b="0" dirty="0"/>
              <a:t>.</a:t>
            </a:r>
          </a:p>
        </p:txBody>
      </p:sp>
      <p:sp>
        <p:nvSpPr>
          <p:cNvPr id="51" name="모서리가 둥근 직사각형 69">
            <a:extLst>
              <a:ext uri="{FF2B5EF4-FFF2-40B4-BE49-F238E27FC236}">
                <a16:creationId xmlns:a16="http://schemas.microsoft.com/office/drawing/2014/main" id="{F14DB5F0-657A-4E82-AB64-26B0D5A87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446" y="1755335"/>
            <a:ext cx="4500132" cy="455601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유사 구축 사례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H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사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B6421CF-651C-4D7D-9E4A-86E3DD8C12CA}"/>
              </a:ext>
            </a:extLst>
          </p:cNvPr>
          <p:cNvGrpSpPr/>
          <p:nvPr/>
        </p:nvGrpSpPr>
        <p:grpSpPr>
          <a:xfrm>
            <a:off x="739775" y="2305024"/>
            <a:ext cx="8426451" cy="4076726"/>
            <a:chOff x="259116" y="2223254"/>
            <a:chExt cx="8399908" cy="4362740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A8097673-3C77-48BA-BFE0-65EA713F18BC}"/>
                </a:ext>
              </a:extLst>
            </p:cNvPr>
            <p:cNvSpPr/>
            <p:nvPr/>
          </p:nvSpPr>
          <p:spPr>
            <a:xfrm>
              <a:off x="6383193" y="2240700"/>
              <a:ext cx="2275831" cy="2586825"/>
            </a:xfrm>
            <a:prstGeom prst="roundRect">
              <a:avLst>
                <a:gd name="adj" fmla="val 6300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사각형: 둥근 모서리 122">
              <a:extLst>
                <a:ext uri="{FF2B5EF4-FFF2-40B4-BE49-F238E27FC236}">
                  <a16:creationId xmlns:a16="http://schemas.microsoft.com/office/drawing/2014/main" id="{ADC74996-A949-4FA6-B065-71C87533004F}"/>
                </a:ext>
              </a:extLst>
            </p:cNvPr>
            <p:cNvSpPr/>
            <p:nvPr/>
          </p:nvSpPr>
          <p:spPr>
            <a:xfrm>
              <a:off x="259116" y="2231777"/>
              <a:ext cx="4603492" cy="4354217"/>
            </a:xfrm>
            <a:prstGeom prst="roundRect">
              <a:avLst>
                <a:gd name="adj" fmla="val 3376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CFC3950-1013-4B57-9577-D3362753946D}"/>
                </a:ext>
              </a:extLst>
            </p:cNvPr>
            <p:cNvGrpSpPr/>
            <p:nvPr/>
          </p:nvGrpSpPr>
          <p:grpSpPr>
            <a:xfrm>
              <a:off x="462987" y="2602879"/>
              <a:ext cx="4230925" cy="2908826"/>
              <a:chOff x="462987" y="2496673"/>
              <a:chExt cx="4676172" cy="3250369"/>
            </a:xfrm>
          </p:grpSpPr>
          <p:cxnSp>
            <p:nvCxnSpPr>
              <p:cNvPr id="149" name="직선 연결선 148">
                <a:extLst>
                  <a:ext uri="{FF2B5EF4-FFF2-40B4-BE49-F238E27FC236}">
                    <a16:creationId xmlns:a16="http://schemas.microsoft.com/office/drawing/2014/main" id="{A9CB58ED-C31F-4789-AD08-41C0456CEF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87" y="2496673"/>
                <a:ext cx="4676172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  <a:headEnd type="oval"/>
                <a:tailEnd type="oval"/>
              </a:ln>
              <a:effectLst/>
            </p:spPr>
          </p:cxnSp>
          <p:cxnSp>
            <p:nvCxnSpPr>
              <p:cNvPr id="150" name="직선 연결선 149">
                <a:extLst>
                  <a:ext uri="{FF2B5EF4-FFF2-40B4-BE49-F238E27FC236}">
                    <a16:creationId xmlns:a16="http://schemas.microsoft.com/office/drawing/2014/main" id="{D714D54B-B696-4533-9EAF-5478A7D61A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0467" y="2503217"/>
                <a:ext cx="2" cy="422247"/>
              </a:xfrm>
              <a:prstGeom prst="line">
                <a:avLst/>
              </a:prstGeom>
              <a:noFill/>
              <a:ln w="127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1" name="직선 연결선 150">
                <a:extLst>
                  <a:ext uri="{FF2B5EF4-FFF2-40B4-BE49-F238E27FC236}">
                    <a16:creationId xmlns:a16="http://schemas.microsoft.com/office/drawing/2014/main" id="{B94FE78B-A5F9-496B-9E55-D056A58A3A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412" y="2503217"/>
                <a:ext cx="1" cy="422247"/>
              </a:xfrm>
              <a:prstGeom prst="line">
                <a:avLst/>
              </a:prstGeom>
              <a:noFill/>
              <a:ln w="127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52" name="직선 연결선 151">
                <a:extLst>
                  <a:ext uri="{FF2B5EF4-FFF2-40B4-BE49-F238E27FC236}">
                    <a16:creationId xmlns:a16="http://schemas.microsoft.com/office/drawing/2014/main" id="{9D844713-19FA-46BF-852E-1E0213FAB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473" y="2508288"/>
                <a:ext cx="1" cy="1582795"/>
              </a:xfrm>
              <a:prstGeom prst="line">
                <a:avLst/>
              </a:prstGeom>
              <a:noFill/>
              <a:ln w="254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pic>
            <p:nvPicPr>
              <p:cNvPr id="153" name="Picture 6">
                <a:extLst>
                  <a:ext uri="{FF2B5EF4-FFF2-40B4-BE49-F238E27FC236}">
                    <a16:creationId xmlns:a16="http://schemas.microsoft.com/office/drawing/2014/main" id="{3B653B2A-341B-4997-A25D-E9461DE912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455738" y="4132321"/>
                <a:ext cx="707691" cy="721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69948844-6B4E-44AA-BAC3-F6F23BD7C367}"/>
                  </a:ext>
                </a:extLst>
              </p:cNvPr>
              <p:cNvGrpSpPr/>
              <p:nvPr/>
            </p:nvGrpSpPr>
            <p:grpSpPr>
              <a:xfrm>
                <a:off x="3110680" y="3989866"/>
                <a:ext cx="1364294" cy="1757176"/>
                <a:chOff x="3314868" y="3989866"/>
                <a:chExt cx="1364294" cy="1757176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8CD7B082-2D77-4BA3-AE94-5DE609A7EF07}"/>
                    </a:ext>
                  </a:extLst>
                </p:cNvPr>
                <p:cNvGrpSpPr/>
                <p:nvPr/>
              </p:nvGrpSpPr>
              <p:grpSpPr>
                <a:xfrm>
                  <a:off x="3359229" y="4712538"/>
                  <a:ext cx="1319933" cy="1034504"/>
                  <a:chOff x="2122564" y="1507912"/>
                  <a:chExt cx="1319933" cy="1034504"/>
                </a:xfrm>
              </p:grpSpPr>
              <p:sp>
                <p:nvSpPr>
                  <p:cNvPr id="179" name="Isosceles Triangle 50">
                    <a:extLst>
                      <a:ext uri="{FF2B5EF4-FFF2-40B4-BE49-F238E27FC236}">
                        <a16:creationId xmlns:a16="http://schemas.microsoft.com/office/drawing/2014/main" id="{C4CAE686-9E0C-4042-A6C5-6453F16D1C72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2122564" y="1507912"/>
                    <a:ext cx="711125" cy="554835"/>
                  </a:xfrm>
                  <a:prstGeom prst="triangle">
                    <a:avLst/>
                  </a:prstGeom>
                  <a:gradFill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100000">
                        <a:srgbClr val="83C9EF">
                          <a:alpha val="12000"/>
                        </a:srgbClr>
                      </a:gs>
                    </a:gsLst>
                    <a:lin ang="16200000" scaled="0"/>
                  </a:gradFill>
                  <a:ln w="6350" cap="flat" cmpd="sng" algn="ctr">
                    <a:noFill/>
                    <a:prstDash val="solid"/>
                    <a:miter lim="800000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68580" tIns="34290" rIns="34290" bIns="6858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57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200" b="0" i="0" u="none" strike="noStrike" kern="1200" cap="none" spc="-38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80" name="TextBox 14">
                    <a:extLst>
                      <a:ext uri="{FF2B5EF4-FFF2-40B4-BE49-F238E27FC236}">
                        <a16:creationId xmlns:a16="http://schemas.microsoft.com/office/drawing/2014/main" id="{18407E92-67D1-48F6-9881-2A6BC9FB784C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643" y="1855507"/>
                    <a:ext cx="802854" cy="5520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65000"/>
                                <a:lumOff val="3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Segoe UI" pitchFamily="34" charset="0"/>
                      </a:rPr>
                      <a:t>백업 스토리지</a:t>
                    </a:r>
                    <a:endParaRPr kumimoji="0" lang="en-US" altLang="ko-KR" sz="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Segoe UI" pitchFamily="34" charset="0"/>
                    </a:endParaRPr>
                  </a:p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65000"/>
                                <a:lumOff val="3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맑은 고딕" panose="020F0502020204030204"/>
                        <a:ea typeface="+mn-ea"/>
                        <a:cs typeface="Segoe UI" pitchFamily="34" charset="0"/>
                      </a:rPr>
                      <a:t>80TB</a:t>
                    </a:r>
                  </a:p>
                </p:txBody>
              </p:sp>
              <p:pic>
                <p:nvPicPr>
                  <p:cNvPr id="181" name="Picture 6">
                    <a:extLst>
                      <a:ext uri="{FF2B5EF4-FFF2-40B4-BE49-F238E27FC236}">
                        <a16:creationId xmlns:a16="http://schemas.microsoft.com/office/drawing/2014/main" id="{EE6B6D98-6F9B-41E4-A6E6-D3AD62EB9E6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131591" y="1892816"/>
                    <a:ext cx="636862" cy="649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2" name="TextBox 36">
                    <a:extLst>
                      <a:ext uri="{FF2B5EF4-FFF2-40B4-BE49-F238E27FC236}">
                        <a16:creationId xmlns:a16="http://schemas.microsoft.com/office/drawing/2014/main" id="{13745D6B-096B-4437-9787-0BEB9E3EF254}"/>
                      </a:ext>
                    </a:extLst>
                  </p:cNvPr>
                  <p:cNvSpPr txBox="1"/>
                  <p:nvPr/>
                </p:nvSpPr>
                <p:spPr>
                  <a:xfrm>
                    <a:off x="2213122" y="1517504"/>
                    <a:ext cx="552794" cy="1656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Segoe UI" pitchFamily="34" charset="0"/>
                      </a:rPr>
                      <a:t>백업 서버</a:t>
                    </a:r>
                    <a:endParaRPr kumimoji="0" lang="ru-RU" sz="900" b="0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n-ea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8" name="그림 177">
                  <a:extLst>
                    <a:ext uri="{FF2B5EF4-FFF2-40B4-BE49-F238E27FC236}">
                      <a16:creationId xmlns:a16="http://schemas.microsoft.com/office/drawing/2014/main" id="{1CD56C9B-CA87-438C-94AD-11082272B9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14868" y="3989866"/>
                  <a:ext cx="773249" cy="746536"/>
                </a:xfrm>
                <a:prstGeom prst="rect">
                  <a:avLst/>
                </a:prstGeom>
              </p:spPr>
            </p:pic>
          </p:grpSp>
          <p:sp>
            <p:nvSpPr>
              <p:cNvPr id="155" name="TextBox 14">
                <a:extLst>
                  <a:ext uri="{FF2B5EF4-FFF2-40B4-BE49-F238E27FC236}">
                    <a16:creationId xmlns:a16="http://schemas.microsoft.com/office/drawing/2014/main" id="{B388773F-A97A-4F7A-9F52-C5EDC50A0017}"/>
                  </a:ext>
                </a:extLst>
              </p:cNvPr>
              <p:cNvSpPr txBox="1"/>
              <p:nvPr/>
            </p:nvSpPr>
            <p:spPr>
              <a:xfrm>
                <a:off x="763008" y="4126433"/>
                <a:ext cx="802854" cy="552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Segoe UI" pitchFamily="34" charset="0"/>
                  </a:rPr>
                  <a:t>운영 스토리지</a:t>
                </a: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Segoe UI" pitchFamily="34" charset="0"/>
                </a:endParaRP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맑은 고딕" panose="020F0502020204030204"/>
                    <a:ea typeface="+mn-ea"/>
                    <a:cs typeface="Segoe UI" pitchFamily="34" charset="0"/>
                  </a:rPr>
                  <a:t>80TB</a:t>
                </a:r>
              </a:p>
            </p:txBody>
          </p: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0EB3EA2C-BA6F-412B-B837-72756BDADB72}"/>
                  </a:ext>
                </a:extLst>
              </p:cNvPr>
              <p:cNvGrpSpPr/>
              <p:nvPr/>
            </p:nvGrpSpPr>
            <p:grpSpPr>
              <a:xfrm>
                <a:off x="568170" y="2834640"/>
                <a:ext cx="2346483" cy="1323340"/>
                <a:chOff x="567697" y="2834640"/>
                <a:chExt cx="2338913" cy="1323340"/>
              </a:xfrm>
            </p:grpSpPr>
            <p:pic>
              <p:nvPicPr>
                <p:cNvPr id="171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246A43F5-AD1D-4B00-9A59-65CC89241B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850" y="3171537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2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4DCFCFBC-7398-47F7-BE1F-CAF0C8279A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4159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73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CE491A54-B811-4369-BAF1-794B66F83F8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3964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4" name="Isosceles Triangle 50">
                  <a:extLst>
                    <a:ext uri="{FF2B5EF4-FFF2-40B4-BE49-F238E27FC236}">
                      <a16:creationId xmlns:a16="http://schemas.microsoft.com/office/drawing/2014/main" id="{1E77CA55-E5B3-49F3-92DB-B9776CE5E5DE}"/>
                    </a:ext>
                  </a:extLst>
                </p:cNvPr>
                <p:cNvSpPr/>
                <p:nvPr/>
              </p:nvSpPr>
              <p:spPr bwMode="auto">
                <a:xfrm rot="10800000">
                  <a:off x="854703" y="3910117"/>
                  <a:ext cx="1802151" cy="247863"/>
                </a:xfrm>
                <a:prstGeom prst="triangle">
                  <a:avLst>
                    <a:gd name="adj" fmla="val 47886"/>
                  </a:avLst>
                </a:prstGeom>
                <a:gradFill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68580" tIns="34290" rIns="34290" bIns="685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57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200" b="0" i="0" u="none" strike="noStrike" kern="1200" cap="none" spc="-38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75" name="직사각형 174">
                  <a:extLst>
                    <a:ext uri="{FF2B5EF4-FFF2-40B4-BE49-F238E27FC236}">
                      <a16:creationId xmlns:a16="http://schemas.microsoft.com/office/drawing/2014/main" id="{1DDB02BF-3FF1-461A-8427-3DA11FFB74CF}"/>
                    </a:ext>
                  </a:extLst>
                </p:cNvPr>
                <p:cNvSpPr/>
                <p:nvPr/>
              </p:nvSpPr>
              <p:spPr>
                <a:xfrm>
                  <a:off x="567697" y="2834640"/>
                  <a:ext cx="2338913" cy="194364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가상화</a:t>
                  </a:r>
                  <a:r>
                    <a:rPr kumimoji="0" lang="en-US" altLang="ko-KR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</a:t>
                  </a:r>
                  <a:r>
                    <a:rPr kumimoji="0" lang="ko-KR" alt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운영 </a:t>
                  </a:r>
                  <a:r>
                    <a:rPr kumimoji="0" lang="ko-KR" altLang="en-US" sz="105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서버군</a:t>
                  </a: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6" name="직사각형 175">
                  <a:extLst>
                    <a:ext uri="{FF2B5EF4-FFF2-40B4-BE49-F238E27FC236}">
                      <a16:creationId xmlns:a16="http://schemas.microsoft.com/office/drawing/2014/main" id="{0E9CA848-9900-479C-97EC-7C1E491A8A0F}"/>
                    </a:ext>
                  </a:extLst>
                </p:cNvPr>
                <p:cNvSpPr/>
                <p:nvPr/>
              </p:nvSpPr>
              <p:spPr>
                <a:xfrm>
                  <a:off x="567697" y="3029005"/>
                  <a:ext cx="2338913" cy="106039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39760965-C3FA-4F3A-ACF6-BDB69F38425F}"/>
                  </a:ext>
                </a:extLst>
              </p:cNvPr>
              <p:cNvGrpSpPr/>
              <p:nvPr/>
            </p:nvGrpSpPr>
            <p:grpSpPr>
              <a:xfrm>
                <a:off x="3925053" y="2834640"/>
                <a:ext cx="1090828" cy="1254761"/>
                <a:chOff x="7218679" y="2834640"/>
                <a:chExt cx="1256967" cy="1254761"/>
              </a:xfrm>
            </p:grpSpPr>
            <p:pic>
              <p:nvPicPr>
                <p:cNvPr id="163" name="Picture 269">
                  <a:extLst>
                    <a:ext uri="{FF2B5EF4-FFF2-40B4-BE49-F238E27FC236}">
                      <a16:creationId xmlns:a16="http://schemas.microsoft.com/office/drawing/2014/main" id="{C01F786C-02E2-49C5-83DA-D3CE9B8518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399593" y="3248151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4" name="Picture 269">
                  <a:extLst>
                    <a:ext uri="{FF2B5EF4-FFF2-40B4-BE49-F238E27FC236}">
                      <a16:creationId xmlns:a16="http://schemas.microsoft.com/office/drawing/2014/main" id="{BED2D2FB-CB5C-4419-8FFF-B985624AC62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709473" y="3257943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5" name="Picture 269">
                  <a:extLst>
                    <a:ext uri="{FF2B5EF4-FFF2-40B4-BE49-F238E27FC236}">
                      <a16:creationId xmlns:a16="http://schemas.microsoft.com/office/drawing/2014/main" id="{78ADD492-9D3B-47FF-8158-6EB66AFC7C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8019353" y="3258311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6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E1266C49-E7B8-4F82-9D65-C02C63DCDD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6394" y="3172076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7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7A641764-8E06-4403-8FDB-FBD1CFB97A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047" y="3170879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8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9E32CB26-A984-4E72-AEDF-477396AFF8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2927" y="3170879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2D958849-E0A8-4232-B16B-A1A1843F43DD}"/>
                    </a:ext>
                  </a:extLst>
                </p:cNvPr>
                <p:cNvSpPr/>
                <p:nvPr/>
              </p:nvSpPr>
              <p:spPr>
                <a:xfrm>
                  <a:off x="7218679" y="2834640"/>
                  <a:ext cx="1256967" cy="194364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물리 </a:t>
                  </a:r>
                  <a:r>
                    <a:rPr kumimoji="0" lang="ko-KR" altLang="en-US" sz="105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서버군</a:t>
                  </a: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DDC39E48-14A2-4692-9F34-885463B584A1}"/>
                    </a:ext>
                  </a:extLst>
                </p:cNvPr>
                <p:cNvSpPr/>
                <p:nvPr/>
              </p:nvSpPr>
              <p:spPr>
                <a:xfrm>
                  <a:off x="7218679" y="3029005"/>
                  <a:ext cx="1256967" cy="106039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DE9B857-0286-4796-BF41-59CCC2594194}"/>
                  </a:ext>
                </a:extLst>
              </p:cNvPr>
              <p:cNvSpPr txBox="1"/>
              <p:nvPr/>
            </p:nvSpPr>
            <p:spPr>
              <a:xfrm>
                <a:off x="3054131" y="3694513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10G*2Line</a:t>
                </a:r>
                <a:endPara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F9A416E8-BF09-434C-A0A7-C02BAFEDE992}"/>
                  </a:ext>
                </a:extLst>
              </p:cNvPr>
              <p:cNvSpPr txBox="1"/>
              <p:nvPr/>
            </p:nvSpPr>
            <p:spPr>
              <a:xfrm>
                <a:off x="1773276" y="2498846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10G</a:t>
                </a:r>
                <a:endPara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1CF76030-B54E-48AB-BF57-7DD41A1BC213}"/>
                  </a:ext>
                </a:extLst>
              </p:cNvPr>
              <p:cNvSpPr txBox="1"/>
              <p:nvPr/>
            </p:nvSpPr>
            <p:spPr>
              <a:xfrm>
                <a:off x="4200323" y="2509259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1G</a:t>
                </a:r>
                <a:endPara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cxnSp>
            <p:nvCxnSpPr>
              <p:cNvPr id="161" name="직선 연결선 160">
                <a:extLst>
                  <a:ext uri="{FF2B5EF4-FFF2-40B4-BE49-F238E27FC236}">
                    <a16:creationId xmlns:a16="http://schemas.microsoft.com/office/drawing/2014/main" id="{CE4941E9-3F87-4A01-8C80-867AD7C32D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440" y="4613020"/>
                <a:ext cx="987240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60B63C62-9E81-4E8D-A8F8-7760A519B1EB}"/>
                  </a:ext>
                </a:extLst>
              </p:cNvPr>
              <p:cNvSpPr txBox="1"/>
              <p:nvPr/>
            </p:nvSpPr>
            <p:spPr>
              <a:xfrm>
                <a:off x="2288491" y="4634009"/>
                <a:ext cx="112767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FC*2Line</a:t>
                </a:r>
                <a:endPara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98B4BA3A-2824-4C4E-937D-FB1A171B158E}"/>
                </a:ext>
              </a:extLst>
            </p:cNvPr>
            <p:cNvGrpSpPr/>
            <p:nvPr/>
          </p:nvGrpSpPr>
          <p:grpSpPr>
            <a:xfrm>
              <a:off x="6650042" y="2567524"/>
              <a:ext cx="1717036" cy="2133554"/>
              <a:chOff x="6522720" y="2470278"/>
              <a:chExt cx="1981200" cy="2385527"/>
            </a:xfrm>
          </p:grpSpPr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5F2A38D7-A09C-4316-87F2-A78AD28BB9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2720" y="2477996"/>
                <a:ext cx="1981200" cy="1"/>
              </a:xfrm>
              <a:prstGeom prst="line">
                <a:avLst/>
              </a:prstGeom>
              <a:noFill/>
              <a:ln w="19050" cap="flat" cmpd="sng" algn="ctr">
                <a:solidFill>
                  <a:srgbClr val="5B9BD5"/>
                </a:solidFill>
                <a:prstDash val="solid"/>
                <a:miter lim="800000"/>
                <a:headEnd type="oval"/>
                <a:tailEnd type="oval"/>
              </a:ln>
              <a:effectLst/>
            </p:spPr>
          </p:cxnSp>
          <p:cxnSp>
            <p:nvCxnSpPr>
              <p:cNvPr id="140" name="직선 연결선 139">
                <a:extLst>
                  <a:ext uri="{FF2B5EF4-FFF2-40B4-BE49-F238E27FC236}">
                    <a16:creationId xmlns:a16="http://schemas.microsoft.com/office/drawing/2014/main" id="{7FDF2897-F901-42E9-85DD-2323606CA0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7821" y="2470278"/>
                <a:ext cx="1" cy="422247"/>
              </a:xfrm>
              <a:prstGeom prst="line">
                <a:avLst/>
              </a:prstGeom>
              <a:noFill/>
              <a:ln w="1270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9D3405CA-79B9-41F0-A52C-002BAD5F02FE}"/>
                  </a:ext>
                </a:extLst>
              </p:cNvPr>
              <p:cNvSpPr txBox="1"/>
              <p:nvPr/>
            </p:nvSpPr>
            <p:spPr>
              <a:xfrm>
                <a:off x="7509683" y="2556642"/>
                <a:ext cx="829795" cy="28954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10G</a:t>
                </a:r>
                <a:endPara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42" name="Picture 6">
                <a:extLst>
                  <a:ext uri="{FF2B5EF4-FFF2-40B4-BE49-F238E27FC236}">
                    <a16:creationId xmlns:a16="http://schemas.microsoft.com/office/drawing/2014/main" id="{4A3C08AB-9C43-44E9-A8A3-91769E1842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18327" y="4133959"/>
                <a:ext cx="707691" cy="721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F29C408D-9905-4C8D-80D4-4BF2D3990AA2}"/>
                  </a:ext>
                </a:extLst>
              </p:cNvPr>
              <p:cNvGrpSpPr/>
              <p:nvPr/>
            </p:nvGrpSpPr>
            <p:grpSpPr>
              <a:xfrm>
                <a:off x="6720395" y="2836278"/>
                <a:ext cx="1606283" cy="1323338"/>
                <a:chOff x="1055753" y="2834640"/>
                <a:chExt cx="1601101" cy="1323338"/>
              </a:xfrm>
            </p:grpSpPr>
            <p:pic>
              <p:nvPicPr>
                <p:cNvPr id="144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1048DFFF-8111-4103-BCEE-54849CCEB70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7061" y="3174995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5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82C37559-710A-478C-AA1F-26A86620D4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3889" y="3167701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46" name="Isosceles Triangle 50">
                  <a:extLst>
                    <a:ext uri="{FF2B5EF4-FFF2-40B4-BE49-F238E27FC236}">
                      <a16:creationId xmlns:a16="http://schemas.microsoft.com/office/drawing/2014/main" id="{776C94EB-1A0A-491F-A7FB-663E0359FE8E}"/>
                    </a:ext>
                  </a:extLst>
                </p:cNvPr>
                <p:cNvSpPr/>
                <p:nvPr/>
              </p:nvSpPr>
              <p:spPr bwMode="auto">
                <a:xfrm rot="10800000">
                  <a:off x="1223296" y="3910115"/>
                  <a:ext cx="1251345" cy="247863"/>
                </a:xfrm>
                <a:prstGeom prst="triangle">
                  <a:avLst>
                    <a:gd name="adj" fmla="val 47886"/>
                  </a:avLst>
                </a:prstGeom>
                <a:gradFill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 w="635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68580" tIns="34290" rIns="34290" bIns="685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57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200" b="0" i="0" u="none" strike="noStrike" kern="1200" cap="none" spc="-38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47" name="직사각형 146">
                  <a:extLst>
                    <a:ext uri="{FF2B5EF4-FFF2-40B4-BE49-F238E27FC236}">
                      <a16:creationId xmlns:a16="http://schemas.microsoft.com/office/drawing/2014/main" id="{FD0F3B94-DB1B-4CB7-B0F7-66A21A1E8A45}"/>
                    </a:ext>
                  </a:extLst>
                </p:cNvPr>
                <p:cNvSpPr/>
                <p:nvPr/>
              </p:nvSpPr>
              <p:spPr>
                <a:xfrm>
                  <a:off x="1055753" y="2834640"/>
                  <a:ext cx="1601101" cy="194364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가상화</a:t>
                  </a:r>
                  <a:r>
                    <a:rPr kumimoji="0" lang="en-US" altLang="ko-KR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DR</a:t>
                  </a:r>
                  <a:r>
                    <a:rPr kumimoji="0" lang="ko-KR" altLang="en-US" sz="105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 </a:t>
                  </a:r>
                  <a:r>
                    <a:rPr kumimoji="0" lang="ko-KR" altLang="en-US" sz="1050" b="1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서버군</a:t>
                  </a:r>
                  <a:endParaRPr kumimoji="0" lang="ko-KR" altLang="en-US" sz="105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8" name="직사각형 147">
                  <a:extLst>
                    <a:ext uri="{FF2B5EF4-FFF2-40B4-BE49-F238E27FC236}">
                      <a16:creationId xmlns:a16="http://schemas.microsoft.com/office/drawing/2014/main" id="{FBC59241-8780-40E7-8A4A-AB1266FFFC06}"/>
                    </a:ext>
                  </a:extLst>
                </p:cNvPr>
                <p:cNvSpPr/>
                <p:nvPr/>
              </p:nvSpPr>
              <p:spPr>
                <a:xfrm>
                  <a:off x="1055753" y="3029005"/>
                  <a:ext cx="1601101" cy="106039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  <p:pic>
          <p:nvPicPr>
            <p:cNvPr id="126" name="Picture 2" descr="ë°±ì ì¸íë¼ ìì½">
              <a:extLst>
                <a:ext uri="{FF2B5EF4-FFF2-40B4-BE49-F238E27FC236}">
                  <a16:creationId xmlns:a16="http://schemas.microsoft.com/office/drawing/2014/main" id="{4550B9B5-623D-48CF-9738-4844F4CC9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84" y="4991468"/>
              <a:ext cx="1408122" cy="945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그림 126">
              <a:extLst>
                <a:ext uri="{FF2B5EF4-FFF2-40B4-BE49-F238E27FC236}">
                  <a16:creationId xmlns:a16="http://schemas.microsoft.com/office/drawing/2014/main" id="{3354224A-30C6-4DC7-94A0-29EAD2477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2741" y="5662418"/>
              <a:ext cx="1165147" cy="737003"/>
            </a:xfrm>
            <a:prstGeom prst="rect">
              <a:avLst/>
            </a:prstGeom>
          </p:spPr>
        </p:pic>
        <p:pic>
          <p:nvPicPr>
            <p:cNvPr id="128" name="그림 127">
              <a:extLst>
                <a:ext uri="{FF2B5EF4-FFF2-40B4-BE49-F238E27FC236}">
                  <a16:creationId xmlns:a16="http://schemas.microsoft.com/office/drawing/2014/main" id="{9FA2046F-511D-4C03-8840-197BB807C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55836" y="5624131"/>
              <a:ext cx="1089030" cy="813578"/>
            </a:xfrm>
            <a:prstGeom prst="rect">
              <a:avLst/>
            </a:prstGeom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E7B73B8-193F-4F7F-9D46-2D2731C0B7EC}"/>
                </a:ext>
              </a:extLst>
            </p:cNvPr>
            <p:cNvSpPr txBox="1"/>
            <p:nvPr/>
          </p:nvSpPr>
          <p:spPr>
            <a:xfrm>
              <a:off x="5162409" y="5173649"/>
              <a:ext cx="3396020" cy="109336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백업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대상 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: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호스트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6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(350VM, 80TB), x86 100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보관 주기 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: 1~2 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주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백업 시간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: 6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시간 내외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(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변경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3TB)</a:t>
              </a: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복제 시간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: 10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분 내외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  <a:p>
              <a:pPr marL="171450" marR="0" lvl="0" indent="-1714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백업 시스템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: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백업 서버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대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80TB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0" name="Picture 106">
              <a:extLst>
                <a:ext uri="{FF2B5EF4-FFF2-40B4-BE49-F238E27FC236}">
                  <a16:creationId xmlns:a16="http://schemas.microsoft.com/office/drawing/2014/main" id="{8F1458C5-09D5-4847-B107-C593EDF36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1321" y="4846207"/>
              <a:ext cx="558613" cy="54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1C0AB29-07AA-450E-908E-8B65E761DA07}"/>
                </a:ext>
              </a:extLst>
            </p:cNvPr>
            <p:cNvSpPr txBox="1"/>
            <p:nvPr/>
          </p:nvSpPr>
          <p:spPr>
            <a:xfrm>
              <a:off x="1765190" y="5427760"/>
              <a:ext cx="921974" cy="36560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모니터링 및 리포팅</a:t>
              </a: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pic>
          <p:nvPicPr>
            <p:cNvPr id="132" name="Picture 2" descr="í´ë¼ì°ëì ëí ì´ë¯¸ì§ ê²ìê²°ê³¼">
              <a:extLst>
                <a:ext uri="{FF2B5EF4-FFF2-40B4-BE49-F238E27FC236}">
                  <a16:creationId xmlns:a16="http://schemas.microsoft.com/office/drawing/2014/main" id="{230C33D1-33EB-496E-9734-5DB74B6B35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218" y="2299104"/>
              <a:ext cx="921974" cy="611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3D08315-F049-44C7-B7BE-01C6D092D528}"/>
                </a:ext>
              </a:extLst>
            </p:cNvPr>
            <p:cNvSpPr txBox="1"/>
            <p:nvPr/>
          </p:nvSpPr>
          <p:spPr>
            <a:xfrm>
              <a:off x="5403945" y="2376138"/>
              <a:ext cx="430800" cy="50049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WAN</a:t>
              </a:r>
              <a:endPara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134" name="연결선: 꺾임 133">
              <a:extLst>
                <a:ext uri="{FF2B5EF4-FFF2-40B4-BE49-F238E27FC236}">
                  <a16:creationId xmlns:a16="http://schemas.microsoft.com/office/drawing/2014/main" id="{3C7E041A-3601-4979-9215-677017234902}"/>
                </a:ext>
              </a:extLst>
            </p:cNvPr>
            <p:cNvCxnSpPr>
              <a:stCxn id="172" idx="2"/>
              <a:endCxn id="181" idx="0"/>
            </p:cNvCxnSpPr>
            <p:nvPr/>
          </p:nvCxnSpPr>
          <p:spPr>
            <a:xfrm rot="16200000" flipH="1">
              <a:off x="1872179" y="3607551"/>
              <a:ext cx="1061392" cy="1584234"/>
            </a:xfrm>
            <a:prstGeom prst="bentConnector3">
              <a:avLst/>
            </a:prstGeom>
            <a:noFill/>
            <a:ln w="101600" cap="flat" cmpd="sng" algn="ctr">
              <a:solidFill>
                <a:srgbClr val="FF0000">
                  <a:alpha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5" name="연결선: 꺾임 134">
              <a:extLst>
                <a:ext uri="{FF2B5EF4-FFF2-40B4-BE49-F238E27FC236}">
                  <a16:creationId xmlns:a16="http://schemas.microsoft.com/office/drawing/2014/main" id="{0132D79F-2F07-4A52-BEA9-2FF79251DA24}"/>
                </a:ext>
              </a:extLst>
            </p:cNvPr>
            <p:cNvCxnSpPr>
              <a:stCxn id="169" idx="0"/>
              <a:endCxn id="181" idx="0"/>
            </p:cNvCxnSpPr>
            <p:nvPr/>
          </p:nvCxnSpPr>
          <p:spPr>
            <a:xfrm rot="16200000" flipH="1" flipV="1">
              <a:off x="2629425" y="3470899"/>
              <a:ext cx="2025031" cy="893898"/>
            </a:xfrm>
            <a:prstGeom prst="bentConnector3">
              <a:avLst>
                <a:gd name="adj1" fmla="val -11289"/>
              </a:avLst>
            </a:prstGeom>
            <a:noFill/>
            <a:ln w="101600" cap="flat" cmpd="sng" algn="ctr">
              <a:solidFill>
                <a:srgbClr val="FF0000">
                  <a:alpha val="3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36" name="연결선: 꺾임 135">
              <a:extLst>
                <a:ext uri="{FF2B5EF4-FFF2-40B4-BE49-F238E27FC236}">
                  <a16:creationId xmlns:a16="http://schemas.microsoft.com/office/drawing/2014/main" id="{6BB8F80E-C777-4108-BEFE-607EAA95D64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63316" y="66984"/>
              <a:ext cx="10468" cy="5897730"/>
            </a:xfrm>
            <a:prstGeom prst="bentConnector3">
              <a:avLst>
                <a:gd name="adj1" fmla="val 4826958"/>
              </a:avLst>
            </a:prstGeom>
            <a:noFill/>
            <a:ln w="76200" cap="flat" cmpd="sng" algn="ctr">
              <a:solidFill>
                <a:srgbClr val="00B0F0">
                  <a:alpha val="50000"/>
                </a:srgbClr>
              </a:solidFill>
              <a:prstDash val="solid"/>
              <a:miter lim="800000"/>
              <a:headEnd type="triangle"/>
              <a:tailEnd type="triangle"/>
            </a:ln>
            <a:effectLst/>
          </p:spPr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6EA1087-B82E-4111-8F2C-953D43832072}"/>
                </a:ext>
              </a:extLst>
            </p:cNvPr>
            <p:cNvSpPr txBox="1"/>
            <p:nvPr/>
          </p:nvSpPr>
          <p:spPr>
            <a:xfrm>
              <a:off x="259116" y="2223254"/>
              <a:ext cx="940203" cy="30836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주 센터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076AF5D-11FF-4784-91ED-F09CF2EA725A}"/>
                </a:ext>
              </a:extLst>
            </p:cNvPr>
            <p:cNvSpPr txBox="1"/>
            <p:nvPr/>
          </p:nvSpPr>
          <p:spPr>
            <a:xfrm>
              <a:off x="6390318" y="2236651"/>
              <a:ext cx="940203" cy="30836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DR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 센터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9B9CC1A6-DBBA-419F-913F-9A39EA6D462F}"/>
              </a:ext>
            </a:extLst>
          </p:cNvPr>
          <p:cNvSpPr/>
          <p:nvPr/>
        </p:nvSpPr>
        <p:spPr>
          <a:xfrm>
            <a:off x="2475077" y="3369182"/>
            <a:ext cx="606736" cy="20727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Nutanix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AHV</a:t>
            </a:r>
            <a:endParaRPr lang="ko-KR" altLang="en-US" sz="500" b="1" dirty="0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5900ADE3-C88B-48E9-A89D-34B17F0A81E9}"/>
              </a:ext>
            </a:extLst>
          </p:cNvPr>
          <p:cNvSpPr/>
          <p:nvPr/>
        </p:nvSpPr>
        <p:spPr>
          <a:xfrm>
            <a:off x="8059322" y="3369182"/>
            <a:ext cx="606736" cy="207277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" b="1" dirty="0"/>
              <a:t>Nutanix</a:t>
            </a:r>
            <a:r>
              <a:rPr lang="ko-KR" altLang="en-US" sz="500" b="1" dirty="0"/>
              <a:t> </a:t>
            </a:r>
            <a:r>
              <a:rPr lang="en-US" altLang="ko-KR" sz="500" b="1" dirty="0"/>
              <a:t>AHV</a:t>
            </a:r>
            <a:endParaRPr lang="ko-KR" alt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749680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5"/>
            </a:pPr>
            <a:r>
              <a:rPr lang="ko-KR" altLang="en-US" sz="2600" b="1" dirty="0"/>
              <a:t>유사 구축 사례</a:t>
            </a:r>
            <a:endParaRPr lang="ko-KR" altLang="en-US" sz="2600" b="1" dirty="0">
              <a:latin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/>
              <a:t>빔 소프트웨어 솔루션을 이용하여</a:t>
            </a:r>
            <a:r>
              <a:rPr lang="en-US" altLang="ko-KR" sz="1600" b="0" dirty="0"/>
              <a:t>, </a:t>
            </a:r>
            <a:r>
              <a:rPr lang="ko-KR" altLang="en-US" sz="1600" b="0" dirty="0"/>
              <a:t>국내 </a:t>
            </a:r>
            <a:r>
              <a:rPr lang="en-US" altLang="ko-KR" sz="1600" b="0" dirty="0"/>
              <a:t>A </a:t>
            </a:r>
            <a:r>
              <a:rPr lang="ko-KR" altLang="en-US" sz="1600" b="0" dirty="0"/>
              <a:t>제조사에서 백업 및 복제 시스템을 구축한 환경입니다</a:t>
            </a:r>
            <a:r>
              <a:rPr lang="en-US" altLang="ko-KR" sz="1600" b="0" dirty="0"/>
              <a:t>. </a:t>
            </a:r>
            <a:r>
              <a:rPr lang="ko-KR" altLang="en-US" sz="1600" b="0" dirty="0"/>
              <a:t>해당 사례는 주센터의 가상화 환경 백업 및 물리 환경 </a:t>
            </a:r>
            <a:r>
              <a:rPr lang="en-US" altLang="ko-KR" sz="1600" b="0" dirty="0"/>
              <a:t>OS </a:t>
            </a:r>
            <a:r>
              <a:rPr lang="ko-KR" altLang="en-US" sz="1600" b="0" dirty="0"/>
              <a:t>통합 백업 구성한 사례입니다</a:t>
            </a:r>
            <a:r>
              <a:rPr lang="en-US" altLang="ko-KR" sz="1600" b="0" dirty="0"/>
              <a:t>.</a:t>
            </a:r>
          </a:p>
        </p:txBody>
      </p:sp>
      <p:sp>
        <p:nvSpPr>
          <p:cNvPr id="51" name="모서리가 둥근 직사각형 69">
            <a:extLst>
              <a:ext uri="{FF2B5EF4-FFF2-40B4-BE49-F238E27FC236}">
                <a16:creationId xmlns:a16="http://schemas.microsoft.com/office/drawing/2014/main" id="{F14DB5F0-657A-4E82-AB64-26B0D5A87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0446" y="1755335"/>
            <a:ext cx="4500132" cy="455601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0" rIns="36000" anchor="ctr"/>
          <a:lstStyle/>
          <a:p>
            <a:pPr algn="ctr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유사 구축 사례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H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사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E7B73B8-193F-4F7F-9D46-2D2731C0B7EC}"/>
              </a:ext>
            </a:extLst>
          </p:cNvPr>
          <p:cNvSpPr txBox="1"/>
          <p:nvPr/>
        </p:nvSpPr>
        <p:spPr>
          <a:xfrm>
            <a:off x="5936190" y="5087419"/>
            <a:ext cx="3406751" cy="82675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prstClr val="white">
                  <a:lumMod val="50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백업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대상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호스트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6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(850VM, 170TB), x86 370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prstClr val="white">
                  <a:lumMod val="50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보관 주기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lang="en-US" altLang="ko-KR" sz="1100" kern="0" dirty="0">
                <a:solidFill>
                  <a:prstClr val="black"/>
                </a:solidFill>
              </a:rPr>
              <a:t>VM</a:t>
            </a:r>
            <a:r>
              <a:rPr lang="ko-KR" altLang="en-US" sz="1100" kern="0" dirty="0">
                <a:solidFill>
                  <a:prstClr val="black"/>
                </a:solidFill>
              </a:rPr>
              <a:t> </a:t>
            </a:r>
            <a:r>
              <a:rPr lang="en-US" altLang="ko-KR" sz="1100" kern="0" dirty="0">
                <a:solidFill>
                  <a:prstClr val="black"/>
                </a:solidFill>
              </a:rPr>
              <a:t>2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주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O</a:t>
            </a:r>
            <a:r>
              <a:rPr lang="en-US" altLang="ko-KR" sz="1100" kern="0" dirty="0">
                <a:solidFill>
                  <a:prstClr val="black"/>
                </a:solidFill>
              </a:rPr>
              <a:t>S</a:t>
            </a:r>
            <a:r>
              <a:rPr lang="ko-KR" altLang="en-US" sz="1100" kern="0" dirty="0">
                <a:solidFill>
                  <a:prstClr val="black"/>
                </a:solidFill>
              </a:rPr>
              <a:t> </a:t>
            </a:r>
            <a:r>
              <a:rPr lang="en-US" altLang="ko-KR" sz="1100" kern="0" dirty="0">
                <a:solidFill>
                  <a:prstClr val="black"/>
                </a:solidFill>
              </a:rPr>
              <a:t>4</a:t>
            </a:r>
            <a:r>
              <a:rPr lang="ko-KR" altLang="en-US" sz="1100" kern="0" dirty="0">
                <a:solidFill>
                  <a:prstClr val="black"/>
                </a:solidFill>
              </a:rPr>
              <a:t>주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prstClr val="white">
                  <a:lumMod val="50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백업 시간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8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시간 내외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변경 </a:t>
            </a:r>
            <a:r>
              <a:rPr lang="en-US" altLang="ko-KR" sz="1100" b="1" kern="0" dirty="0">
                <a:solidFill>
                  <a:prstClr val="black"/>
                </a:solidFill>
              </a:rPr>
              <a:t>7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TB)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prstClr val="white">
                  <a:lumMod val="50000"/>
                </a:prst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백업 시스템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백업 서버 </a:t>
            </a:r>
            <a:r>
              <a:rPr lang="en-US" altLang="ko-KR" sz="1100" b="1" kern="0" dirty="0">
                <a:solidFill>
                  <a:prstClr val="black"/>
                </a:solidFill>
              </a:rPr>
              <a:t>2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대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lang="en-US" altLang="ko-KR" sz="1100" b="1" kern="0" dirty="0">
                <a:solidFill>
                  <a:prstClr val="black"/>
                </a:solidFill>
              </a:rPr>
              <a:t>39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0TB</a:t>
            </a:r>
            <a:endParaRPr kumimoji="0" lang="ko-KR" altLang="en-US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ECBE9E1C-D153-49BD-AC4A-2B285D0325BA}"/>
              </a:ext>
            </a:extLst>
          </p:cNvPr>
          <p:cNvGrpSpPr/>
          <p:nvPr/>
        </p:nvGrpSpPr>
        <p:grpSpPr>
          <a:xfrm>
            <a:off x="631825" y="2405849"/>
            <a:ext cx="8650846" cy="3848244"/>
            <a:chOff x="631825" y="2405849"/>
            <a:chExt cx="8650846" cy="3848244"/>
          </a:xfrm>
        </p:grpSpPr>
        <p:pic>
          <p:nvPicPr>
            <p:cNvPr id="118" name="Picture 6">
              <a:extLst>
                <a:ext uri="{FF2B5EF4-FFF2-40B4-BE49-F238E27FC236}">
                  <a16:creationId xmlns:a16="http://schemas.microsoft.com/office/drawing/2014/main" id="{9B19D265-33E3-4AAD-842E-27637504F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36739" y="4132321"/>
              <a:ext cx="707691" cy="72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6EA511A2-7CA1-4302-B8FC-B87D06389B4E}"/>
                </a:ext>
              </a:extLst>
            </p:cNvPr>
            <p:cNvGrpSpPr/>
            <p:nvPr/>
          </p:nvGrpSpPr>
          <p:grpSpPr>
            <a:xfrm>
              <a:off x="3740231" y="4712539"/>
              <a:ext cx="1802151" cy="1541554"/>
              <a:chOff x="2140321" y="1507913"/>
              <a:chExt cx="1802151" cy="1541554"/>
            </a:xfrm>
          </p:grpSpPr>
          <p:sp>
            <p:nvSpPr>
              <p:cNvPr id="224" name="Isosceles Triangle 50">
                <a:extLst>
                  <a:ext uri="{FF2B5EF4-FFF2-40B4-BE49-F238E27FC236}">
                    <a16:creationId xmlns:a16="http://schemas.microsoft.com/office/drawing/2014/main" id="{AEC12403-C37C-4A1A-956A-6BFDDF5522AC}"/>
                  </a:ext>
                </a:extLst>
              </p:cNvPr>
              <p:cNvSpPr/>
              <p:nvPr/>
            </p:nvSpPr>
            <p:spPr bwMode="auto">
              <a:xfrm rot="10800000">
                <a:off x="2140321" y="1507913"/>
                <a:ext cx="1802151" cy="554835"/>
              </a:xfrm>
              <a:prstGeom prst="triangle">
                <a:avLst/>
              </a:prstGeom>
              <a:gradFill rotWithShape="1">
                <a:gsLst>
                  <a:gs pos="0">
                    <a:sysClr val="window" lastClr="FFFFFF">
                      <a:lumMod val="75000"/>
                    </a:sys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 w="635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68580" tIns="34290" rIns="34290" bIns="685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5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350" b="0" i="0" u="none" strike="noStrike" kern="1200" cap="none" spc="-38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5" name="TextBox 14">
                <a:extLst>
                  <a:ext uri="{FF2B5EF4-FFF2-40B4-BE49-F238E27FC236}">
                    <a16:creationId xmlns:a16="http://schemas.microsoft.com/office/drawing/2014/main" id="{62B2BC5E-2B05-45B4-A5DF-FD775C6EA84B}"/>
                  </a:ext>
                </a:extLst>
              </p:cNvPr>
              <p:cNvSpPr txBox="1"/>
              <p:nvPr/>
            </p:nvSpPr>
            <p:spPr>
              <a:xfrm>
                <a:off x="2655718" y="2680135"/>
                <a:ext cx="8028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Segoe UI" pitchFamily="34" charset="0"/>
                  </a:rPr>
                  <a:t>백업 스토리지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F0502020204030204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226" name="Picture 6">
                <a:extLst>
                  <a:ext uri="{FF2B5EF4-FFF2-40B4-BE49-F238E27FC236}">
                    <a16:creationId xmlns:a16="http://schemas.microsoft.com/office/drawing/2014/main" id="{E0B99BD8-F707-4242-A9C8-4C24EE6892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738714" y="2045778"/>
                <a:ext cx="636862" cy="64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7" name="TextBox 36">
                <a:extLst>
                  <a:ext uri="{FF2B5EF4-FFF2-40B4-BE49-F238E27FC236}">
                    <a16:creationId xmlns:a16="http://schemas.microsoft.com/office/drawing/2014/main" id="{B7683A3A-35B0-4380-815D-390F1C7DCB53}"/>
                  </a:ext>
                </a:extLst>
              </p:cNvPr>
              <p:cNvSpPr txBox="1"/>
              <p:nvPr/>
            </p:nvSpPr>
            <p:spPr>
              <a:xfrm>
                <a:off x="2746884" y="1544484"/>
                <a:ext cx="5578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Segoe UI" pitchFamily="34" charset="0"/>
                  </a:rPr>
                  <a:t>백업 서버</a:t>
                </a:r>
                <a:endParaRPr kumimoji="0" lang="ru-RU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685EDAD7-2E6D-4885-860D-26EA144B7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8113" y="3989866"/>
              <a:ext cx="773249" cy="746536"/>
            </a:xfrm>
            <a:prstGeom prst="rect">
              <a:avLst/>
            </a:prstGeom>
          </p:spPr>
        </p:pic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FD30980F-BF1A-4C3A-BA35-AED199083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3051" y="3988645"/>
              <a:ext cx="773249" cy="746536"/>
            </a:xfrm>
            <a:prstGeom prst="rect">
              <a:avLst/>
            </a:prstGeom>
          </p:spPr>
        </p:pic>
        <p:sp>
          <p:nvSpPr>
            <p:cNvPr id="185" name="TextBox 14">
              <a:extLst>
                <a:ext uri="{FF2B5EF4-FFF2-40B4-BE49-F238E27FC236}">
                  <a16:creationId xmlns:a16="http://schemas.microsoft.com/office/drawing/2014/main" id="{9499A9F7-2EB0-4611-B487-0B5093E5DF3C}"/>
                </a:ext>
              </a:extLst>
            </p:cNvPr>
            <p:cNvSpPr txBox="1"/>
            <p:nvPr/>
          </p:nvSpPr>
          <p:spPr>
            <a:xfrm>
              <a:off x="1801994" y="4885228"/>
              <a:ext cx="802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Segoe UI" pitchFamily="34" charset="0"/>
                </a:rPr>
                <a:t>운영 스토리지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F0502020204030204"/>
                <a:ea typeface="+mn-ea"/>
                <a:cs typeface="Segoe UI" pitchFamily="34" charset="0"/>
              </a:endParaRPr>
            </a:p>
          </p:txBody>
        </p:sp>
        <p:pic>
          <p:nvPicPr>
            <p:cNvPr id="186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54D308FC-68B7-45CF-96E9-10924FF3AA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27" y="3171537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5A4497D4-2264-4938-9F63-A00612C9DD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159" y="3167754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8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DB47E19F-0DBD-43DE-BB4F-493B54FA8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252" y="3167754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9" name="Isosceles Triangle 50">
              <a:extLst>
                <a:ext uri="{FF2B5EF4-FFF2-40B4-BE49-F238E27FC236}">
                  <a16:creationId xmlns:a16="http://schemas.microsoft.com/office/drawing/2014/main" id="{687FD454-B0DD-4A50-83A4-B096B3956686}"/>
                </a:ext>
              </a:extLst>
            </p:cNvPr>
            <p:cNvSpPr/>
            <p:nvPr/>
          </p:nvSpPr>
          <p:spPr bwMode="auto">
            <a:xfrm rot="10800000">
              <a:off x="1235704" y="3910118"/>
              <a:ext cx="1802151" cy="247863"/>
            </a:xfrm>
            <a:prstGeom prst="triangle">
              <a:avLst>
                <a:gd name="adj" fmla="val 47886"/>
              </a:avLst>
            </a:prstGeom>
            <a:gradFill rotWithShape="1">
              <a:gsLst>
                <a:gs pos="0">
                  <a:sysClr val="window" lastClr="FFFFFF">
                    <a:lumMod val="75000"/>
                  </a:sys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itchFamily="34" charset="0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DD2A38AE-BF7A-4B66-9CC8-92201EB5F5D1}"/>
                </a:ext>
              </a:extLst>
            </p:cNvPr>
            <p:cNvSpPr/>
            <p:nvPr/>
          </p:nvSpPr>
          <p:spPr>
            <a:xfrm>
              <a:off x="802640" y="2834640"/>
              <a:ext cx="2692400" cy="194364"/>
            </a:xfrm>
            <a:prstGeom prst="rect">
              <a:avLst/>
            </a:prstGeom>
            <a:solidFill>
              <a:srgbClr val="00B336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가상화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운영 </a:t>
              </a:r>
              <a:r>
                <a:rPr kumimoji="0" lang="ko-KR" alt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서버군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55154EE-A268-4B76-967C-748109176BD9}"/>
                </a:ext>
              </a:extLst>
            </p:cNvPr>
            <p:cNvSpPr/>
            <p:nvPr/>
          </p:nvSpPr>
          <p:spPr>
            <a:xfrm>
              <a:off x="802640" y="3029005"/>
              <a:ext cx="2692400" cy="10603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139D4090-67A7-4AFF-85F7-3FA726E3E36A}"/>
                </a:ext>
              </a:extLst>
            </p:cNvPr>
            <p:cNvGrpSpPr/>
            <p:nvPr/>
          </p:nvGrpSpPr>
          <p:grpSpPr>
            <a:xfrm>
              <a:off x="5761733" y="3161367"/>
              <a:ext cx="773249" cy="743672"/>
              <a:chOff x="3826717" y="2825063"/>
              <a:chExt cx="1183105" cy="1132053"/>
            </a:xfrm>
          </p:grpSpPr>
          <p:pic>
            <p:nvPicPr>
              <p:cNvPr id="222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41E6D6E8-E4C1-4986-9CD6-4C70B9D6F3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2ADE9BDE-50F2-412A-9778-A15F58177C06}"/>
                  </a:ext>
                </a:extLst>
              </p:cNvPr>
              <p:cNvSpPr/>
              <p:nvPr/>
            </p:nvSpPr>
            <p:spPr>
              <a:xfrm>
                <a:off x="3826717" y="3106429"/>
                <a:ext cx="1183105" cy="363212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6000" rIns="36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Nutanix AHV</a:t>
                </a:r>
                <a:endParaRPr kumimoji="0" lang="ko-KR" altLang="en-US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93" name="그룹 192">
              <a:extLst>
                <a:ext uri="{FF2B5EF4-FFF2-40B4-BE49-F238E27FC236}">
                  <a16:creationId xmlns:a16="http://schemas.microsoft.com/office/drawing/2014/main" id="{46F8341D-4E33-44D0-8ADD-97A4FB8F55F4}"/>
                </a:ext>
              </a:extLst>
            </p:cNvPr>
            <p:cNvGrpSpPr/>
            <p:nvPr/>
          </p:nvGrpSpPr>
          <p:grpSpPr>
            <a:xfrm>
              <a:off x="6620694" y="3161367"/>
              <a:ext cx="773249" cy="743672"/>
              <a:chOff x="3826717" y="2825063"/>
              <a:chExt cx="1183105" cy="1132053"/>
            </a:xfrm>
          </p:grpSpPr>
          <p:pic>
            <p:nvPicPr>
              <p:cNvPr id="220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E6222E98-5ECD-4BB8-8B8C-C694999B9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A70882FF-FE3B-4840-8307-BD07CBE6E373}"/>
                  </a:ext>
                </a:extLst>
              </p:cNvPr>
              <p:cNvSpPr/>
              <p:nvPr/>
            </p:nvSpPr>
            <p:spPr>
              <a:xfrm>
                <a:off x="3826717" y="3106429"/>
                <a:ext cx="1183105" cy="363212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lIns="36000" rIns="36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Nutanix AHV</a:t>
                </a:r>
                <a:endParaRPr kumimoji="0" lang="ko-KR" altLang="en-US" sz="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94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D00C2E0F-AE86-4E30-B298-EEF9B1167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063" y="3157278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673EE96F-FA49-44CF-9E87-87F3ACC58172}"/>
                </a:ext>
              </a:extLst>
            </p:cNvPr>
            <p:cNvSpPr/>
            <p:nvPr/>
          </p:nvSpPr>
          <p:spPr>
            <a:xfrm>
              <a:off x="5562599" y="2834640"/>
              <a:ext cx="1971041" cy="194364"/>
            </a:xfrm>
            <a:prstGeom prst="rect">
              <a:avLst/>
            </a:prstGeom>
            <a:solidFill>
              <a:srgbClr val="00B336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가상화</a:t>
              </a: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운영 </a:t>
              </a:r>
              <a:r>
                <a:rPr kumimoji="0" lang="ko-KR" alt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서버군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31B783CC-D341-4BDF-8861-3DAE9C01F4E1}"/>
                </a:ext>
              </a:extLst>
            </p:cNvPr>
            <p:cNvSpPr/>
            <p:nvPr/>
          </p:nvSpPr>
          <p:spPr>
            <a:xfrm>
              <a:off x="5562599" y="3029005"/>
              <a:ext cx="1971041" cy="10603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7" name="Picture 269">
              <a:extLst>
                <a:ext uri="{FF2B5EF4-FFF2-40B4-BE49-F238E27FC236}">
                  <a16:creationId xmlns:a16="http://schemas.microsoft.com/office/drawing/2014/main" id="{C89E1D11-85F0-444D-84C2-BE728E210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80593" y="3248151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269">
              <a:extLst>
                <a:ext uri="{FF2B5EF4-FFF2-40B4-BE49-F238E27FC236}">
                  <a16:creationId xmlns:a16="http://schemas.microsoft.com/office/drawing/2014/main" id="{8FDD6E6E-D332-4A13-9EA8-11BBBE974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90473" y="3257943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269">
              <a:extLst>
                <a:ext uri="{FF2B5EF4-FFF2-40B4-BE49-F238E27FC236}">
                  <a16:creationId xmlns:a16="http://schemas.microsoft.com/office/drawing/2014/main" id="{8F0339B8-1685-4E06-B0B4-CBC8D3EE10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400353" y="3258311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Picture 269">
              <a:extLst>
                <a:ext uri="{FF2B5EF4-FFF2-40B4-BE49-F238E27FC236}">
                  <a16:creationId xmlns:a16="http://schemas.microsoft.com/office/drawing/2014/main" id="{EE713EA7-2670-420C-AADE-1367433CB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10233" y="3268103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DC3200AB-7285-4633-B33F-3DA5524D52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7395" y="3172077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058A5A6A-645D-414F-9F72-E77F2C637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048" y="3170880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48DD67D4-A5B6-4B98-98E2-2521AAB1A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928" y="3170880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3C2F0244-B3F2-4F8B-AB4C-10BF8369E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2919" y="3166131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AC42320F-B35D-4F03-B47C-B14CE70ACE56}"/>
                </a:ext>
              </a:extLst>
            </p:cNvPr>
            <p:cNvSpPr/>
            <p:nvPr/>
          </p:nvSpPr>
          <p:spPr>
            <a:xfrm>
              <a:off x="7599680" y="2834640"/>
              <a:ext cx="1549401" cy="194364"/>
            </a:xfrm>
            <a:prstGeom prst="rect">
              <a:avLst/>
            </a:prstGeom>
            <a:solidFill>
              <a:srgbClr val="00B336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X86 </a:t>
              </a: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물리 </a:t>
              </a:r>
              <a:r>
                <a:rPr kumimoji="0" lang="ko-KR" alt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서버군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74CBAE7C-9E81-4BDB-B4BD-A3BB6B1ACD16}"/>
                </a:ext>
              </a:extLst>
            </p:cNvPr>
            <p:cNvSpPr/>
            <p:nvPr/>
          </p:nvSpPr>
          <p:spPr>
            <a:xfrm>
              <a:off x="7599680" y="3029005"/>
              <a:ext cx="1549401" cy="106039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A6B9A8BF-70FB-4A03-8235-9DDDD7AED037}"/>
                </a:ext>
              </a:extLst>
            </p:cNvPr>
            <p:cNvCxnSpPr>
              <a:cxnSpLocks/>
            </p:cNvCxnSpPr>
            <p:nvPr/>
          </p:nvCxnSpPr>
          <p:spPr>
            <a:xfrm>
              <a:off x="631825" y="2405849"/>
              <a:ext cx="8650846" cy="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B6D16E25-AB6C-4432-BF1F-49CECEFDADB9}"/>
                </a:ext>
              </a:extLst>
            </p:cNvPr>
            <p:cNvCxnSpPr>
              <a:cxnSpLocks/>
              <a:endCxn id="195" idx="0"/>
            </p:cNvCxnSpPr>
            <p:nvPr/>
          </p:nvCxnSpPr>
          <p:spPr>
            <a:xfrm>
              <a:off x="6548119" y="2405850"/>
              <a:ext cx="0" cy="428791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209" name="직선 연결선 208">
              <a:extLst>
                <a:ext uri="{FF2B5EF4-FFF2-40B4-BE49-F238E27FC236}">
                  <a16:creationId xmlns:a16="http://schemas.microsoft.com/office/drawing/2014/main" id="{80947CFD-0C79-422A-BB54-CD3846C3265B}"/>
                </a:ext>
              </a:extLst>
            </p:cNvPr>
            <p:cNvCxnSpPr>
              <a:cxnSpLocks/>
              <a:endCxn id="205" idx="0"/>
            </p:cNvCxnSpPr>
            <p:nvPr/>
          </p:nvCxnSpPr>
          <p:spPr>
            <a:xfrm>
              <a:off x="8374380" y="2412392"/>
              <a:ext cx="0" cy="42224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210" name="직선 연결선 209">
              <a:extLst>
                <a:ext uri="{FF2B5EF4-FFF2-40B4-BE49-F238E27FC236}">
                  <a16:creationId xmlns:a16="http://schemas.microsoft.com/office/drawing/2014/main" id="{415CD0B1-9E97-4834-B3E1-E816DEA482DD}"/>
                </a:ext>
              </a:extLst>
            </p:cNvPr>
            <p:cNvCxnSpPr>
              <a:cxnSpLocks/>
              <a:endCxn id="190" idx="0"/>
            </p:cNvCxnSpPr>
            <p:nvPr/>
          </p:nvCxnSpPr>
          <p:spPr>
            <a:xfrm>
              <a:off x="2148840" y="2412392"/>
              <a:ext cx="0" cy="422248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FDBCB1D6-31A5-4370-A2F0-70B47C17FBED}"/>
                </a:ext>
              </a:extLst>
            </p:cNvPr>
            <p:cNvCxnSpPr>
              <a:cxnSpLocks/>
              <a:endCxn id="184" idx="0"/>
            </p:cNvCxnSpPr>
            <p:nvPr/>
          </p:nvCxnSpPr>
          <p:spPr>
            <a:xfrm>
              <a:off x="5199675" y="2405849"/>
              <a:ext cx="1" cy="1582796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212" name="직선 연결선 211">
              <a:extLst>
                <a:ext uri="{FF2B5EF4-FFF2-40B4-BE49-F238E27FC236}">
                  <a16:creationId xmlns:a16="http://schemas.microsoft.com/office/drawing/2014/main" id="{03FF20E4-43B0-48E6-8116-BBAFD386CC0E}"/>
                </a:ext>
              </a:extLst>
            </p:cNvPr>
            <p:cNvCxnSpPr>
              <a:cxnSpLocks/>
            </p:cNvCxnSpPr>
            <p:nvPr/>
          </p:nvCxnSpPr>
          <p:spPr>
            <a:xfrm>
              <a:off x="4068906" y="2417465"/>
              <a:ext cx="1" cy="1582796"/>
            </a:xfrm>
            <a:prstGeom prst="line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DDE180F7-3741-4B4D-84FE-C5068AD8F5A7}"/>
                </a:ext>
              </a:extLst>
            </p:cNvPr>
            <p:cNvSpPr txBox="1"/>
            <p:nvPr/>
          </p:nvSpPr>
          <p:spPr>
            <a:xfrm>
              <a:off x="4040704" y="3291223"/>
              <a:ext cx="829795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10G*2Line</a:t>
              </a: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626C1D10-6498-4431-A780-EDEDEBA028AA}"/>
                </a:ext>
              </a:extLst>
            </p:cNvPr>
            <p:cNvSpPr txBox="1"/>
            <p:nvPr/>
          </p:nvSpPr>
          <p:spPr>
            <a:xfrm>
              <a:off x="4416659" y="3718198"/>
              <a:ext cx="829795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10G*2Line</a:t>
              </a: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1D8915EA-0ADC-4BC1-B98C-987703D65234}"/>
                </a:ext>
              </a:extLst>
            </p:cNvPr>
            <p:cNvSpPr txBox="1"/>
            <p:nvPr/>
          </p:nvSpPr>
          <p:spPr>
            <a:xfrm>
              <a:off x="6538190" y="2540769"/>
              <a:ext cx="829795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10G</a:t>
              </a:r>
              <a:endPara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2A151CEE-7733-41A6-8101-9189E626AC2D}"/>
                </a:ext>
              </a:extLst>
            </p:cNvPr>
            <p:cNvSpPr txBox="1"/>
            <p:nvPr/>
          </p:nvSpPr>
          <p:spPr>
            <a:xfrm>
              <a:off x="2154275" y="2514843"/>
              <a:ext cx="829795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1G</a:t>
              </a:r>
              <a:endPara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BD708418-8689-4360-89CB-DDD0C202A8C5}"/>
                </a:ext>
              </a:extLst>
            </p:cNvPr>
            <p:cNvSpPr txBox="1"/>
            <p:nvPr/>
          </p:nvSpPr>
          <p:spPr>
            <a:xfrm>
              <a:off x="8379946" y="2533556"/>
              <a:ext cx="829795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1G</a:t>
              </a:r>
              <a:endPara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2E0C9809-9BF8-4807-AE06-0735DEC1A4BC}"/>
                </a:ext>
              </a:extLst>
            </p:cNvPr>
            <p:cNvCxnSpPr>
              <a:cxnSpLocks/>
            </p:cNvCxnSpPr>
            <p:nvPr/>
          </p:nvCxnSpPr>
          <p:spPr>
            <a:xfrm>
              <a:off x="2504440" y="4613020"/>
              <a:ext cx="1173672" cy="0"/>
            </a:xfrm>
            <a:prstGeom prst="line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</p:cxn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1CA916A-51D8-4DFB-A879-DBF6A7B5FA9D}"/>
                </a:ext>
              </a:extLst>
            </p:cNvPr>
            <p:cNvSpPr txBox="1"/>
            <p:nvPr/>
          </p:nvSpPr>
          <p:spPr>
            <a:xfrm>
              <a:off x="2669491" y="4650007"/>
              <a:ext cx="1127674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8G FC*2Line</a:t>
              </a:r>
              <a:endPara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889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BD5DE72C-F205-4CC4-953A-9C3982015600}"/>
              </a:ext>
            </a:extLst>
          </p:cNvPr>
          <p:cNvSpPr/>
          <p:nvPr/>
        </p:nvSpPr>
        <p:spPr>
          <a:xfrm>
            <a:off x="344488" y="2524767"/>
            <a:ext cx="5409767" cy="5232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5364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391" y="1140898"/>
            <a:ext cx="8535218" cy="492151"/>
          </a:xfrm>
        </p:spPr>
        <p:txBody>
          <a:bodyPr/>
          <a:lstStyle/>
          <a:p>
            <a:r>
              <a:rPr lang="ko-KR" altLang="en-US" b="1" dirty="0"/>
              <a:t>제안 목차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00BFC65C-295A-4BD1-BE83-30C9AA873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621" y="2521527"/>
            <a:ext cx="8334539" cy="2992582"/>
          </a:xfrm>
        </p:spPr>
        <p:txBody>
          <a:bodyPr/>
          <a:lstStyle/>
          <a:p>
            <a:pPr>
              <a:buFont typeface="+mj-lt"/>
              <a:buAutoNum type="arabicPeriod" startAt="5"/>
            </a:pPr>
            <a:r>
              <a:rPr lang="ko-KR" altLang="en-US" sz="2800" b="1" dirty="0"/>
              <a:t> 프로젝트 관리 및 지원 방안</a:t>
            </a:r>
            <a:endParaRPr lang="en-US" altLang="ko-KR" sz="2800" b="1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지원 조직 및 인력</a:t>
            </a:r>
            <a:endParaRPr lang="en-US" altLang="ko-KR" sz="2200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기술지원 및 유지보수 방안</a:t>
            </a:r>
            <a:endParaRPr lang="en-US" altLang="ko-KR" sz="2200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장애 대응 방안</a:t>
            </a:r>
            <a:endParaRPr lang="en-US" altLang="ko-KR" sz="2200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교육훈련 방안</a:t>
            </a:r>
          </a:p>
        </p:txBody>
      </p:sp>
    </p:spTree>
    <p:extLst>
      <p:ext uri="{BB962C8B-B14F-4D97-AF65-F5344CB8AC3E}">
        <p14:creationId xmlns:p14="http://schemas.microsoft.com/office/powerpoint/2010/main" val="1562904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 조직 및 인력</a:t>
            </a:r>
          </a:p>
        </p:txBody>
      </p:sp>
      <p:sp>
        <p:nvSpPr>
          <p:cNvPr id="55" name="모서리가 둥근 직사각형 69">
            <a:extLst>
              <a:ext uri="{FF2B5EF4-FFF2-40B4-BE49-F238E27FC236}">
                <a16:creationId xmlns:a16="http://schemas.microsoft.com/office/drawing/2014/main" id="{4C014832-6D8D-4AC3-85F8-F435EA3DF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85511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프로젝트 지원 조직 및 인력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FCE56EE-D445-47CF-9F7C-86A022F37378}"/>
              </a:ext>
            </a:extLst>
          </p:cNvPr>
          <p:cNvCxnSpPr/>
          <p:nvPr/>
        </p:nvCxnSpPr>
        <p:spPr>
          <a:xfrm>
            <a:off x="3273846" y="2676322"/>
            <a:ext cx="1" cy="1025341"/>
          </a:xfrm>
          <a:prstGeom prst="line">
            <a:avLst/>
          </a:prstGeom>
          <a:noFill/>
          <a:ln w="6350" cap="flat" cmpd="sng" algn="ctr">
            <a:solidFill>
              <a:srgbClr val="969696"/>
            </a:solidFill>
            <a:prstDash val="solid"/>
          </a:ln>
          <a:effectLst/>
        </p:spPr>
      </p:cxnSp>
      <p:sp>
        <p:nvSpPr>
          <p:cNvPr id="9" name="모서리가 둥근 직사각형 38">
            <a:extLst>
              <a:ext uri="{FF2B5EF4-FFF2-40B4-BE49-F238E27FC236}">
                <a16:creationId xmlns:a16="http://schemas.microsoft.com/office/drawing/2014/main" id="{FA3B434E-408F-4D88-817E-A243E7131734}"/>
              </a:ext>
            </a:extLst>
          </p:cNvPr>
          <p:cNvSpPr/>
          <p:nvPr/>
        </p:nvSpPr>
        <p:spPr>
          <a:xfrm>
            <a:off x="2306140" y="1957084"/>
            <a:ext cx="1935412" cy="665319"/>
          </a:xfrm>
          <a:prstGeom prst="roundRect">
            <a:avLst>
              <a:gd name="adj" fmla="val 10310"/>
            </a:avLst>
          </a:prstGeom>
          <a:solidFill>
            <a:sysClr val="window" lastClr="FFFFFF"/>
          </a:solidFill>
          <a:ln w="6350" cap="flat" cmpd="sng" algn="ctr">
            <a:solidFill>
              <a:srgbClr val="0064B4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endParaRPr lang="ko-KR" altLang="en-US" sz="2000" kern="0" dirty="0">
              <a:solidFill>
                <a:sysClr val="window" lastClr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0" name="그룹 157">
            <a:extLst>
              <a:ext uri="{FF2B5EF4-FFF2-40B4-BE49-F238E27FC236}">
                <a16:creationId xmlns:a16="http://schemas.microsoft.com/office/drawing/2014/main" id="{EB4D030E-1159-4A63-B807-0E7036D4258F}"/>
              </a:ext>
            </a:extLst>
          </p:cNvPr>
          <p:cNvGrpSpPr/>
          <p:nvPr/>
        </p:nvGrpSpPr>
        <p:grpSpPr>
          <a:xfrm>
            <a:off x="2306139" y="1931984"/>
            <a:ext cx="1935415" cy="335010"/>
            <a:chOff x="2181477" y="3539391"/>
            <a:chExt cx="2222847" cy="394293"/>
          </a:xfrm>
        </p:grpSpPr>
        <p:sp>
          <p:nvSpPr>
            <p:cNvPr id="11" name="AutoShape 262">
              <a:extLst>
                <a:ext uri="{FF2B5EF4-FFF2-40B4-BE49-F238E27FC236}">
                  <a16:creationId xmlns:a16="http://schemas.microsoft.com/office/drawing/2014/main" id="{B05846E8-8491-4B41-BD3E-586A1316EC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477" y="3539391"/>
              <a:ext cx="2222847" cy="394293"/>
            </a:xfrm>
            <a:prstGeom prst="round2SameRect">
              <a:avLst/>
            </a:prstGeom>
            <a:gradFill rotWithShape="1">
              <a:gsLst>
                <a:gs pos="0">
                  <a:srgbClr val="85AFD1"/>
                </a:gs>
                <a:gs pos="100000">
                  <a:srgbClr val="4684B8"/>
                </a:gs>
              </a:gsLst>
              <a:lin ang="2700000" scaled="1"/>
            </a:gra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>
                <a:defRPr/>
              </a:pPr>
              <a:endParaRPr lang="ko-KR" altLang="en-US" sz="11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2" name="AutoShape 427" descr="그림1">
              <a:extLst>
                <a:ext uri="{FF2B5EF4-FFF2-40B4-BE49-F238E27FC236}">
                  <a16:creationId xmlns:a16="http://schemas.microsoft.com/office/drawing/2014/main" id="{209031D7-2204-4D6E-9FCC-39544A84C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402" y="3653189"/>
              <a:ext cx="1532999" cy="200388"/>
            </a:xfrm>
            <a:prstGeom prst="roundRect">
              <a:avLst>
                <a:gd name="adj" fmla="val 16667"/>
              </a:avLst>
            </a:prstGeom>
            <a:noFill/>
            <a:ln w="1270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marL="172863" indent="-172863" algn="ctr" defTabSz="893702" eaLnBrk="0" hangingPunct="0">
                <a:buSzPct val="80000"/>
                <a:defRPr/>
              </a:pPr>
              <a:r>
                <a:rPr lang="ko-KR" altLang="en-US" sz="1000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총괄 </a:t>
              </a:r>
              <a:r>
                <a:rPr lang="en-US" altLang="ko-KR" sz="1000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</a:t>
              </a:r>
              <a:r>
                <a:rPr lang="ko-KR" altLang="en-US" sz="1000" kern="0" dirty="0" err="1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고객사</a:t>
              </a:r>
              <a:r>
                <a:rPr lang="en-US" altLang="ko-KR" sz="1000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) </a:t>
              </a:r>
              <a:endParaRPr lang="ko-KR" altLang="en-US" sz="1000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13" name="Text Box 40">
            <a:extLst>
              <a:ext uri="{FF2B5EF4-FFF2-40B4-BE49-F238E27FC236}">
                <a16:creationId xmlns:a16="http://schemas.microsoft.com/office/drawing/2014/main" id="{2C8E6329-EA04-4E6F-8821-68B37E9F9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7892" y="2374343"/>
            <a:ext cx="1012372" cy="1637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914400">
              <a:defRPr/>
            </a:pPr>
            <a:r>
              <a:rPr lang="ko-KR" altLang="en-US" sz="105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홈플러스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453081D-5994-4C7F-8023-B7D056C761FD}"/>
              </a:ext>
            </a:extLst>
          </p:cNvPr>
          <p:cNvCxnSpPr/>
          <p:nvPr/>
        </p:nvCxnSpPr>
        <p:spPr>
          <a:xfrm flipH="1">
            <a:off x="2789905" y="3105454"/>
            <a:ext cx="6885" cy="0"/>
          </a:xfrm>
          <a:prstGeom prst="line">
            <a:avLst/>
          </a:prstGeom>
          <a:noFill/>
          <a:ln w="6350" cap="flat" cmpd="sng" algn="ctr">
            <a:solidFill>
              <a:srgbClr val="969696"/>
            </a:solidFill>
            <a:prstDash val="solid"/>
          </a:ln>
          <a:effectLst/>
        </p:spPr>
      </p:cxnSp>
      <p:sp>
        <p:nvSpPr>
          <p:cNvPr id="15" name="모서리가 둥근 직사각형 57">
            <a:extLst>
              <a:ext uri="{FF2B5EF4-FFF2-40B4-BE49-F238E27FC236}">
                <a16:creationId xmlns:a16="http://schemas.microsoft.com/office/drawing/2014/main" id="{EBCD5AAA-45C7-47FD-9C85-4C1D98D0F21A}"/>
              </a:ext>
            </a:extLst>
          </p:cNvPr>
          <p:cNvSpPr/>
          <p:nvPr/>
        </p:nvSpPr>
        <p:spPr>
          <a:xfrm>
            <a:off x="1514185" y="3943467"/>
            <a:ext cx="1086598" cy="647192"/>
          </a:xfrm>
          <a:prstGeom prst="roundRect">
            <a:avLst>
              <a:gd name="adj" fmla="val 10310"/>
            </a:avLst>
          </a:prstGeom>
          <a:solidFill>
            <a:sysClr val="window" lastClr="FFFFFF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defTabSz="723900">
              <a:defRPr/>
            </a:pPr>
            <a:endParaRPr lang="ko-KR" altLang="en-US" sz="105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6" name="그룹 175">
            <a:extLst>
              <a:ext uri="{FF2B5EF4-FFF2-40B4-BE49-F238E27FC236}">
                <a16:creationId xmlns:a16="http://schemas.microsoft.com/office/drawing/2014/main" id="{544D2B96-DF63-40EA-82BC-AA54E7444C7B}"/>
              </a:ext>
            </a:extLst>
          </p:cNvPr>
          <p:cNvGrpSpPr/>
          <p:nvPr/>
        </p:nvGrpSpPr>
        <p:grpSpPr>
          <a:xfrm>
            <a:off x="1514184" y="3943466"/>
            <a:ext cx="1086701" cy="246333"/>
            <a:chOff x="2181477" y="3645676"/>
            <a:chExt cx="2223056" cy="217545"/>
          </a:xfrm>
        </p:grpSpPr>
        <p:sp>
          <p:nvSpPr>
            <p:cNvPr id="17" name="AutoShape 262">
              <a:extLst>
                <a:ext uri="{FF2B5EF4-FFF2-40B4-BE49-F238E27FC236}">
                  <a16:creationId xmlns:a16="http://schemas.microsoft.com/office/drawing/2014/main" id="{7BD97161-5D18-4EAD-BB91-F30BB4D11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477" y="3645676"/>
              <a:ext cx="2222847" cy="217545"/>
            </a:xfrm>
            <a:prstGeom prst="round2SameRect">
              <a:avLst/>
            </a:prstGeom>
            <a:blipFill>
              <a:blip r:embed="rId3" cstate="print"/>
              <a:stretch>
                <a:fillRect/>
              </a:stretch>
            </a:blip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723900">
                <a:defRPr/>
              </a:pPr>
              <a:endParaRPr lang="ko-KR" alt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8" name="AutoShape 427" descr="그림1">
              <a:extLst>
                <a:ext uri="{FF2B5EF4-FFF2-40B4-BE49-F238E27FC236}">
                  <a16:creationId xmlns:a16="http://schemas.microsoft.com/office/drawing/2014/main" id="{CBAEA000-FC54-4C59-AAE1-8A4221273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517" y="3679273"/>
              <a:ext cx="2221016" cy="150362"/>
            </a:xfrm>
            <a:prstGeom prst="roundRect">
              <a:avLst>
                <a:gd name="adj" fmla="val 16667"/>
              </a:avLst>
            </a:prstGeom>
            <a:noFill/>
            <a:ln w="1270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marL="172863" indent="-172863" algn="ctr" defTabSz="893702" eaLnBrk="0" hangingPunct="0">
                <a:buSzPct val="80000"/>
                <a:defRPr/>
              </a:pPr>
              <a:r>
                <a:rPr lang="ko-KR" altLang="en-US" sz="10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백업</a:t>
              </a:r>
              <a:r>
                <a:rPr lang="en-US" altLang="ko-KR" sz="10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SW </a:t>
              </a:r>
              <a:r>
                <a:rPr lang="ko-KR" altLang="en-US" sz="10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구축 부문</a:t>
              </a:r>
            </a:p>
          </p:txBody>
        </p:sp>
      </p:grpSp>
      <p:sp>
        <p:nvSpPr>
          <p:cNvPr id="19" name="모서리가 둥근 직사각형 62">
            <a:extLst>
              <a:ext uri="{FF2B5EF4-FFF2-40B4-BE49-F238E27FC236}">
                <a16:creationId xmlns:a16="http://schemas.microsoft.com/office/drawing/2014/main" id="{3CD6592F-7DE7-4FE1-841D-887936D7060C}"/>
              </a:ext>
            </a:extLst>
          </p:cNvPr>
          <p:cNvSpPr/>
          <p:nvPr/>
        </p:nvSpPr>
        <p:spPr>
          <a:xfrm>
            <a:off x="2563931" y="2949585"/>
            <a:ext cx="1590949" cy="539074"/>
          </a:xfrm>
          <a:prstGeom prst="roundRect">
            <a:avLst>
              <a:gd name="adj" fmla="val 10310"/>
            </a:avLst>
          </a:prstGeom>
          <a:solidFill>
            <a:sysClr val="window" lastClr="FFFFFF"/>
          </a:solidFill>
          <a:ln w="6350" cap="flat" cmpd="sng" algn="ctr">
            <a:solidFill>
              <a:srgbClr val="BEC8E1"/>
            </a:solidFill>
            <a:prstDash val="solid"/>
          </a:ln>
          <a:effectLst/>
        </p:spPr>
        <p:txBody>
          <a:bodyPr rtlCol="0" anchor="ctr"/>
          <a:lstStyle/>
          <a:p>
            <a:pPr algn="ctr" defTabSz="914400">
              <a:defRPr/>
            </a:pPr>
            <a:r>
              <a:rPr lang="ko-KR" altLang="en-US" sz="2000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</a:t>
            </a:r>
          </a:p>
        </p:txBody>
      </p:sp>
      <p:grpSp>
        <p:nvGrpSpPr>
          <p:cNvPr id="20" name="그룹 175">
            <a:extLst>
              <a:ext uri="{FF2B5EF4-FFF2-40B4-BE49-F238E27FC236}">
                <a16:creationId xmlns:a16="http://schemas.microsoft.com/office/drawing/2014/main" id="{52461030-006F-4BCC-BACF-CBC2793D1F27}"/>
              </a:ext>
            </a:extLst>
          </p:cNvPr>
          <p:cNvGrpSpPr/>
          <p:nvPr/>
        </p:nvGrpSpPr>
        <p:grpSpPr>
          <a:xfrm>
            <a:off x="2571514" y="2949584"/>
            <a:ext cx="1584064" cy="215642"/>
            <a:chOff x="2181477" y="3645684"/>
            <a:chExt cx="2222847" cy="253803"/>
          </a:xfrm>
        </p:grpSpPr>
        <p:sp>
          <p:nvSpPr>
            <p:cNvPr id="21" name="AutoShape 262">
              <a:extLst>
                <a:ext uri="{FF2B5EF4-FFF2-40B4-BE49-F238E27FC236}">
                  <a16:creationId xmlns:a16="http://schemas.microsoft.com/office/drawing/2014/main" id="{408DE827-F968-4206-95B0-1F3F0E33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477" y="3645684"/>
              <a:ext cx="2222847" cy="253803"/>
            </a:xfrm>
            <a:prstGeom prst="round2SameRect">
              <a:avLst/>
            </a:prstGeom>
            <a:gradFill rotWithShape="1">
              <a:gsLst>
                <a:gs pos="0">
                  <a:srgbClr val="C8DCE6"/>
                </a:gs>
                <a:gs pos="100000">
                  <a:srgbClr val="8DB3D3"/>
                </a:gs>
              </a:gsLst>
              <a:lin ang="2700000" scaled="1"/>
            </a:gradFill>
            <a:ln w="12700" algn="ctr">
              <a:solidFill>
                <a:srgbClr val="BEC8E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14400">
                <a:defRPr/>
              </a:pPr>
              <a:endParaRPr lang="ko-KR" altLang="en-US" sz="10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2" name="AutoShape 427" descr="그림1">
              <a:extLst>
                <a:ext uri="{FF2B5EF4-FFF2-40B4-BE49-F238E27FC236}">
                  <a16:creationId xmlns:a16="http://schemas.microsoft.com/office/drawing/2014/main" id="{1754B016-29D0-4DCD-A2D3-0D2D7ADD3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988" y="3667380"/>
              <a:ext cx="2167827" cy="210408"/>
            </a:xfrm>
            <a:prstGeom prst="roundRect">
              <a:avLst>
                <a:gd name="adj" fmla="val 16667"/>
              </a:avLst>
            </a:prstGeom>
            <a:noFill/>
            <a:ln w="1270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marL="172863" indent="-172863" algn="ctr" defTabSz="893702" eaLnBrk="0" hangingPunct="0">
                <a:buSzPct val="80000"/>
                <a:defRPr/>
              </a:pPr>
              <a:r>
                <a:rPr lang="ko-KR" altLang="en-US" sz="105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프로젝트 매니저</a:t>
              </a:r>
              <a:r>
                <a:rPr lang="en-US" altLang="ko-KR" sz="105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(PM)</a:t>
              </a:r>
              <a:endParaRPr lang="ko-KR" altLang="en-US" sz="105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B34410-25E6-4C2A-8B71-AC658EF9009A}"/>
              </a:ext>
            </a:extLst>
          </p:cNvPr>
          <p:cNvSpPr/>
          <p:nvPr/>
        </p:nvSpPr>
        <p:spPr>
          <a:xfrm>
            <a:off x="1523493" y="4674394"/>
            <a:ext cx="1085705" cy="118596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0000" rIns="90000" rtlCol="0" anchor="t"/>
          <a:lstStyle/>
          <a:p>
            <a:pPr marL="92075" indent="-92075" defTabSz="952378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SW</a:t>
            </a:r>
            <a:r>
              <a:rPr lang="ko-KR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설치</a:t>
            </a:r>
            <a:endParaRPr lang="en-US" altLang="ko-KR" sz="9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92075" indent="-92075" defTabSz="952378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SW </a:t>
            </a:r>
            <a:r>
              <a:rPr lang="ko-KR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튜닝</a:t>
            </a:r>
            <a:endParaRPr lang="en-US" altLang="ko-KR" sz="9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92075" indent="-92075" defTabSz="952378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 분석</a:t>
            </a:r>
            <a:endParaRPr lang="en-US" altLang="ko-KR" sz="900" kern="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92075" indent="-92075" defTabSz="952378">
              <a:lnSpc>
                <a:spcPct val="150000"/>
              </a:lnSpc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문제 해결</a:t>
            </a:r>
          </a:p>
        </p:txBody>
      </p:sp>
      <p:sp>
        <p:nvSpPr>
          <p:cNvPr id="24" name="모서리가 둥근 직사각형 67">
            <a:extLst>
              <a:ext uri="{FF2B5EF4-FFF2-40B4-BE49-F238E27FC236}">
                <a16:creationId xmlns:a16="http://schemas.microsoft.com/office/drawing/2014/main" id="{8CF4A3D4-C768-4076-B34E-BCF88D8BFBF5}"/>
              </a:ext>
            </a:extLst>
          </p:cNvPr>
          <p:cNvSpPr/>
          <p:nvPr/>
        </p:nvSpPr>
        <p:spPr>
          <a:xfrm>
            <a:off x="3800265" y="3943470"/>
            <a:ext cx="1086598" cy="656788"/>
          </a:xfrm>
          <a:prstGeom prst="roundRect">
            <a:avLst>
              <a:gd name="adj" fmla="val 10310"/>
            </a:avLst>
          </a:prstGeom>
          <a:solidFill>
            <a:sysClr val="window" lastClr="FFFFFF"/>
          </a:solidFill>
          <a:ln w="9525" cap="flat" cmpd="sng" algn="ctr">
            <a:solidFill>
              <a:srgbClr val="BEBEBE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 defTabSz="723900">
              <a:defRPr/>
            </a:pPr>
            <a:endParaRPr lang="ko-KR" altLang="en-US" sz="1050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25" name="그룹 175">
            <a:extLst>
              <a:ext uri="{FF2B5EF4-FFF2-40B4-BE49-F238E27FC236}">
                <a16:creationId xmlns:a16="http://schemas.microsoft.com/office/drawing/2014/main" id="{65D607CC-9BB6-42C0-8197-9DDC8D53D44F}"/>
              </a:ext>
            </a:extLst>
          </p:cNvPr>
          <p:cNvGrpSpPr/>
          <p:nvPr/>
        </p:nvGrpSpPr>
        <p:grpSpPr>
          <a:xfrm>
            <a:off x="3800264" y="3943466"/>
            <a:ext cx="1086599" cy="246333"/>
            <a:chOff x="2181477" y="3645676"/>
            <a:chExt cx="2222847" cy="217545"/>
          </a:xfrm>
        </p:grpSpPr>
        <p:sp>
          <p:nvSpPr>
            <p:cNvPr id="26" name="AutoShape 262">
              <a:extLst>
                <a:ext uri="{FF2B5EF4-FFF2-40B4-BE49-F238E27FC236}">
                  <a16:creationId xmlns:a16="http://schemas.microsoft.com/office/drawing/2014/main" id="{E28DDE86-80F3-44AF-9DB0-9D5705D79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1477" y="3645676"/>
              <a:ext cx="2222847" cy="217545"/>
            </a:xfrm>
            <a:prstGeom prst="round2SameRect">
              <a:avLst/>
            </a:prstGeom>
            <a:blipFill>
              <a:blip r:embed="rId3" cstate="print"/>
              <a:stretch>
                <a:fillRect/>
              </a:stretch>
            </a:blip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723900">
                <a:defRPr/>
              </a:pPr>
              <a:endParaRPr lang="ko-KR" altLang="en-US" sz="10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7" name="AutoShape 427" descr="그림1">
              <a:extLst>
                <a:ext uri="{FF2B5EF4-FFF2-40B4-BE49-F238E27FC236}">
                  <a16:creationId xmlns:a16="http://schemas.microsoft.com/office/drawing/2014/main" id="{ED761158-DE38-4AF3-95E3-4FA47A16B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6968" y="3679270"/>
              <a:ext cx="1737447" cy="150362"/>
            </a:xfrm>
            <a:prstGeom prst="roundRect">
              <a:avLst>
                <a:gd name="adj" fmla="val 16667"/>
              </a:avLst>
            </a:prstGeom>
            <a:noFill/>
            <a:ln w="12700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marL="172863" indent="-172863" algn="ctr" defTabSz="893702" eaLnBrk="0" hangingPunct="0">
                <a:buSzPct val="80000"/>
                <a:defRPr/>
              </a:pPr>
              <a:r>
                <a:rPr lang="en-US" altLang="ko-KR" sz="10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HW </a:t>
              </a:r>
              <a:r>
                <a:rPr lang="ko-KR" altLang="en-US" sz="1000" kern="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구축 부문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32FF6C-328C-4B24-9FB3-77D2A78ECB9E}"/>
              </a:ext>
            </a:extLst>
          </p:cNvPr>
          <p:cNvSpPr/>
          <p:nvPr/>
        </p:nvSpPr>
        <p:spPr>
          <a:xfrm>
            <a:off x="3720673" y="4728300"/>
            <a:ext cx="1249945" cy="1129213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90000" rIns="90000" rtlCol="0" anchor="t"/>
          <a:lstStyle/>
          <a:p>
            <a:pPr marL="92075" indent="-92075" defTabSz="9523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백업 스토리지 설치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92075" indent="-92075" defTabSz="9523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HPE </a:t>
            </a: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백업서버 설치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92075" indent="-92075" defTabSz="9523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성능 분석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marL="92075" indent="-92075" defTabSz="95237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prstClr val="black">
                  <a:lumMod val="50000"/>
                  <a:lumOff val="50000"/>
                </a:prst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9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문제해결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3647D42-6E5C-456D-8591-30AC9905E600}"/>
              </a:ext>
            </a:extLst>
          </p:cNvPr>
          <p:cNvCxnSpPr/>
          <p:nvPr/>
        </p:nvCxnSpPr>
        <p:spPr>
          <a:xfrm>
            <a:off x="4405554" y="3684948"/>
            <a:ext cx="1" cy="236084"/>
          </a:xfrm>
          <a:prstGeom prst="line">
            <a:avLst/>
          </a:prstGeom>
          <a:noFill/>
          <a:ln w="6350" cap="flat" cmpd="sng" algn="ctr">
            <a:solidFill>
              <a:srgbClr val="969696"/>
            </a:solidFill>
            <a:prstDash val="solid"/>
          </a:ln>
          <a:effectLst/>
        </p:spPr>
      </p:cxnSp>
      <p:cxnSp>
        <p:nvCxnSpPr>
          <p:cNvPr id="30" name="직선 연결선 80">
            <a:extLst>
              <a:ext uri="{FF2B5EF4-FFF2-40B4-BE49-F238E27FC236}">
                <a16:creationId xmlns:a16="http://schemas.microsoft.com/office/drawing/2014/main" id="{F931DABD-1BFC-4C72-A233-D5E5255C70DC}"/>
              </a:ext>
            </a:extLst>
          </p:cNvPr>
          <p:cNvCxnSpPr>
            <a:endCxn id="17" idx="3"/>
          </p:cNvCxnSpPr>
          <p:nvPr/>
        </p:nvCxnSpPr>
        <p:spPr>
          <a:xfrm rot="10800000" flipV="1">
            <a:off x="2057484" y="3702026"/>
            <a:ext cx="2348074" cy="241440"/>
          </a:xfrm>
          <a:prstGeom prst="bentConnector2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</p:cxnSp>
      <p:pic>
        <p:nvPicPr>
          <p:cNvPr id="31" name="Picture 39" descr="13">
            <a:extLst>
              <a:ext uri="{FF2B5EF4-FFF2-40B4-BE49-F238E27FC236}">
                <a16:creationId xmlns:a16="http://schemas.microsoft.com/office/drawing/2014/main" id="{BF8B37D1-A6F5-438C-9524-511228CD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569542" y="2059171"/>
            <a:ext cx="1545344" cy="1245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모서리가 둥근 직사각형 83">
            <a:extLst>
              <a:ext uri="{FF2B5EF4-FFF2-40B4-BE49-F238E27FC236}">
                <a16:creationId xmlns:a16="http://schemas.microsoft.com/office/drawing/2014/main" id="{0061C72E-91CC-47EC-85D7-06FFA7585A37}"/>
              </a:ext>
            </a:extLst>
          </p:cNvPr>
          <p:cNvSpPr/>
          <p:nvPr/>
        </p:nvSpPr>
        <p:spPr>
          <a:xfrm>
            <a:off x="1250006" y="1561212"/>
            <a:ext cx="3600000" cy="245885"/>
          </a:xfrm>
          <a:prstGeom prst="roundRect">
            <a:avLst>
              <a:gd name="adj" fmla="val 10080"/>
            </a:avLst>
          </a:prstGeom>
          <a:blipFill>
            <a:blip r:embed="rId5" cstate="print"/>
            <a:stretch>
              <a:fillRect t="-3000"/>
            </a:stretch>
          </a:blipFill>
          <a:ln w="25400" cap="flat" cmpd="sng" algn="ctr">
            <a:noFill/>
            <a:prstDash val="solid"/>
          </a:ln>
          <a:effectLst/>
        </p:spPr>
        <p:txBody>
          <a:bodyPr vert="horz" wrap="square" lIns="36000" tIns="0" rIns="3600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 kern="0" dirty="0">
                <a:solidFill>
                  <a:sysClr val="window" lastClr="FFFFFF"/>
                </a:solidFill>
                <a:latin typeface="맑은 고딕" pitchFamily="50" charset="-127"/>
                <a:ea typeface="맑은 고딕" panose="020B0503020000020004" pitchFamily="50" charset="-127"/>
                <a:cs typeface="Arial" pitchFamily="34" charset="0"/>
              </a:rPr>
              <a:t>수행 조직도</a:t>
            </a:r>
          </a:p>
        </p:txBody>
      </p:sp>
      <p:sp>
        <p:nvSpPr>
          <p:cNvPr id="39" name="모서리가 둥근 직사각형 84">
            <a:extLst>
              <a:ext uri="{FF2B5EF4-FFF2-40B4-BE49-F238E27FC236}">
                <a16:creationId xmlns:a16="http://schemas.microsoft.com/office/drawing/2014/main" id="{0C91B509-7054-4FD9-B5E2-B8A73ABA129D}"/>
              </a:ext>
            </a:extLst>
          </p:cNvPr>
          <p:cNvSpPr/>
          <p:nvPr/>
        </p:nvSpPr>
        <p:spPr>
          <a:xfrm>
            <a:off x="5490361" y="1561212"/>
            <a:ext cx="3600000" cy="245885"/>
          </a:xfrm>
          <a:prstGeom prst="roundRect">
            <a:avLst>
              <a:gd name="adj" fmla="val 10080"/>
            </a:avLst>
          </a:prstGeom>
          <a:blipFill>
            <a:blip r:embed="rId5" cstate="print"/>
            <a:stretch>
              <a:fillRect t="-3000"/>
            </a:stretch>
          </a:blipFill>
          <a:ln w="25400" cap="flat" cmpd="sng" algn="ctr">
            <a:noFill/>
            <a:prstDash val="solid"/>
          </a:ln>
          <a:effectLst/>
        </p:spPr>
        <p:txBody>
          <a:bodyPr vert="horz" wrap="square" lIns="36000" tIns="0" rIns="36000" bIns="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400" b="1" kern="0" dirty="0">
                <a:solidFill>
                  <a:sysClr val="window" lastClr="FFFFFF"/>
                </a:solidFill>
                <a:latin typeface="맑은 고딕" pitchFamily="50" charset="-127"/>
                <a:ea typeface="맑은 고딕" panose="020B0503020000020004" pitchFamily="50" charset="-127"/>
                <a:cs typeface="Arial" pitchFamily="34" charset="0"/>
              </a:rPr>
              <a:t>수행 역할</a:t>
            </a: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90C120FD-A266-44EC-97C9-AF08249A26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482138"/>
              </p:ext>
            </p:extLst>
          </p:nvPr>
        </p:nvGraphicFramePr>
        <p:xfrm>
          <a:off x="5300662" y="1933575"/>
          <a:ext cx="3937001" cy="3923939"/>
        </p:xfrm>
        <a:graphic>
          <a:graphicData uri="http://schemas.openxmlformats.org/drawingml/2006/table">
            <a:tbl>
              <a:tblPr/>
              <a:tblGrid>
                <a:gridCol w="420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3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0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3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77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</a:t>
                      </a:r>
                    </a:p>
                  </a:txBody>
                  <a:tcPr marL="32313" marR="32313" marT="32313" marB="32313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C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 내역</a:t>
                      </a:r>
                    </a:p>
                  </a:txBody>
                  <a:tcPr marL="32313" marR="32313" marT="32313" marB="32313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CF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32313" marR="32313" marT="32313" marB="32313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D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48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고객사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313" marR="32313" marT="32313" marB="3231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사업총괄</a:t>
                      </a:r>
                    </a:p>
                  </a:txBody>
                  <a:tcPr marL="32313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이슈사항 협의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심의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요구사항 제시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전 과정의 관리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감독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분야 감독 및 역할 수행</a:t>
                      </a: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9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실무담당자</a:t>
                      </a:r>
                    </a:p>
                  </a:txBody>
                  <a:tcPr marL="32313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구축 전반적인 지원</a:t>
                      </a: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3871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제안사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313" marR="32313" marT="32313" marB="3231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PM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313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총괄 관리 및 통제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인원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일정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비용 등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사안에 대한 의사결정 및 전략 계획 수립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고객과 의사소통 문제점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 및 책임 범위 해결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조정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고객에게 진척사항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문제점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위험요소 등 보고 및 산출물 인도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 진척 사항 관리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 관리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 관리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산출물 작성 포맷 배포 및 진도관리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업체 및 벤더와 </a:t>
                      </a: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커뮤니테이션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140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</a:t>
                      </a:r>
                    </a:p>
                  </a:txBody>
                  <a:tcPr marL="32313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소프트웨어 설치 및 테스트 진행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구성 시 적용 된 내용을 바탕으로 설치 진행</a:t>
                      </a: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HW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</a:t>
                      </a:r>
                    </a:p>
                  </a:txBody>
                  <a:tcPr marL="32313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8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HPE </a:t>
                      </a: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백업서버 설치 구성</a:t>
                      </a:r>
                      <a:endParaRPr lang="en-US" altLang="ko-KR" sz="80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스토리지 성능 분석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4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전사기술 지원</a:t>
                      </a:r>
                    </a:p>
                  </a:txBody>
                  <a:tcPr marL="32313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시스템의 안정적 운영 및 적절한 환경유지를 위한 제품 연구 및 기술지원</a:t>
                      </a: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8470" marR="32313" marT="32313" marB="32313" anchor="ctr" horzOverflow="overflow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1" name="Text Box 40">
            <a:extLst>
              <a:ext uri="{FF2B5EF4-FFF2-40B4-BE49-F238E27FC236}">
                <a16:creationId xmlns:a16="http://schemas.microsoft.com/office/drawing/2014/main" id="{91B87CCE-AC3F-453A-BAD1-88C651A4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3839" y="3250175"/>
            <a:ext cx="1471566" cy="1615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914400">
              <a:defRPr/>
            </a:pPr>
            <a:r>
              <a:rPr lang="ko-KR" altLang="en-US" sz="105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시스팩</a:t>
            </a:r>
            <a:r>
              <a:rPr lang="ko-KR" altLang="en-US" sz="105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문성일 차장</a:t>
            </a:r>
            <a:endParaRPr lang="en-US" altLang="ko-KR" sz="105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5B8765FC-56C3-4484-A81D-A02FAAD93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0264" y="4242896"/>
            <a:ext cx="1086599" cy="3185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lvl="0" indent="-104775" algn="ctr" defTabSz="914400" fontAlgn="ctr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defRPr/>
            </a:pPr>
            <a:r>
              <a:rPr lang="ko-KR" altLang="en-US" sz="9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시스팩</a:t>
            </a:r>
            <a:r>
              <a:rPr lang="ko-KR" altLang="en-US" sz="9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조영목</a:t>
            </a:r>
            <a:endParaRPr lang="en-US" altLang="ko-KR" sz="9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lvl="0" indent="-104775" algn="ctr" defTabSz="914400" fontAlgn="ctr">
              <a:lnSpc>
                <a:spcPct val="11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defRPr/>
            </a:pPr>
            <a:r>
              <a:rPr lang="ko-KR" altLang="en-US" sz="9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시스팩</a:t>
            </a:r>
            <a:r>
              <a:rPr lang="ko-KR" altLang="en-US" sz="9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한상일</a:t>
            </a:r>
            <a:endParaRPr lang="en-US" altLang="ko-KR" sz="9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43" name="Text Box 40">
            <a:extLst>
              <a:ext uri="{FF2B5EF4-FFF2-40B4-BE49-F238E27FC236}">
                <a16:creationId xmlns:a16="http://schemas.microsoft.com/office/drawing/2014/main" id="{0E088E59-5365-4EBC-A30B-AACC6D612E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493" y="4235252"/>
            <a:ext cx="1085705" cy="3231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algn="ctr" defTabSz="914400">
              <a:defRPr/>
            </a:pPr>
            <a:r>
              <a:rPr lang="ko-KR" altLang="en-US" sz="105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에이아이</a:t>
            </a:r>
            <a:r>
              <a:rPr lang="ko-KR" altLang="en-US" sz="105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임강훈</a:t>
            </a:r>
            <a:endParaRPr lang="en-US" altLang="ko-KR" sz="105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 defTabSz="914400">
              <a:defRPr/>
            </a:pPr>
            <a:r>
              <a:rPr lang="ko-KR" altLang="en-US" sz="105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실크로드</a:t>
            </a:r>
            <a:r>
              <a:rPr lang="en-US" altLang="ko-KR" sz="105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050" b="1" ker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이기호</a:t>
            </a:r>
            <a:endParaRPr lang="en-US" altLang="ko-KR" sz="9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318129-BA47-468B-ADE5-B9050DF35FFE}"/>
              </a:ext>
            </a:extLst>
          </p:cNvPr>
          <p:cNvSpPr/>
          <p:nvPr/>
        </p:nvSpPr>
        <p:spPr>
          <a:xfrm>
            <a:off x="3787254" y="3179928"/>
            <a:ext cx="4369138" cy="22041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백업 </a:t>
            </a:r>
            <a:r>
              <a:rPr lang="en-US" altLang="ko-KR" dirty="0"/>
              <a:t>SW </a:t>
            </a:r>
            <a:r>
              <a:rPr lang="ko-KR" altLang="en-US" dirty="0"/>
              <a:t>구축 부문에 </a:t>
            </a:r>
            <a:r>
              <a:rPr lang="ko-KR" altLang="en-US" dirty="0" err="1"/>
              <a:t>시스팩이</a:t>
            </a:r>
            <a:r>
              <a:rPr lang="ko-KR" altLang="en-US" dirty="0"/>
              <a:t> 아닌 다른 파트너사 두 곳이 들어가 있는 것은 감정 요인으로 보이며</a:t>
            </a:r>
            <a:r>
              <a:rPr lang="en-US" altLang="ko-KR" dirty="0"/>
              <a:t>, </a:t>
            </a:r>
            <a:r>
              <a:rPr lang="ko-KR" altLang="en-US" dirty="0"/>
              <a:t>차라리 파트너사 한곳으로 통일 시켜 두 분을 </a:t>
            </a:r>
            <a:r>
              <a:rPr lang="ko-KR" altLang="en-US" dirty="0" err="1"/>
              <a:t>기입하시는게</a:t>
            </a:r>
            <a:r>
              <a:rPr lang="ko-KR" altLang="en-US" dirty="0"/>
              <a:t> 좋을 것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310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 조직 및 인력</a:t>
            </a:r>
          </a:p>
        </p:txBody>
      </p:sp>
      <p:sp>
        <p:nvSpPr>
          <p:cNvPr id="55" name="모서리가 둥근 직사각형 69">
            <a:extLst>
              <a:ext uri="{FF2B5EF4-FFF2-40B4-BE49-F238E27FC236}">
                <a16:creationId xmlns:a16="http://schemas.microsoft.com/office/drawing/2014/main" id="{4C014832-6D8D-4AC3-85F8-F435EA3DF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85511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프로젝트 단계별 지원 인력 투입 및 확보방안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B289A1EA-A4CC-4C48-8C42-073C0E0770E6}"/>
              </a:ext>
            </a:extLst>
          </p:cNvPr>
          <p:cNvGrpSpPr/>
          <p:nvPr/>
        </p:nvGrpSpPr>
        <p:grpSpPr>
          <a:xfrm>
            <a:off x="611840" y="1706562"/>
            <a:ext cx="8737811" cy="4178379"/>
            <a:chOff x="918788" y="2376098"/>
            <a:chExt cx="8903392" cy="4175653"/>
          </a:xfrm>
        </p:grpSpPr>
        <p:sp>
          <p:nvSpPr>
            <p:cNvPr id="93" name="Rectangle 194">
              <a:extLst>
                <a:ext uri="{FF2B5EF4-FFF2-40B4-BE49-F238E27FC236}">
                  <a16:creationId xmlns:a16="http://schemas.microsoft.com/office/drawing/2014/main" id="{9F6A0FBA-55AD-4A18-8A46-91CD09EB0E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88" y="2447900"/>
              <a:ext cx="1857462" cy="1213724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lIns="54000" tIns="252000" r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indent="-133350" defTabSz="914400" fontAlgn="auto" latinLnBrk="0">
                <a:spcBef>
                  <a:spcPct val="20000"/>
                </a:spcBef>
                <a:spcAft>
                  <a:spcPct val="30000"/>
                </a:spcAft>
                <a:buClr>
                  <a:srgbClr val="3683D0"/>
                </a:buClr>
                <a:buSzPct val="90000"/>
                <a:buFont typeface="Wingdings 2" pitchFamily="18" charset="2"/>
                <a:buChar char="¡"/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4" name="Rectangle 14">
              <a:extLst>
                <a:ext uri="{FF2B5EF4-FFF2-40B4-BE49-F238E27FC236}">
                  <a16:creationId xmlns:a16="http://schemas.microsoft.com/office/drawing/2014/main" id="{B6F76AB3-C7AD-45BC-9896-2B61F197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88" y="2376098"/>
              <a:ext cx="1864417" cy="363378"/>
            </a:xfrm>
            <a:prstGeom prst="rect">
              <a:avLst/>
            </a:prstGeom>
            <a:solidFill>
              <a:srgbClr val="002060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just" defTabSz="9144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r>
                <a:rPr kumimoji="0" lang="ko-KR" altLang="en-US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착수</a:t>
              </a:r>
            </a:p>
          </p:txBody>
        </p:sp>
        <p:sp>
          <p:nvSpPr>
            <p:cNvPr id="95" name="Rectangle 246">
              <a:extLst>
                <a:ext uri="{FF2B5EF4-FFF2-40B4-BE49-F238E27FC236}">
                  <a16:creationId xmlns:a16="http://schemas.microsoft.com/office/drawing/2014/main" id="{17E890A8-96D3-4D35-9B0E-28AF26F8E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105" y="2839886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추진일정 수립</a:t>
              </a:r>
            </a:p>
          </p:txBody>
        </p:sp>
        <p:sp>
          <p:nvSpPr>
            <p:cNvPr id="96" name="Rectangle 246">
              <a:extLst>
                <a:ext uri="{FF2B5EF4-FFF2-40B4-BE49-F238E27FC236}">
                  <a16:creationId xmlns:a16="http://schemas.microsoft.com/office/drawing/2014/main" id="{9F2AB8E3-BB44-49F7-BDD8-11A37AD11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933" y="2839886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범위 정의</a:t>
              </a:r>
            </a:p>
          </p:txBody>
        </p:sp>
        <p:sp>
          <p:nvSpPr>
            <p:cNvPr id="97" name="AutoShape 200">
              <a:extLst>
                <a:ext uri="{FF2B5EF4-FFF2-40B4-BE49-F238E27FC236}">
                  <a16:creationId xmlns:a16="http://schemas.microsoft.com/office/drawing/2014/main" id="{F0635EFD-F53B-45D5-B140-EB7F0D4F4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750" y="2721657"/>
              <a:ext cx="160579" cy="766411"/>
            </a:xfrm>
            <a:prstGeom prst="rightArrow">
              <a:avLst>
                <a:gd name="adj1" fmla="val 69815"/>
                <a:gd name="adj2" fmla="val 51935"/>
              </a:avLst>
            </a:prstGeom>
            <a:solidFill>
              <a:sysClr val="window" lastClr="FFFFFF">
                <a:lumMod val="7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98" name="Rectangle 14">
              <a:extLst>
                <a:ext uri="{FF2B5EF4-FFF2-40B4-BE49-F238E27FC236}">
                  <a16:creationId xmlns:a16="http://schemas.microsoft.com/office/drawing/2014/main" id="{9860ACA4-AB9E-4425-AEBB-546C4049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472" y="2387002"/>
              <a:ext cx="2202382" cy="1274621"/>
            </a:xfrm>
            <a:prstGeom prst="rect">
              <a:avLst/>
            </a:prstGeom>
            <a:solidFill>
              <a:sysClr val="window" lastClr="FFFFFF"/>
            </a:solidFill>
            <a:ln w="31750" algn="ctr">
              <a:pattFill prst="dkDnDiag">
                <a:fgClr>
                  <a:srgbClr val="ACCEEA"/>
                </a:fgClr>
                <a:bgClr>
                  <a:srgbClr val="DAEBF7"/>
                </a:bgClr>
              </a:pattFill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indent="-180975"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cs typeface="Arial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01E25B3-CCC9-4804-AC2F-8E014AF8F607}"/>
                </a:ext>
              </a:extLst>
            </p:cNvPr>
            <p:cNvSpPr txBox="1"/>
            <p:nvPr/>
          </p:nvSpPr>
          <p:spPr>
            <a:xfrm>
              <a:off x="3147148" y="2597563"/>
              <a:ext cx="2055408" cy="843714"/>
            </a:xfrm>
            <a:prstGeom prst="rect">
              <a:avLst/>
            </a:prstGeom>
            <a:noFill/>
          </p:spPr>
          <p:txBody>
            <a:bodyPr wrap="square" lIns="18000" tIns="18000" rIns="18000" bIns="18000" rtlCol="0" anchor="ctr">
              <a:spAutoFit/>
            </a:bodyPr>
            <a:lstStyle/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프로젝트 추진 일정 및 수행계획서 작성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프로젝트 기간 동안의 프로젝트 관리 방안을 수립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프로젝트 목적 및 범위 정의</a:t>
              </a:r>
            </a:p>
          </p:txBody>
        </p:sp>
        <p:sp>
          <p:nvSpPr>
            <p:cNvPr id="100" name="Rectangle 194">
              <a:extLst>
                <a:ext uri="{FF2B5EF4-FFF2-40B4-BE49-F238E27FC236}">
                  <a16:creationId xmlns:a16="http://schemas.microsoft.com/office/drawing/2014/main" id="{68A3AF13-4881-4F65-943E-8E7067F1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88" y="3898814"/>
              <a:ext cx="1857463" cy="1213724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lIns="54000" tIns="252000" r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indent="-133350" defTabSz="914400" fontAlgn="auto" latinLnBrk="0">
                <a:spcBef>
                  <a:spcPct val="20000"/>
                </a:spcBef>
                <a:spcAft>
                  <a:spcPct val="30000"/>
                </a:spcAft>
                <a:buClr>
                  <a:srgbClr val="3683D0"/>
                </a:buClr>
                <a:buSzPct val="90000"/>
                <a:buFont typeface="Wingdings 2" pitchFamily="18" charset="2"/>
                <a:buChar char="¡"/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Rectangle 14">
              <a:extLst>
                <a:ext uri="{FF2B5EF4-FFF2-40B4-BE49-F238E27FC236}">
                  <a16:creationId xmlns:a16="http://schemas.microsoft.com/office/drawing/2014/main" id="{66F7B209-F4EA-480D-9DB0-77D68E809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88" y="3827012"/>
              <a:ext cx="1864418" cy="363378"/>
            </a:xfrm>
            <a:prstGeom prst="rect">
              <a:avLst/>
            </a:prstGeom>
            <a:solidFill>
              <a:srgbClr val="002060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just" defTabSz="9144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kumimoji="0" lang="ko-KR" altLang="en-US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현황분석 및 장비설치</a:t>
              </a:r>
            </a:p>
          </p:txBody>
        </p:sp>
        <p:sp>
          <p:nvSpPr>
            <p:cNvPr id="102" name="AutoShape 200">
              <a:extLst>
                <a:ext uri="{FF2B5EF4-FFF2-40B4-BE49-F238E27FC236}">
                  <a16:creationId xmlns:a16="http://schemas.microsoft.com/office/drawing/2014/main" id="{46949782-1D11-47B7-B9F9-4BB1AAD8C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750" y="4172570"/>
              <a:ext cx="160579" cy="766411"/>
            </a:xfrm>
            <a:prstGeom prst="rightArrow">
              <a:avLst>
                <a:gd name="adj1" fmla="val 69815"/>
                <a:gd name="adj2" fmla="val 51935"/>
              </a:avLst>
            </a:prstGeom>
            <a:solidFill>
              <a:sysClr val="window" lastClr="FFFFFF">
                <a:lumMod val="7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03" name="Rectangle 14">
              <a:extLst>
                <a:ext uri="{FF2B5EF4-FFF2-40B4-BE49-F238E27FC236}">
                  <a16:creationId xmlns:a16="http://schemas.microsoft.com/office/drawing/2014/main" id="{67048C0E-7D82-43A9-8935-4753A000B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472" y="3837916"/>
              <a:ext cx="2202382" cy="1274621"/>
            </a:xfrm>
            <a:prstGeom prst="rect">
              <a:avLst/>
            </a:prstGeom>
            <a:solidFill>
              <a:sysClr val="window" lastClr="FFFFFF"/>
            </a:solidFill>
            <a:ln w="31750" algn="ctr">
              <a:pattFill prst="dkDnDiag">
                <a:fgClr>
                  <a:srgbClr val="ACCEEA"/>
                </a:fgClr>
                <a:bgClr>
                  <a:srgbClr val="DAEBF7"/>
                </a:bgClr>
              </a:pattFill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indent="-180975"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cs typeface="Arial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A0157BC-9F23-4BF7-B663-F1A388E94DD2}"/>
                </a:ext>
              </a:extLst>
            </p:cNvPr>
            <p:cNvSpPr txBox="1"/>
            <p:nvPr/>
          </p:nvSpPr>
          <p:spPr>
            <a:xfrm>
              <a:off x="3147148" y="4209956"/>
              <a:ext cx="2055408" cy="520760"/>
            </a:xfrm>
            <a:prstGeom prst="rect">
              <a:avLst/>
            </a:prstGeom>
            <a:noFill/>
          </p:spPr>
          <p:txBody>
            <a:bodyPr wrap="square" lIns="18000" tIns="18000" rIns="18000" bIns="18000" rtlCol="0" anchor="ctr">
              <a:spAutoFit/>
            </a:bodyPr>
            <a:lstStyle/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해당 정보시스템 자원 현황실사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재구성</a:t>
              </a:r>
              <a:r>
                <a:rPr lang="en-US" altLang="ko-KR" sz="1050" dirty="0">
                  <a:solidFill>
                    <a:prstClr val="black"/>
                  </a:solidFill>
                  <a:cs typeface="Arial" pitchFamily="34" charset="0"/>
                </a:rPr>
                <a:t> </a:t>
              </a: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장비 구분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장비 설치 및 기본 </a:t>
              </a:r>
              <a:r>
                <a:rPr lang="ko-KR" altLang="en-US" sz="1050" dirty="0" err="1">
                  <a:solidFill>
                    <a:prstClr val="black"/>
                  </a:solidFill>
                  <a:cs typeface="Arial" pitchFamily="34" charset="0"/>
                </a:rPr>
                <a:t>구성작업</a:t>
              </a:r>
              <a:endParaRPr lang="en-US" altLang="ko-KR" sz="1050" dirty="0">
                <a:solidFill>
                  <a:prstClr val="black"/>
                </a:solidFill>
                <a:cs typeface="Arial" pitchFamily="34" charset="0"/>
              </a:endParaRPr>
            </a:p>
          </p:txBody>
        </p:sp>
        <p:sp>
          <p:nvSpPr>
            <p:cNvPr id="105" name="Rectangle 246">
              <a:extLst>
                <a:ext uri="{FF2B5EF4-FFF2-40B4-BE49-F238E27FC236}">
                  <a16:creationId xmlns:a16="http://schemas.microsoft.com/office/drawing/2014/main" id="{B0E5775B-9F11-4679-8A22-766D87571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105" y="4289180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작업계획서 제출</a:t>
              </a:r>
            </a:p>
          </p:txBody>
        </p:sp>
        <p:sp>
          <p:nvSpPr>
            <p:cNvPr id="106" name="Rectangle 246">
              <a:extLst>
                <a:ext uri="{FF2B5EF4-FFF2-40B4-BE49-F238E27FC236}">
                  <a16:creationId xmlns:a16="http://schemas.microsoft.com/office/drawing/2014/main" id="{96C52EF3-856C-45DC-BF66-DD2E2DAE4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105" y="4694812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현황분석</a:t>
              </a:r>
            </a:p>
          </p:txBody>
        </p:sp>
        <p:sp>
          <p:nvSpPr>
            <p:cNvPr id="107" name="Rectangle 246">
              <a:extLst>
                <a:ext uri="{FF2B5EF4-FFF2-40B4-BE49-F238E27FC236}">
                  <a16:creationId xmlns:a16="http://schemas.microsoft.com/office/drawing/2014/main" id="{1D3CC698-4CC5-41CA-B852-AD116AF6F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933" y="4289180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장비도입 및 </a:t>
              </a:r>
              <a:endParaRPr kumimoji="0"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설치</a:t>
              </a:r>
            </a:p>
          </p:txBody>
        </p:sp>
        <p:sp>
          <p:nvSpPr>
            <p:cNvPr id="108" name="Rectangle 246">
              <a:extLst>
                <a:ext uri="{FF2B5EF4-FFF2-40B4-BE49-F238E27FC236}">
                  <a16:creationId xmlns:a16="http://schemas.microsoft.com/office/drawing/2014/main" id="{F23B72DE-D309-4071-834F-575B7BEF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933" y="4694812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장애대비 대책</a:t>
              </a:r>
            </a:p>
          </p:txBody>
        </p:sp>
        <p:sp>
          <p:nvSpPr>
            <p:cNvPr id="109" name="Rectangle 194">
              <a:extLst>
                <a:ext uri="{FF2B5EF4-FFF2-40B4-BE49-F238E27FC236}">
                  <a16:creationId xmlns:a16="http://schemas.microsoft.com/office/drawing/2014/main" id="{C477B1BC-0DDC-41EE-BEF1-487ADF465E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88" y="5338027"/>
              <a:ext cx="1857463" cy="1213724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lIns="54000" tIns="252000" r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indent="-133350" defTabSz="914400" fontAlgn="auto" latinLnBrk="0">
                <a:spcBef>
                  <a:spcPct val="20000"/>
                </a:spcBef>
                <a:spcAft>
                  <a:spcPct val="30000"/>
                </a:spcAft>
                <a:buClr>
                  <a:srgbClr val="3683D0"/>
                </a:buClr>
                <a:buSzPct val="90000"/>
                <a:buFont typeface="Wingdings 2" pitchFamily="18" charset="2"/>
                <a:buChar char="¡"/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0" name="Rectangle 14">
              <a:extLst>
                <a:ext uri="{FF2B5EF4-FFF2-40B4-BE49-F238E27FC236}">
                  <a16:creationId xmlns:a16="http://schemas.microsoft.com/office/drawing/2014/main" id="{34E5E1FF-E1CA-4B32-B741-B603D2F88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788" y="5266225"/>
              <a:ext cx="1864418" cy="363378"/>
            </a:xfrm>
            <a:prstGeom prst="rect">
              <a:avLst/>
            </a:prstGeom>
            <a:solidFill>
              <a:srgbClr val="002060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just" defTabSz="9144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kumimoji="0" lang="ko-KR" altLang="en-US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시스템 구성</a:t>
              </a:r>
              <a:r>
                <a:rPr kumimoji="0" lang="en-US" altLang="ko-KR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111" name="AutoShape 200">
              <a:extLst>
                <a:ext uri="{FF2B5EF4-FFF2-40B4-BE49-F238E27FC236}">
                  <a16:creationId xmlns:a16="http://schemas.microsoft.com/office/drawing/2014/main" id="{E6396E35-3E57-4CF4-99C5-F512D10C8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0750" y="5611783"/>
              <a:ext cx="160579" cy="766411"/>
            </a:xfrm>
            <a:prstGeom prst="rightArrow">
              <a:avLst>
                <a:gd name="adj1" fmla="val 69815"/>
                <a:gd name="adj2" fmla="val 51935"/>
              </a:avLst>
            </a:prstGeom>
            <a:solidFill>
              <a:sysClr val="window" lastClr="FFFFFF">
                <a:lumMod val="7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12" name="Rectangle 14">
              <a:extLst>
                <a:ext uri="{FF2B5EF4-FFF2-40B4-BE49-F238E27FC236}">
                  <a16:creationId xmlns:a16="http://schemas.microsoft.com/office/drawing/2014/main" id="{4D97FC22-9170-465B-B95B-60DDAE039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0472" y="5277129"/>
              <a:ext cx="2202382" cy="1274621"/>
            </a:xfrm>
            <a:prstGeom prst="rect">
              <a:avLst/>
            </a:prstGeom>
            <a:solidFill>
              <a:sysClr val="window" lastClr="FFFFFF"/>
            </a:solidFill>
            <a:ln w="31750" algn="ctr">
              <a:pattFill prst="dkDnDiag">
                <a:fgClr>
                  <a:srgbClr val="ACCEEA"/>
                </a:fgClr>
                <a:bgClr>
                  <a:srgbClr val="DAEBF7"/>
                </a:bgClr>
              </a:pattFill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indent="-180975"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cs typeface="Arial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C1CACF6-9C6D-4485-AD60-EAE2F35531A0}"/>
                </a:ext>
              </a:extLst>
            </p:cNvPr>
            <p:cNvSpPr txBox="1"/>
            <p:nvPr/>
          </p:nvSpPr>
          <p:spPr>
            <a:xfrm>
              <a:off x="3147148" y="5487693"/>
              <a:ext cx="2055408" cy="843714"/>
            </a:xfrm>
            <a:prstGeom prst="rect">
              <a:avLst/>
            </a:prstGeom>
            <a:noFill/>
          </p:spPr>
          <p:txBody>
            <a:bodyPr wrap="square" lIns="18000" tIns="18000" rIns="18000" bIns="18000" rtlCol="0" anchor="ctr">
              <a:spAutoFit/>
            </a:bodyPr>
            <a:lstStyle/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설치 시스템 별 단위</a:t>
              </a:r>
              <a:r>
                <a:rPr lang="en-US" altLang="ko-KR" sz="1050" dirty="0">
                  <a:solidFill>
                    <a:prstClr val="black"/>
                  </a:solidFill>
                  <a:cs typeface="Arial" pitchFamily="34" charset="0"/>
                </a:rPr>
                <a:t>/</a:t>
              </a: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통합 점검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서버 구성 작업 지원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연동테스트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사전 백업 작업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백업</a:t>
              </a:r>
              <a:r>
                <a:rPr lang="en-US" altLang="ko-KR" sz="1050" dirty="0">
                  <a:solidFill>
                    <a:prstClr val="black"/>
                  </a:solidFill>
                  <a:cs typeface="Arial" pitchFamily="34" charset="0"/>
                </a:rPr>
                <a:t>/</a:t>
              </a: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복구 테스트</a:t>
              </a:r>
            </a:p>
          </p:txBody>
        </p:sp>
        <p:sp>
          <p:nvSpPr>
            <p:cNvPr id="114" name="Rectangle 246">
              <a:extLst>
                <a:ext uri="{FF2B5EF4-FFF2-40B4-BE49-F238E27FC236}">
                  <a16:creationId xmlns:a16="http://schemas.microsoft.com/office/drawing/2014/main" id="{D524F290-5D56-4175-8C0F-EA7B14384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105" y="5728393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서버 구성</a:t>
              </a:r>
            </a:p>
          </p:txBody>
        </p:sp>
        <p:sp>
          <p:nvSpPr>
            <p:cNvPr id="115" name="Rectangle 246">
              <a:extLst>
                <a:ext uri="{FF2B5EF4-FFF2-40B4-BE49-F238E27FC236}">
                  <a16:creationId xmlns:a16="http://schemas.microsoft.com/office/drawing/2014/main" id="{BFAB312B-DDC8-4BCE-8630-5BEEE62BE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105" y="6134025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</a:t>
              </a:r>
              <a:r>
                <a:rPr kumimoji="0" lang="en-US" altLang="ko-KR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통합점검</a:t>
              </a:r>
            </a:p>
          </p:txBody>
        </p:sp>
        <p:sp>
          <p:nvSpPr>
            <p:cNvPr id="116" name="Rectangle 246">
              <a:extLst>
                <a:ext uri="{FF2B5EF4-FFF2-40B4-BE49-F238E27FC236}">
                  <a16:creationId xmlns:a16="http://schemas.microsoft.com/office/drawing/2014/main" id="{281EB2E5-C569-4F6F-BA5F-7BD9C864AE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933" y="5728393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</a:p>
          </p:txBody>
        </p:sp>
        <p:sp>
          <p:nvSpPr>
            <p:cNvPr id="117" name="Rectangle 246">
              <a:extLst>
                <a:ext uri="{FF2B5EF4-FFF2-40B4-BE49-F238E27FC236}">
                  <a16:creationId xmlns:a16="http://schemas.microsoft.com/office/drawing/2014/main" id="{E3B73DC1-9107-446D-99C8-71EB9E1EF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3933" y="6134025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</a:p>
          </p:txBody>
        </p:sp>
        <p:sp>
          <p:nvSpPr>
            <p:cNvPr id="118" name="Rectangle 194">
              <a:extLst>
                <a:ext uri="{FF2B5EF4-FFF2-40B4-BE49-F238E27FC236}">
                  <a16:creationId xmlns:a16="http://schemas.microsoft.com/office/drawing/2014/main" id="{6D5CF502-1F10-45EF-967A-E7DBB9E59B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2688" y="2447900"/>
              <a:ext cx="1857462" cy="1213724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lIns="54000" tIns="252000" r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indent="-133350" defTabSz="914400" fontAlgn="auto" latinLnBrk="0">
                <a:spcBef>
                  <a:spcPct val="20000"/>
                </a:spcBef>
                <a:spcAft>
                  <a:spcPct val="30000"/>
                </a:spcAft>
                <a:buClr>
                  <a:srgbClr val="3683D0"/>
                </a:buClr>
                <a:buSzPct val="90000"/>
                <a:buFont typeface="Wingdings 2" pitchFamily="18" charset="2"/>
                <a:buChar char="¡"/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9" name="Rectangle 14">
              <a:extLst>
                <a:ext uri="{FF2B5EF4-FFF2-40B4-BE49-F238E27FC236}">
                  <a16:creationId xmlns:a16="http://schemas.microsoft.com/office/drawing/2014/main" id="{0EA11750-DAF5-4BAE-97DB-91C4DE6BB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2688" y="2376098"/>
              <a:ext cx="1864417" cy="363378"/>
            </a:xfrm>
            <a:prstGeom prst="rect">
              <a:avLst/>
            </a:prstGeom>
            <a:solidFill>
              <a:srgbClr val="002060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just" defTabSz="9144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kumimoji="0" lang="en-US" altLang="ko-KR" sz="1200" b="1" kern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kumimoji="0" lang="ko-KR" altLang="en-US" sz="1200" b="1" kern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수행</a:t>
              </a:r>
              <a:endParaRPr kumimoji="0" lang="ko-KR" altLang="en-US" sz="1200" b="1" kern="0" dirty="0">
                <a:solidFill>
                  <a:sysClr val="window" lastClr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0" name="Rectangle 246">
              <a:extLst>
                <a:ext uri="{FF2B5EF4-FFF2-40B4-BE49-F238E27FC236}">
                  <a16:creationId xmlns:a16="http://schemas.microsoft.com/office/drawing/2014/main" id="{CEFD34E3-BF28-41DD-874A-ADB93A7365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005" y="2839886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절차 및 </a:t>
              </a:r>
              <a:endParaRPr kumimoji="0" lang="en-US" altLang="ko-KR" sz="90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 </a:t>
              </a: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</a:t>
              </a:r>
            </a:p>
          </p:txBody>
        </p:sp>
        <p:sp>
          <p:nvSpPr>
            <p:cNvPr id="121" name="Rectangle 246">
              <a:extLst>
                <a:ext uri="{FF2B5EF4-FFF2-40B4-BE49-F238E27FC236}">
                  <a16:creationId xmlns:a16="http://schemas.microsoft.com/office/drawing/2014/main" id="{B485A92F-375A-470D-BA47-E35FBB734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005" y="3245517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장애대책</a:t>
              </a:r>
            </a:p>
          </p:txBody>
        </p:sp>
        <p:sp>
          <p:nvSpPr>
            <p:cNvPr id="122" name="Rectangle 246">
              <a:extLst>
                <a:ext uri="{FF2B5EF4-FFF2-40B4-BE49-F238E27FC236}">
                  <a16:creationId xmlns:a16="http://schemas.microsoft.com/office/drawing/2014/main" id="{7226A0D6-A115-4508-8347-A0F158161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833" y="2839886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원복 대책</a:t>
              </a:r>
            </a:p>
          </p:txBody>
        </p:sp>
        <p:sp>
          <p:nvSpPr>
            <p:cNvPr id="123" name="AutoShape 200">
              <a:extLst>
                <a:ext uri="{FF2B5EF4-FFF2-40B4-BE49-F238E27FC236}">
                  <a16:creationId xmlns:a16="http://schemas.microsoft.com/office/drawing/2014/main" id="{A03AE1A1-D8CB-4CE6-AD66-013AE47DD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4650" y="2721657"/>
              <a:ext cx="160579" cy="766411"/>
            </a:xfrm>
            <a:prstGeom prst="rightArrow">
              <a:avLst>
                <a:gd name="adj1" fmla="val 69815"/>
                <a:gd name="adj2" fmla="val 51935"/>
              </a:avLst>
            </a:prstGeom>
            <a:solidFill>
              <a:sysClr val="window" lastClr="FFFFFF">
                <a:lumMod val="7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4" name="Rectangle 14">
              <a:extLst>
                <a:ext uri="{FF2B5EF4-FFF2-40B4-BE49-F238E27FC236}">
                  <a16:creationId xmlns:a16="http://schemas.microsoft.com/office/drawing/2014/main" id="{677DBD28-A69B-4A04-B446-647B2550F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4372" y="2387002"/>
              <a:ext cx="2202382" cy="1274621"/>
            </a:xfrm>
            <a:prstGeom prst="rect">
              <a:avLst/>
            </a:prstGeom>
            <a:solidFill>
              <a:sysClr val="window" lastClr="FFFFFF"/>
            </a:solidFill>
            <a:ln w="31750" algn="ctr">
              <a:pattFill prst="dkDnDiag">
                <a:fgClr>
                  <a:srgbClr val="ACCEEA"/>
                </a:fgClr>
                <a:bgClr>
                  <a:srgbClr val="DAEBF7"/>
                </a:bgClr>
              </a:pattFill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indent="-180975"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cs typeface="Arial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5BB1E53-5CA1-4EBE-8407-99D0EEFE437F}"/>
                </a:ext>
              </a:extLst>
            </p:cNvPr>
            <p:cNvSpPr txBox="1"/>
            <p:nvPr/>
          </p:nvSpPr>
          <p:spPr>
            <a:xfrm>
              <a:off x="7681048" y="2597565"/>
              <a:ext cx="2141132" cy="843714"/>
            </a:xfrm>
            <a:prstGeom prst="rect">
              <a:avLst/>
            </a:prstGeom>
            <a:noFill/>
          </p:spPr>
          <p:txBody>
            <a:bodyPr wrap="square" lIns="18000" tIns="18000" rIns="18000" bIns="18000" rtlCol="0" anchor="ctr">
              <a:spAutoFit/>
            </a:bodyPr>
            <a:lstStyle/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협의를 통한 일정계획 및 작업계획 공유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서비스 점검 및 절차 수립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장애 대비책 마련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원복 대책</a:t>
              </a:r>
              <a:r>
                <a:rPr lang="en-US" altLang="ko-KR" sz="1050" dirty="0">
                  <a:solidFill>
                    <a:prstClr val="black"/>
                  </a:solidFill>
                  <a:cs typeface="Arial" pitchFamily="34" charset="0"/>
                </a:rPr>
                <a:t>/</a:t>
              </a: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작업 절차 마련</a:t>
              </a:r>
            </a:p>
          </p:txBody>
        </p:sp>
        <p:sp>
          <p:nvSpPr>
            <p:cNvPr id="126" name="Rectangle 194">
              <a:extLst>
                <a:ext uri="{FF2B5EF4-FFF2-40B4-BE49-F238E27FC236}">
                  <a16:creationId xmlns:a16="http://schemas.microsoft.com/office/drawing/2014/main" id="{0913D292-7166-4DEE-B631-6EA7568E0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2688" y="3898814"/>
              <a:ext cx="1857463" cy="1213724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lIns="54000" tIns="252000" r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indent="-133350" defTabSz="914400" fontAlgn="auto" latinLnBrk="0">
                <a:spcBef>
                  <a:spcPct val="20000"/>
                </a:spcBef>
                <a:spcAft>
                  <a:spcPct val="30000"/>
                </a:spcAft>
                <a:buClr>
                  <a:srgbClr val="3683D0"/>
                </a:buClr>
                <a:buSzPct val="90000"/>
                <a:buFont typeface="Wingdings 2" pitchFamily="18" charset="2"/>
                <a:buChar char="¡"/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7" name="Rectangle 14">
              <a:extLst>
                <a:ext uri="{FF2B5EF4-FFF2-40B4-BE49-F238E27FC236}">
                  <a16:creationId xmlns:a16="http://schemas.microsoft.com/office/drawing/2014/main" id="{BEA3F67B-F20D-493B-B688-BD637A161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2688" y="3827012"/>
              <a:ext cx="1864418" cy="363378"/>
            </a:xfrm>
            <a:prstGeom prst="rect">
              <a:avLst/>
            </a:prstGeom>
            <a:solidFill>
              <a:srgbClr val="002060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just" defTabSz="9144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r>
                <a:rPr kumimoji="0" lang="ko-KR" altLang="en-US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점검 및 안정화</a:t>
              </a:r>
            </a:p>
          </p:txBody>
        </p:sp>
        <p:sp>
          <p:nvSpPr>
            <p:cNvPr id="128" name="AutoShape 200">
              <a:extLst>
                <a:ext uri="{FF2B5EF4-FFF2-40B4-BE49-F238E27FC236}">
                  <a16:creationId xmlns:a16="http://schemas.microsoft.com/office/drawing/2014/main" id="{E630BFCD-7DA3-4CF3-9E72-C6F8805E4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4650" y="4172570"/>
              <a:ext cx="160579" cy="766411"/>
            </a:xfrm>
            <a:prstGeom prst="rightArrow">
              <a:avLst>
                <a:gd name="adj1" fmla="val 69815"/>
                <a:gd name="adj2" fmla="val 51935"/>
              </a:avLst>
            </a:prstGeom>
            <a:solidFill>
              <a:sysClr val="window" lastClr="FFFFFF">
                <a:lumMod val="7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29" name="Rectangle 14">
              <a:extLst>
                <a:ext uri="{FF2B5EF4-FFF2-40B4-BE49-F238E27FC236}">
                  <a16:creationId xmlns:a16="http://schemas.microsoft.com/office/drawing/2014/main" id="{7C0730B4-DC92-469B-A2CF-5E89827B0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4372" y="3837916"/>
              <a:ext cx="2202382" cy="1274621"/>
            </a:xfrm>
            <a:prstGeom prst="rect">
              <a:avLst/>
            </a:prstGeom>
            <a:solidFill>
              <a:sysClr val="window" lastClr="FFFFFF"/>
            </a:solidFill>
            <a:ln w="31750" algn="ctr">
              <a:pattFill prst="dkDnDiag">
                <a:fgClr>
                  <a:srgbClr val="ACCEEA"/>
                </a:fgClr>
                <a:bgClr>
                  <a:srgbClr val="DAEBF7"/>
                </a:bgClr>
              </a:pattFill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indent="-180975"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cs typeface="Arial" pitchFamily="34" charset="0"/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19E5A55-AE39-4F27-89CC-BD9A87898256}"/>
                </a:ext>
              </a:extLst>
            </p:cNvPr>
            <p:cNvSpPr txBox="1"/>
            <p:nvPr/>
          </p:nvSpPr>
          <p:spPr>
            <a:xfrm>
              <a:off x="7681048" y="3979440"/>
              <a:ext cx="2055408" cy="1005192"/>
            </a:xfrm>
            <a:prstGeom prst="rect">
              <a:avLst/>
            </a:prstGeom>
            <a:noFill/>
          </p:spPr>
          <p:txBody>
            <a:bodyPr wrap="square" lIns="18000" tIns="18000" rIns="18000" bIns="18000" rtlCol="0" anchor="ctr">
              <a:spAutoFit/>
            </a:bodyPr>
            <a:lstStyle/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서비스 점검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시스템 튜닝 및 모니터링을 통한 성능  점검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운영 및 안정화 지원작업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운영 매뉴얼 작성 지원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교육 및 인수인계</a:t>
              </a:r>
            </a:p>
          </p:txBody>
        </p:sp>
        <p:sp>
          <p:nvSpPr>
            <p:cNvPr id="131" name="Rectangle 246">
              <a:extLst>
                <a:ext uri="{FF2B5EF4-FFF2-40B4-BE49-F238E27FC236}">
                  <a16:creationId xmlns:a16="http://schemas.microsoft.com/office/drawing/2014/main" id="{06F59F87-8D22-4599-ADE9-83DC3A471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005" y="4289180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점검</a:t>
              </a:r>
            </a:p>
          </p:txBody>
        </p:sp>
        <p:sp>
          <p:nvSpPr>
            <p:cNvPr id="132" name="Rectangle 246">
              <a:extLst>
                <a:ext uri="{FF2B5EF4-FFF2-40B4-BE49-F238E27FC236}">
                  <a16:creationId xmlns:a16="http://schemas.microsoft.com/office/drawing/2014/main" id="{39A0B8AC-DFB7-49EE-AE81-079EF9F35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005" y="4694812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안정화</a:t>
              </a:r>
            </a:p>
          </p:txBody>
        </p:sp>
        <p:sp>
          <p:nvSpPr>
            <p:cNvPr id="133" name="Rectangle 246">
              <a:extLst>
                <a:ext uri="{FF2B5EF4-FFF2-40B4-BE49-F238E27FC236}">
                  <a16:creationId xmlns:a16="http://schemas.microsoft.com/office/drawing/2014/main" id="{58BB47A4-5200-4B82-B62A-B17CB22F1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833" y="4289180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운영</a:t>
              </a:r>
            </a:p>
          </p:txBody>
        </p:sp>
        <p:sp>
          <p:nvSpPr>
            <p:cNvPr id="134" name="Rectangle 194">
              <a:extLst>
                <a:ext uri="{FF2B5EF4-FFF2-40B4-BE49-F238E27FC236}">
                  <a16:creationId xmlns:a16="http://schemas.microsoft.com/office/drawing/2014/main" id="{8F732FC5-5754-42FE-BF11-17A915ABE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2688" y="5338027"/>
              <a:ext cx="1857463" cy="1213724"/>
            </a:xfrm>
            <a:prstGeom prst="rect">
              <a:avLst/>
            </a:prstGeom>
            <a:solidFill>
              <a:srgbClr val="FFFFFF"/>
            </a:solidFill>
            <a:ln w="3175" algn="ctr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lIns="54000" tIns="252000" rIns="0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indent="-133350" defTabSz="914400" fontAlgn="auto" latinLnBrk="0">
                <a:spcBef>
                  <a:spcPct val="20000"/>
                </a:spcBef>
                <a:spcAft>
                  <a:spcPct val="30000"/>
                </a:spcAft>
                <a:buClr>
                  <a:srgbClr val="3683D0"/>
                </a:buClr>
                <a:buSzPct val="90000"/>
                <a:buFont typeface="Wingdings 2" pitchFamily="18" charset="2"/>
                <a:buChar char="¡"/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5" name="Rectangle 14">
              <a:extLst>
                <a:ext uri="{FF2B5EF4-FFF2-40B4-BE49-F238E27FC236}">
                  <a16:creationId xmlns:a16="http://schemas.microsoft.com/office/drawing/2014/main" id="{FA72A1C9-EC02-40DF-B0C0-95930A911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2688" y="5266225"/>
              <a:ext cx="1864418" cy="363378"/>
            </a:xfrm>
            <a:prstGeom prst="rect">
              <a:avLst/>
            </a:prstGeom>
            <a:solidFill>
              <a:srgbClr val="002060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just" defTabSz="914400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6. </a:t>
              </a:r>
              <a:r>
                <a:rPr kumimoji="0" lang="ko-KR" altLang="en-US" sz="1200" b="1" kern="0" dirty="0">
                  <a:solidFill>
                    <a:sysClr val="window" lastClr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종료</a:t>
              </a:r>
            </a:p>
          </p:txBody>
        </p:sp>
        <p:sp>
          <p:nvSpPr>
            <p:cNvPr id="136" name="AutoShape 200">
              <a:extLst>
                <a:ext uri="{FF2B5EF4-FFF2-40B4-BE49-F238E27FC236}">
                  <a16:creationId xmlns:a16="http://schemas.microsoft.com/office/drawing/2014/main" id="{137D6720-EA8B-495C-B5F5-4D92FDFC8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4650" y="5611783"/>
              <a:ext cx="160579" cy="766411"/>
            </a:xfrm>
            <a:prstGeom prst="rightArrow">
              <a:avLst>
                <a:gd name="adj1" fmla="val 69815"/>
                <a:gd name="adj2" fmla="val 51935"/>
              </a:avLst>
            </a:prstGeom>
            <a:solidFill>
              <a:sysClr val="window" lastClr="FFFFFF">
                <a:lumMod val="75000"/>
              </a:sysClr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37" name="Rectangle 14">
              <a:extLst>
                <a:ext uri="{FF2B5EF4-FFF2-40B4-BE49-F238E27FC236}">
                  <a16:creationId xmlns:a16="http://schemas.microsoft.com/office/drawing/2014/main" id="{9ACD0295-454A-4174-9402-FA8CB1296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14372" y="5277129"/>
              <a:ext cx="2202382" cy="1274621"/>
            </a:xfrm>
            <a:prstGeom prst="rect">
              <a:avLst/>
            </a:prstGeom>
            <a:solidFill>
              <a:sysClr val="window" lastClr="FFFFFF"/>
            </a:solidFill>
            <a:ln w="31750" algn="ctr">
              <a:pattFill prst="dkDnDiag">
                <a:fgClr>
                  <a:srgbClr val="ACCEEA"/>
                </a:fgClr>
                <a:bgClr>
                  <a:srgbClr val="DAEBF7"/>
                </a:bgClr>
              </a:pattFill>
              <a:miter lim="800000"/>
              <a:headEnd/>
              <a:tailEnd/>
            </a:ln>
          </p:spPr>
          <p:txBody>
            <a:bodyPr wrap="none" lIns="0" tIns="0" rIns="0" bIns="0" anchor="ctr">
              <a:noAutofit/>
            </a:bodyPr>
            <a:lstStyle/>
            <a:p>
              <a:pPr indent="-180975"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800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cs typeface="Arial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FEE6450-8865-4CA0-861D-DEE34548A69F}"/>
                </a:ext>
              </a:extLst>
            </p:cNvPr>
            <p:cNvSpPr txBox="1"/>
            <p:nvPr/>
          </p:nvSpPr>
          <p:spPr>
            <a:xfrm>
              <a:off x="7681048" y="5487693"/>
              <a:ext cx="2055408" cy="843714"/>
            </a:xfrm>
            <a:prstGeom prst="rect">
              <a:avLst/>
            </a:prstGeom>
            <a:noFill/>
          </p:spPr>
          <p:txBody>
            <a:bodyPr wrap="square" lIns="18000" tIns="18000" rIns="18000" bIns="18000" rtlCol="0" anchor="ctr">
              <a:spAutoFit/>
            </a:bodyPr>
            <a:lstStyle/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산출물을 종합적으로 정리하여 최종 보고서 작성</a:t>
              </a:r>
            </a:p>
            <a:p>
              <a:pPr marL="92075" indent="-92075" defTabSz="9144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ko-KR" altLang="en-US" sz="1050" dirty="0">
                  <a:solidFill>
                    <a:prstClr val="black"/>
                  </a:solidFill>
                  <a:cs typeface="Arial" pitchFamily="34" charset="0"/>
                </a:rPr>
                <a:t>사업책임자 및 관련자들과 최종적으로 검토한 후 사업 최고 책임자의 승인 획득</a:t>
              </a:r>
            </a:p>
          </p:txBody>
        </p:sp>
        <p:sp>
          <p:nvSpPr>
            <p:cNvPr id="139" name="Rectangle 246">
              <a:extLst>
                <a:ext uri="{FF2B5EF4-FFF2-40B4-BE49-F238E27FC236}">
                  <a16:creationId xmlns:a16="http://schemas.microsoft.com/office/drawing/2014/main" id="{FD186CEF-75D9-4065-BA6C-5ED9C0B07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005" y="5728393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indent="-180975"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9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산출물 정리</a:t>
              </a:r>
            </a:p>
          </p:txBody>
        </p:sp>
        <p:sp>
          <p:nvSpPr>
            <p:cNvPr id="140" name="Rectangle 246">
              <a:extLst>
                <a:ext uri="{FF2B5EF4-FFF2-40B4-BE49-F238E27FC236}">
                  <a16:creationId xmlns:a16="http://schemas.microsoft.com/office/drawing/2014/main" id="{A14ABE59-1972-47AA-A181-C40F1426A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833" y="5728393"/>
              <a:ext cx="810843" cy="2999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algn="ctr" defTabSz="914400" eaLnBrk="0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최종보고서 승인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06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추진 전략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고성능의 안정적인 백업을 제공하는 데이터 보호 시스템 구축을 위하여 글로벌 수준의 검증된 솔루션과 최고 수준의 데이터 보호 신기술을 제공하는 솔루션을 통하여 늘어나는 데이터 보호 대상의 확장에 대응할 수 있는 유연한 아키텍처로 구축하겠습니다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10749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데이터 보호 시스템 구축 추진 전략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5CFC46F-734A-43DC-903B-1D00543C4267}"/>
              </a:ext>
            </a:extLst>
          </p:cNvPr>
          <p:cNvGrpSpPr/>
          <p:nvPr/>
        </p:nvGrpSpPr>
        <p:grpSpPr>
          <a:xfrm>
            <a:off x="399413" y="2311014"/>
            <a:ext cx="9119235" cy="3960079"/>
            <a:chOff x="399414" y="2258037"/>
            <a:chExt cx="6310746" cy="2779355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FD4DEB1-4DBE-4A48-A93B-8C02C7F27ACB}"/>
                </a:ext>
              </a:extLst>
            </p:cNvPr>
            <p:cNvSpPr/>
            <p:nvPr/>
          </p:nvSpPr>
          <p:spPr>
            <a:xfrm>
              <a:off x="1869697" y="2258037"/>
              <a:ext cx="3418948" cy="43202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b="1" dirty="0">
                  <a:solidFill>
                    <a:srgbClr val="54B948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검증된 솔루션을 통한 최고의 데이터 보호 신기술 제공으로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000" dirty="0">
                  <a:ln w="3175" cmpd="sng">
                    <a:noFill/>
                    <a:prstDash val="solid"/>
                  </a:ln>
                  <a:solidFill>
                    <a:srgbClr val="54B948">
                      <a:lumMod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편리하고 안정적인 보호 시스템 구축</a:t>
              </a: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87C953E4-1F65-42B6-B1B8-F4E4FCD790DB}"/>
                </a:ext>
              </a:extLst>
            </p:cNvPr>
            <p:cNvGrpSpPr/>
            <p:nvPr/>
          </p:nvGrpSpPr>
          <p:grpSpPr>
            <a:xfrm>
              <a:off x="399414" y="2977439"/>
              <a:ext cx="6310746" cy="2059953"/>
              <a:chOff x="622131" y="3033183"/>
              <a:chExt cx="8655219" cy="3084660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4E4BCA94-1420-4A62-9A66-435C11F99B41}"/>
                  </a:ext>
                </a:extLst>
              </p:cNvPr>
              <p:cNvGrpSpPr/>
              <p:nvPr/>
            </p:nvGrpSpPr>
            <p:grpSpPr>
              <a:xfrm>
                <a:off x="622131" y="3033183"/>
                <a:ext cx="8655219" cy="1308957"/>
                <a:chOff x="622131" y="2937933"/>
                <a:chExt cx="8655219" cy="1308957"/>
              </a:xfrm>
            </p:grpSpPr>
            <p:pic>
              <p:nvPicPr>
                <p:cNvPr id="50" name="Picture 2" descr="D:\자료\클립아트\3라인.png">
                  <a:extLst>
                    <a:ext uri="{FF2B5EF4-FFF2-40B4-BE49-F238E27FC236}">
                      <a16:creationId xmlns:a16="http://schemas.microsoft.com/office/drawing/2014/main" id="{4C7FE81E-4CF5-445C-8F6A-537E7E5E4C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1907796" y="3331635"/>
                  <a:ext cx="6233410" cy="8761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51" name="그룹 50">
                  <a:extLst>
                    <a:ext uri="{FF2B5EF4-FFF2-40B4-BE49-F238E27FC236}">
                      <a16:creationId xmlns:a16="http://schemas.microsoft.com/office/drawing/2014/main" id="{443295D5-1813-4C5E-960B-5EAC1CB69343}"/>
                    </a:ext>
                  </a:extLst>
                </p:cNvPr>
                <p:cNvGrpSpPr/>
                <p:nvPr/>
              </p:nvGrpSpPr>
              <p:grpSpPr>
                <a:xfrm>
                  <a:off x="622131" y="3011163"/>
                  <a:ext cx="2676524" cy="659994"/>
                  <a:chOff x="562836" y="3006726"/>
                  <a:chExt cx="1752373" cy="516876"/>
                </a:xfrm>
              </p:grpSpPr>
              <p:sp>
                <p:nvSpPr>
                  <p:cNvPr id="58" name="모서리가 둥근 직사각형 52">
                    <a:extLst>
                      <a:ext uri="{FF2B5EF4-FFF2-40B4-BE49-F238E27FC236}">
                        <a16:creationId xmlns:a16="http://schemas.microsoft.com/office/drawing/2014/main" id="{D4D16236-045F-432D-9BC5-0616366BE052}"/>
                      </a:ext>
                    </a:extLst>
                  </p:cNvPr>
                  <p:cNvSpPr/>
                  <p:nvPr/>
                </p:nvSpPr>
                <p:spPr>
                  <a:xfrm>
                    <a:off x="562836" y="3006726"/>
                    <a:ext cx="1752373" cy="51687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28575" cap="flat" cmpd="sng" algn="ctr">
                    <a:solidFill>
                      <a:srgbClr val="F2F2F2">
                        <a:lumMod val="60000"/>
                        <a:lumOff val="40000"/>
                      </a:srgbClr>
                    </a:solidFill>
                    <a:prstDash val="solid"/>
                  </a:ln>
                  <a:effectLst>
                    <a:reflection blurRad="6350" stA="18000" endPos="24000" dir="5400000" sy="-100000" algn="bl" rotWithShape="0"/>
                  </a:effectLst>
                </p:spPr>
                <p:txBody>
                  <a:bodyPr wrap="none" rtlCol="0"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8ABE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철저한 사전 조사를 통한</a:t>
                    </a:r>
                    <a:br>
                      <a:rPr kumimoji="0" lang="en-US" altLang="ko-KR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8ABE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</a:br>
                    <a:r>
                      <a: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8ABE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정확한 분석</a:t>
                    </a:r>
                  </a:p>
                </p:txBody>
              </p:sp>
              <p:cxnSp>
                <p:nvCxnSpPr>
                  <p:cNvPr id="59" name="직선 연결선 58">
                    <a:extLst>
                      <a:ext uri="{FF2B5EF4-FFF2-40B4-BE49-F238E27FC236}">
                        <a16:creationId xmlns:a16="http://schemas.microsoft.com/office/drawing/2014/main" id="{D28005B5-B580-4549-A260-6D1481C6626F}"/>
                      </a:ext>
                    </a:extLst>
                  </p:cNvPr>
                  <p:cNvCxnSpPr/>
                  <p:nvPr/>
                </p:nvCxnSpPr>
                <p:spPr>
                  <a:xfrm>
                    <a:off x="865327" y="3007598"/>
                    <a:ext cx="289009" cy="0"/>
                  </a:xfrm>
                  <a:prstGeom prst="line">
                    <a:avLst/>
                  </a:prstGeom>
                  <a:solidFill>
                    <a:srgbClr val="FFFFFF"/>
                  </a:solidFill>
                  <a:ln w="28575" cap="flat" cmpd="sng" algn="ctr">
                    <a:solidFill>
                      <a:srgbClr val="F2F2F2"/>
                    </a:solidFill>
                    <a:prstDash val="solid"/>
                  </a:ln>
                  <a:effectLst>
                    <a:reflection blurRad="6350" stA="18000" endPos="24000" dir="5400000" sy="-100000" algn="bl" rotWithShape="0"/>
                  </a:effectLst>
                </p:spPr>
              </p:cxnSp>
            </p:grp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7B87DE4C-8215-42E0-A30F-F40706960206}"/>
                    </a:ext>
                  </a:extLst>
                </p:cNvPr>
                <p:cNvGrpSpPr/>
                <p:nvPr/>
              </p:nvGrpSpPr>
              <p:grpSpPr>
                <a:xfrm>
                  <a:off x="3611479" y="3586896"/>
                  <a:ext cx="2676524" cy="659994"/>
                  <a:chOff x="562836" y="3006726"/>
                  <a:chExt cx="1752373" cy="516876"/>
                </a:xfrm>
              </p:grpSpPr>
              <p:sp>
                <p:nvSpPr>
                  <p:cNvPr id="56" name="모서리가 둥근 직사각형 50">
                    <a:extLst>
                      <a:ext uri="{FF2B5EF4-FFF2-40B4-BE49-F238E27FC236}">
                        <a16:creationId xmlns:a16="http://schemas.microsoft.com/office/drawing/2014/main" id="{120FA850-D1A1-4B16-839F-D1CA629AD5A5}"/>
                      </a:ext>
                    </a:extLst>
                  </p:cNvPr>
                  <p:cNvSpPr/>
                  <p:nvPr/>
                </p:nvSpPr>
                <p:spPr>
                  <a:xfrm>
                    <a:off x="562836" y="3006726"/>
                    <a:ext cx="1752373" cy="51687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28575" cap="flat" cmpd="sng" algn="ctr">
                    <a:solidFill>
                      <a:srgbClr val="F2F2F2">
                        <a:lumMod val="60000"/>
                        <a:lumOff val="40000"/>
                      </a:srgbClr>
                    </a:solidFill>
                    <a:prstDash val="solid"/>
                  </a:ln>
                  <a:effectLst>
                    <a:reflection blurRad="6350" stA="18000" endPos="24000" dir="5400000" sy="-100000" algn="bl" rotWithShape="0"/>
                  </a:effectLst>
                </p:spPr>
                <p:txBody>
                  <a:bodyPr wrap="none" rtlCol="0"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8ABE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안정적 통합 백업</a:t>
                    </a:r>
                  </a:p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8ABE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시스템 구축</a:t>
                    </a:r>
                  </a:p>
                </p:txBody>
              </p:sp>
              <p:cxnSp>
                <p:nvCxnSpPr>
                  <p:cNvPr id="57" name="직선 연결선 56">
                    <a:extLst>
                      <a:ext uri="{FF2B5EF4-FFF2-40B4-BE49-F238E27FC236}">
                        <a16:creationId xmlns:a16="http://schemas.microsoft.com/office/drawing/2014/main" id="{2EBE6AE3-7981-4659-BA5A-66378C8D1709}"/>
                      </a:ext>
                    </a:extLst>
                  </p:cNvPr>
                  <p:cNvCxnSpPr/>
                  <p:nvPr/>
                </p:nvCxnSpPr>
                <p:spPr>
                  <a:xfrm>
                    <a:off x="865327" y="3007598"/>
                    <a:ext cx="289009" cy="0"/>
                  </a:xfrm>
                  <a:prstGeom prst="line">
                    <a:avLst/>
                  </a:prstGeom>
                  <a:solidFill>
                    <a:srgbClr val="FFFFFF"/>
                  </a:solidFill>
                  <a:ln w="28575" cap="flat" cmpd="sng" algn="ctr">
                    <a:solidFill>
                      <a:srgbClr val="F2F2F2"/>
                    </a:solidFill>
                    <a:prstDash val="solid"/>
                  </a:ln>
                  <a:effectLst>
                    <a:reflection blurRad="6350" stA="18000" endPos="24000" dir="5400000" sy="-100000" algn="bl" rotWithShape="0"/>
                  </a:effectLst>
                </p:spPr>
              </p:cxnSp>
            </p:grpSp>
            <p:grpSp>
              <p:nvGrpSpPr>
                <p:cNvPr id="53" name="그룹 52">
                  <a:extLst>
                    <a:ext uri="{FF2B5EF4-FFF2-40B4-BE49-F238E27FC236}">
                      <a16:creationId xmlns:a16="http://schemas.microsoft.com/office/drawing/2014/main" id="{3215B442-B27F-47A4-8A1A-590FDD38147E}"/>
                    </a:ext>
                  </a:extLst>
                </p:cNvPr>
                <p:cNvGrpSpPr/>
                <p:nvPr/>
              </p:nvGrpSpPr>
              <p:grpSpPr>
                <a:xfrm>
                  <a:off x="6600826" y="2937933"/>
                  <a:ext cx="2676524" cy="659994"/>
                  <a:chOff x="562836" y="3006726"/>
                  <a:chExt cx="1752373" cy="516876"/>
                </a:xfrm>
              </p:grpSpPr>
              <p:sp>
                <p:nvSpPr>
                  <p:cNvPr id="54" name="모서리가 둥근 직사각형 48">
                    <a:extLst>
                      <a:ext uri="{FF2B5EF4-FFF2-40B4-BE49-F238E27FC236}">
                        <a16:creationId xmlns:a16="http://schemas.microsoft.com/office/drawing/2014/main" id="{8CE844B4-11B5-4625-873D-FE5A6CBDB788}"/>
                      </a:ext>
                    </a:extLst>
                  </p:cNvPr>
                  <p:cNvSpPr/>
                  <p:nvPr/>
                </p:nvSpPr>
                <p:spPr>
                  <a:xfrm>
                    <a:off x="562836" y="3006726"/>
                    <a:ext cx="1752373" cy="51687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/>
                  </a:solidFill>
                  <a:ln w="28575" cap="flat" cmpd="sng" algn="ctr">
                    <a:solidFill>
                      <a:srgbClr val="F2F2F2">
                        <a:lumMod val="60000"/>
                        <a:lumOff val="40000"/>
                      </a:srgbClr>
                    </a:solidFill>
                    <a:prstDash val="solid"/>
                  </a:ln>
                  <a:effectLst>
                    <a:reflection blurRad="6350" stA="18000" endPos="24000" dir="5400000" sy="-100000" algn="bl" rotWithShape="0"/>
                  </a:effectLst>
                </p:spPr>
                <p:txBody>
                  <a:bodyPr wrap="none" rtlCol="0" anchor="ctr"/>
                  <a:lstStyle/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8ABE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신기술 적용을 통한</a:t>
                    </a:r>
                  </a:p>
                  <a:p>
                    <a:pPr marL="0" marR="0" lvl="0" indent="0" algn="ctr" defTabSz="6858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8ABE2">
                            <a:lumMod val="50000"/>
                          </a:srgb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시스템 효율화</a:t>
                    </a:r>
                  </a:p>
                </p:txBody>
              </p:sp>
              <p:cxnSp>
                <p:nvCxnSpPr>
                  <p:cNvPr id="55" name="직선 연결선 54">
                    <a:extLst>
                      <a:ext uri="{FF2B5EF4-FFF2-40B4-BE49-F238E27FC236}">
                        <a16:creationId xmlns:a16="http://schemas.microsoft.com/office/drawing/2014/main" id="{6DDE35FC-80A6-4663-99E6-99F6466DE8C0}"/>
                      </a:ext>
                    </a:extLst>
                  </p:cNvPr>
                  <p:cNvCxnSpPr/>
                  <p:nvPr/>
                </p:nvCxnSpPr>
                <p:spPr>
                  <a:xfrm>
                    <a:off x="865327" y="3007598"/>
                    <a:ext cx="289009" cy="0"/>
                  </a:xfrm>
                  <a:prstGeom prst="line">
                    <a:avLst/>
                  </a:prstGeom>
                  <a:solidFill>
                    <a:srgbClr val="FFFFFF"/>
                  </a:solidFill>
                  <a:ln w="28575" cap="flat" cmpd="sng" algn="ctr">
                    <a:solidFill>
                      <a:srgbClr val="F2F2F2"/>
                    </a:solidFill>
                    <a:prstDash val="solid"/>
                  </a:ln>
                  <a:effectLst>
                    <a:reflection blurRad="6350" stA="18000" endPos="24000" dir="5400000" sy="-100000" algn="bl" rotWithShape="0"/>
                  </a:effectLst>
                </p:spPr>
              </p:cxnSp>
            </p:grpSp>
          </p:grpSp>
          <p:sp>
            <p:nvSpPr>
              <p:cNvPr id="47" name="Text Box 17">
                <a:extLst>
                  <a:ext uri="{FF2B5EF4-FFF2-40B4-BE49-F238E27FC236}">
                    <a16:creationId xmlns:a16="http://schemas.microsoft.com/office/drawing/2014/main" id="{C8F5A8F7-0310-4A47-99D4-6E5359894E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5665" y="3905841"/>
                <a:ext cx="2300284" cy="161192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80975" marR="0" lvl="0" indent="-180975" defTabSz="15843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Pct val="100000"/>
                  <a:buFont typeface="Arial" pitchFamily="34" charset="0"/>
                  <a:buChar char="•"/>
                  <a:tabLst>
                    <a:tab pos="180975" algn="l"/>
                  </a:tabLst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다수 고객사에 대한 데이터 보호 경험을 토대로 사전 조사 수행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80975" marR="0" lvl="0" indent="-180975" defTabSz="15843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Pct val="100000"/>
                  <a:buFont typeface="Arial" pitchFamily="34" charset="0"/>
                  <a:buChar char="•"/>
                  <a:tabLst>
                    <a:tab pos="180975" algn="l"/>
                  </a:tabLst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사전 조사를 통한 현황 및 문제점을 도출하여 효과적인 운영 방안 제시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180975" marR="0" lvl="0" indent="-180975" defTabSz="15843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Pct val="100000"/>
                  <a:buFont typeface="Arial" pitchFamily="34" charset="0"/>
                  <a:buChar char="•"/>
                  <a:tabLst>
                    <a:tab pos="180975" algn="l"/>
                  </a:tabLst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백업 자원 이용 효율화가 가능한 통합 백업 정책 도출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Text Box 17">
                <a:extLst>
                  <a:ext uri="{FF2B5EF4-FFF2-40B4-BE49-F238E27FC236}">
                    <a16:creationId xmlns:a16="http://schemas.microsoft.com/office/drawing/2014/main" id="{1EFD41E0-6A5A-4826-98A2-7A07BA2358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3529" y="4505915"/>
                <a:ext cx="2300284" cy="161192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80975" marR="0" lvl="0" indent="-180975" defTabSz="15843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Pct val="100000"/>
                  <a:buFont typeface="Arial" pitchFamily="34" charset="0"/>
                  <a:buChar char="•"/>
                  <a:tabLst>
                    <a:tab pos="180975" algn="l"/>
                  </a:tabLst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검증된 최고 수준의 백업 전문 인력 지원을 통한 안정적 시스템 구축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180975" marR="0" lvl="0" indent="-180975" defTabSz="15843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Pct val="100000"/>
                  <a:buFont typeface="Arial" pitchFamily="34" charset="0"/>
                  <a:buChar char="•"/>
                  <a:tabLst>
                    <a:tab pos="180975" algn="l"/>
                  </a:tabLst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비즈니스 최우선 목표를 통한 서비스 영향 없는 시스템 구축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80975" marR="0" lvl="0" indent="-180975" defTabSz="15843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Pct val="100000"/>
                  <a:buFont typeface="Arial" pitchFamily="34" charset="0"/>
                  <a:buChar char="•"/>
                  <a:tabLst>
                    <a:tab pos="180975" algn="l"/>
                  </a:tabLst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업무 효율화 및 안정화를 위한 데이터 보호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통합관리 시스템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9" name="Text Box 17">
                <a:extLst>
                  <a:ext uri="{FF2B5EF4-FFF2-40B4-BE49-F238E27FC236}">
                    <a16:creationId xmlns:a16="http://schemas.microsoft.com/office/drawing/2014/main" id="{C9F9623E-2709-4417-AF60-AAD5013F08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45302" y="3905841"/>
                <a:ext cx="2300284" cy="19677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80975" marR="0" lvl="0" indent="-180975" defTabSz="15843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Pct val="100000"/>
                  <a:buFont typeface="Arial" pitchFamily="34" charset="0"/>
                  <a:buChar char="•"/>
                  <a:tabLst>
                    <a:tab pos="180975" algn="l"/>
                  </a:tabLst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단순한 라이선스로 데이터 증가에 따른 데이터 보호 비용 절감 실현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 marL="180975" marR="0" lvl="0" indent="-180975" defTabSz="15843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Pct val="100000"/>
                  <a:buFont typeface="Arial" pitchFamily="34" charset="0"/>
                  <a:buChar char="•"/>
                  <a:tabLst>
                    <a:tab pos="180975" algn="l"/>
                  </a:tabLst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다양한 신기술이 적용을 통한 자원이용 효율화로 성능 개선 및 백업 장치 용량 절감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80975" marR="0" lvl="0" indent="-180975" defTabSz="15843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000"/>
                  </a:spcAft>
                  <a:buClrTx/>
                  <a:buSzPct val="100000"/>
                  <a:buFont typeface="Arial" pitchFamily="34" charset="0"/>
                  <a:buChar char="•"/>
                  <a:tabLst>
                    <a:tab pos="180975" algn="l"/>
                  </a:tabLst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모든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가상화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DB/App, OS </a:t>
                </a: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등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백업이 가능한 통합 백업 시스템을 구축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  <a:endPara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60" name="Picture 2" descr="C:\Users\a\Documents\네이트온 받은 파일\화살표.png">
              <a:extLst>
                <a:ext uri="{FF2B5EF4-FFF2-40B4-BE49-F238E27FC236}">
                  <a16:creationId xmlns:a16="http://schemas.microsoft.com/office/drawing/2014/main" id="{83D136C7-C5EB-41C6-BC23-5AA1A8AF8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0548" y="2686694"/>
              <a:ext cx="3059690" cy="541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7328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기술지원 및 유지보수 방안</a:t>
            </a:r>
          </a:p>
        </p:txBody>
      </p:sp>
      <p:sp>
        <p:nvSpPr>
          <p:cNvPr id="55" name="모서리가 둥근 직사각형 69">
            <a:extLst>
              <a:ext uri="{FF2B5EF4-FFF2-40B4-BE49-F238E27FC236}">
                <a16:creationId xmlns:a16="http://schemas.microsoft.com/office/drawing/2014/main" id="{4C014832-6D8D-4AC3-85F8-F435EA3DF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85511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기술지원 및 유지보수를 위한 계획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156" name="Group 183">
            <a:extLst>
              <a:ext uri="{FF2B5EF4-FFF2-40B4-BE49-F238E27FC236}">
                <a16:creationId xmlns:a16="http://schemas.microsoft.com/office/drawing/2014/main" id="{1DC2AABC-07D2-468F-9545-3C964A9555EB}"/>
              </a:ext>
            </a:extLst>
          </p:cNvPr>
          <p:cNvGrpSpPr>
            <a:grpSpLocks/>
          </p:cNvGrpSpPr>
          <p:nvPr/>
        </p:nvGrpSpPr>
        <p:grpSpPr bwMode="auto">
          <a:xfrm>
            <a:off x="4999698" y="1708044"/>
            <a:ext cx="1249045" cy="169218"/>
            <a:chOff x="443" y="2340"/>
            <a:chExt cx="871" cy="118"/>
          </a:xfrm>
        </p:grpSpPr>
        <p:sp>
          <p:nvSpPr>
            <p:cNvPr id="157" name="Rectangle 184">
              <a:extLst>
                <a:ext uri="{FF2B5EF4-FFF2-40B4-BE49-F238E27FC236}">
                  <a16:creationId xmlns:a16="http://schemas.microsoft.com/office/drawing/2014/main" id="{2DB29AC8-687B-4CC3-AA88-9E678845F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" y="2340"/>
              <a:ext cx="758" cy="1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39788" eaLnBrk="0" hangingPunct="0">
                <a:defRPr kumimoji="1" sz="900">
                  <a:solidFill>
                    <a:schemeClr val="tx1"/>
                  </a:solidFill>
                  <a:latin typeface="Arial" panose="020B0604020202020204" pitchFamily="34" charset="0"/>
                  <a:ea typeface="산돌고딕B" panose="02030504000101010101" pitchFamily="18" charset="-127"/>
                </a:defRPr>
              </a:lvl1pPr>
              <a:lvl2pPr marL="742950" indent="-285750" defTabSz="839788" eaLnBrk="0" hangingPunct="0">
                <a:defRPr kumimoji="1" sz="900">
                  <a:solidFill>
                    <a:schemeClr val="tx1"/>
                  </a:solidFill>
                  <a:latin typeface="Arial" panose="020B0604020202020204" pitchFamily="34" charset="0"/>
                  <a:ea typeface="산돌고딕B" panose="02030504000101010101" pitchFamily="18" charset="-127"/>
                </a:defRPr>
              </a:lvl2pPr>
              <a:lvl3pPr marL="1143000" indent="-228600" defTabSz="839788" eaLnBrk="0" hangingPunct="0">
                <a:defRPr kumimoji="1" sz="900">
                  <a:solidFill>
                    <a:schemeClr val="tx1"/>
                  </a:solidFill>
                  <a:latin typeface="Arial" panose="020B0604020202020204" pitchFamily="34" charset="0"/>
                  <a:ea typeface="산돌고딕B" panose="02030504000101010101" pitchFamily="18" charset="-127"/>
                </a:defRPr>
              </a:lvl3pPr>
              <a:lvl4pPr marL="1600200" indent="-228600" defTabSz="839788" eaLnBrk="0" hangingPunct="0">
                <a:defRPr kumimoji="1" sz="900">
                  <a:solidFill>
                    <a:schemeClr val="tx1"/>
                  </a:solidFill>
                  <a:latin typeface="Arial" panose="020B0604020202020204" pitchFamily="34" charset="0"/>
                  <a:ea typeface="산돌고딕B" panose="02030504000101010101" pitchFamily="18" charset="-127"/>
                </a:defRPr>
              </a:lvl4pPr>
              <a:lvl5pPr marL="2057400" indent="-228600" defTabSz="839788" eaLnBrk="0" hangingPunct="0">
                <a:defRPr kumimoji="1" sz="900">
                  <a:solidFill>
                    <a:schemeClr val="tx1"/>
                  </a:solidFill>
                  <a:latin typeface="Arial" panose="020B0604020202020204" pitchFamily="34" charset="0"/>
                  <a:ea typeface="산돌고딕B" panose="02030504000101010101" pitchFamily="18" charset="-127"/>
                </a:defRPr>
              </a:lvl5pPr>
              <a:lvl6pPr marL="2514600" indent="-228600" algn="ctr" defTabSz="839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Arial" panose="020B0604020202020204" pitchFamily="34" charset="0"/>
                  <a:ea typeface="산돌고딕B" panose="02030504000101010101" pitchFamily="18" charset="-127"/>
                </a:defRPr>
              </a:lvl6pPr>
              <a:lvl7pPr marL="2971800" indent="-228600" algn="ctr" defTabSz="839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Arial" panose="020B0604020202020204" pitchFamily="34" charset="0"/>
                  <a:ea typeface="산돌고딕B" panose="02030504000101010101" pitchFamily="18" charset="-127"/>
                </a:defRPr>
              </a:lvl7pPr>
              <a:lvl8pPr marL="3429000" indent="-228600" algn="ctr" defTabSz="839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Arial" panose="020B0604020202020204" pitchFamily="34" charset="0"/>
                  <a:ea typeface="산돌고딕B" panose="02030504000101010101" pitchFamily="18" charset="-127"/>
                </a:defRPr>
              </a:lvl8pPr>
              <a:lvl9pPr marL="3886200" indent="-228600" algn="ctr" defTabSz="839788" eaLnBrk="0" fontAlgn="base" hangingPunct="0"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chemeClr val="tx1"/>
                  </a:solidFill>
                  <a:latin typeface="Arial" panose="020B0604020202020204" pitchFamily="34" charset="0"/>
                  <a:ea typeface="산돌고딕B" panose="02030504000101010101" pitchFamily="18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100" kern="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조직별</a:t>
              </a:r>
              <a:r>
                <a:rPr lang="ko-KR" altLang="en-US" sz="11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주요 역할</a:t>
              </a:r>
              <a:endParaRPr lang="ko-KR" altLang="ko-KR" sz="11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grpSp>
          <p:nvGrpSpPr>
            <p:cNvPr id="158" name="Group 185">
              <a:extLst>
                <a:ext uri="{FF2B5EF4-FFF2-40B4-BE49-F238E27FC236}">
                  <a16:creationId xmlns:a16="http://schemas.microsoft.com/office/drawing/2014/main" id="{DB1B76E1-184E-44D9-9B52-C850686CAC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" y="2367"/>
              <a:ext cx="117" cy="69"/>
              <a:chOff x="443" y="2367"/>
              <a:chExt cx="117" cy="69"/>
            </a:xfrm>
          </p:grpSpPr>
          <p:sp>
            <p:nvSpPr>
              <p:cNvPr id="159" name="Rectangle 186">
                <a:extLst>
                  <a:ext uri="{FF2B5EF4-FFF2-40B4-BE49-F238E27FC236}">
                    <a16:creationId xmlns:a16="http://schemas.microsoft.com/office/drawing/2014/main" id="{5F3FC356-CAB1-4654-8BEB-3EA725ED8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" y="2367"/>
                <a:ext cx="69" cy="69"/>
              </a:xfrm>
              <a:prstGeom prst="rect">
                <a:avLst/>
              </a:prstGeom>
              <a:solidFill>
                <a:sysClr val="window" lastClr="FFFFFF"/>
              </a:solidFill>
              <a:ln w="28575">
                <a:solidFill>
                  <a:srgbClr val="B2B2B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1pPr>
                <a:lvl2pPr marL="742950" indent="-285750"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2pPr>
                <a:lvl3pPr marL="1143000" indent="-228600"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3pPr>
                <a:lvl4pPr marL="1600200" indent="-228600"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4pPr>
                <a:lvl5pPr marL="2057400" indent="-228600"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9pPr>
              </a:lstStyle>
              <a:p>
                <a:pPr defTabSz="952378" eaLnBrk="1" hangingPunct="1">
                  <a:defRPr/>
                </a:pPr>
                <a:endParaRPr lang="ko-KR" altLang="en-US" sz="105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grpSp>
            <p:nvGrpSpPr>
              <p:cNvPr id="160" name="Group 187">
                <a:extLst>
                  <a:ext uri="{FF2B5EF4-FFF2-40B4-BE49-F238E27FC236}">
                    <a16:creationId xmlns:a16="http://schemas.microsoft.com/office/drawing/2014/main" id="{D0F60FCC-9B26-4F63-89E7-275033571E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2" y="2401"/>
                <a:ext cx="68" cy="0"/>
                <a:chOff x="492" y="2401"/>
                <a:chExt cx="68" cy="0"/>
              </a:xfrm>
            </p:grpSpPr>
            <p:sp>
              <p:nvSpPr>
                <p:cNvPr id="161" name="Line 188">
                  <a:extLst>
                    <a:ext uri="{FF2B5EF4-FFF2-40B4-BE49-F238E27FC236}">
                      <a16:creationId xmlns:a16="http://schemas.microsoft.com/office/drawing/2014/main" id="{B4A773B2-712F-4D45-8629-56CD9DF462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2" y="2401"/>
                  <a:ext cx="68" cy="0"/>
                </a:xfrm>
                <a:prstGeom prst="line">
                  <a:avLst/>
                </a:prstGeom>
                <a:noFill/>
                <a:ln w="38100">
                  <a:solidFill>
                    <a:sysClr val="window" lastClr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52378">
                    <a:defRPr/>
                  </a:pPr>
                  <a:endParaRPr lang="ko-KR" altLang="en-US" sz="2400" kern="0" dirty="0">
                    <a:solidFill>
                      <a:prstClr val="black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62" name="Line 189">
                  <a:extLst>
                    <a:ext uri="{FF2B5EF4-FFF2-40B4-BE49-F238E27FC236}">
                      <a16:creationId xmlns:a16="http://schemas.microsoft.com/office/drawing/2014/main" id="{25E433C9-9C4E-427E-96F0-704C9BF2B2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2" y="2401"/>
                  <a:ext cx="68" cy="0"/>
                </a:xfrm>
                <a:prstGeom prst="line">
                  <a:avLst/>
                </a:prstGeom>
                <a:noFill/>
                <a:ln w="9525">
                  <a:solidFill>
                    <a:srgbClr val="B2B2B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defTabSz="952378">
                    <a:defRPr/>
                  </a:pPr>
                  <a:endParaRPr lang="ko-KR" altLang="en-US" sz="2400" kern="0" dirty="0">
                    <a:solidFill>
                      <a:prstClr val="black"/>
                    </a:solidFill>
                    <a:cs typeface="Arial" pitchFamily="34" charset="0"/>
                  </a:endParaRPr>
                </a:p>
              </p:txBody>
            </p:sp>
          </p:grpSp>
        </p:grpSp>
      </p:grpSp>
      <p:graphicFrame>
        <p:nvGraphicFramePr>
          <p:cNvPr id="163" name="Group 87">
            <a:extLst>
              <a:ext uri="{FF2B5EF4-FFF2-40B4-BE49-F238E27FC236}">
                <a16:creationId xmlns:a16="http://schemas.microsoft.com/office/drawing/2014/main" id="{877E0461-2401-4557-BDD7-8E84EA2CA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408091"/>
              </p:ext>
            </p:extLst>
          </p:nvPr>
        </p:nvGraphicFramePr>
        <p:xfrm>
          <a:off x="4965866" y="1933574"/>
          <a:ext cx="4309898" cy="3954464"/>
        </p:xfrm>
        <a:graphic>
          <a:graphicData uri="http://schemas.openxmlformats.org/drawingml/2006/table">
            <a:tbl>
              <a:tblPr/>
              <a:tblGrid>
                <a:gridCol w="568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78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4015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분야</a:t>
                      </a:r>
                    </a:p>
                  </a:txBody>
                  <a:tcPr marL="32520" marR="32520" marT="32520" marB="3252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</a:t>
                      </a:r>
                    </a:p>
                  </a:txBody>
                  <a:tcPr marL="32520" marR="32520" marT="32520" marB="32520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L="32520" marR="32520" marT="32520" marB="32520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578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운영팀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문의 사항 접수 및 처리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차 장애 처리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협력업체 지원 요청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011">
                <a:tc rowSpan="3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유지보수팀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수행팀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장애처리 및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결함해결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실시간 및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 지원 서비스 제공 업무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프로세스 변경으로 인한 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기능 변경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사용방법의 개선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요구사항 발생시 반영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6457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Help Desk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효율적인 시스템 사용을 위한 의문사항에 대한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문의사항에 대한 접수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처리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안내 등 기록유지관리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가벼운 장애 및 운영 문의사항 자체 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장애유형별 분류 후 해당유지보수 담당자에게 조치 의뢰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86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 지원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복구대책 수립 및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최신 기술자료 제공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업무별 사용자교육 주관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767">
                <a:tc rowSpan="2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유지보수협력팀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HPE</a:t>
                      </a: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님블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스토리지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백업장비 연동 및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 대책 해결지원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7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Veeam</a:t>
                      </a: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Unitrends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백업소프트웨어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 대책 해결지원</a:t>
                      </a:r>
                    </a:p>
                  </a:txBody>
                  <a:tcPr marL="32520" marR="32520" marT="32520" marB="32520" anchor="ctr">
                    <a:lnL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3B5BE763-D168-425F-8E43-429245B28D5B}"/>
              </a:ext>
            </a:extLst>
          </p:cNvPr>
          <p:cNvGrpSpPr/>
          <p:nvPr/>
        </p:nvGrpSpPr>
        <p:grpSpPr>
          <a:xfrm>
            <a:off x="608743" y="1703525"/>
            <a:ext cx="4279816" cy="4184513"/>
            <a:chOff x="782305" y="2427337"/>
            <a:chExt cx="4464876" cy="4359685"/>
          </a:xfrm>
        </p:grpSpPr>
        <p:grpSp>
          <p:nvGrpSpPr>
            <p:cNvPr id="165" name="Group 183">
              <a:extLst>
                <a:ext uri="{FF2B5EF4-FFF2-40B4-BE49-F238E27FC236}">
                  <a16:creationId xmlns:a16="http://schemas.microsoft.com/office/drawing/2014/main" id="{6FDEC29A-F5D6-4C5D-922C-AE751F1772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2379" y="2427337"/>
              <a:ext cx="1125539" cy="176214"/>
              <a:chOff x="443" y="2343"/>
              <a:chExt cx="709" cy="111"/>
            </a:xfrm>
          </p:grpSpPr>
          <p:sp>
            <p:nvSpPr>
              <p:cNvPr id="203" name="Rectangle 184">
                <a:extLst>
                  <a:ext uri="{FF2B5EF4-FFF2-40B4-BE49-F238E27FC236}">
                    <a16:creationId xmlns:a16="http://schemas.microsoft.com/office/drawing/2014/main" id="{2BA7F3C4-5B07-452C-B0DE-DD91C2221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" y="2343"/>
                <a:ext cx="589" cy="1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defTabSz="839788"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1pPr>
                <a:lvl2pPr marL="742950" indent="-285750" defTabSz="839788"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2pPr>
                <a:lvl3pPr marL="1143000" indent="-228600" defTabSz="839788"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3pPr>
                <a:lvl4pPr marL="1600200" indent="-228600" defTabSz="839788"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4pPr>
                <a:lvl5pPr marL="2057400" indent="-228600" defTabSz="839788" eaLnBrk="0" hangingPunct="0"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5pPr>
                <a:lvl6pPr marL="2514600" indent="-228600" algn="ctr" defTabSz="8397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6pPr>
                <a:lvl7pPr marL="2971800" indent="-228600" algn="ctr" defTabSz="8397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7pPr>
                <a:lvl8pPr marL="3429000" indent="-228600" algn="ctr" defTabSz="8397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8pPr>
                <a:lvl9pPr marL="3886200" indent="-228600" algn="ctr" defTabSz="8397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900">
                    <a:solidFill>
                      <a:schemeClr val="tx1"/>
                    </a:solidFill>
                    <a:latin typeface="Arial" panose="020B0604020202020204" pitchFamily="34" charset="0"/>
                    <a:ea typeface="산돌고딕B" panose="02030504000101010101" pitchFamily="18" charset="-127"/>
                  </a:defRPr>
                </a:lvl9pPr>
              </a:lstStyle>
              <a:p>
                <a:pPr marL="0" marR="0" lvl="0" indent="0" defTabSz="8397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rPr>
                  <a:t>유지보수 조직</a:t>
                </a:r>
                <a:endParaRPr kumimoji="1" lang="ko-KR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endParaRPr>
              </a:p>
            </p:txBody>
          </p:sp>
          <p:grpSp>
            <p:nvGrpSpPr>
              <p:cNvPr id="204" name="Group 185">
                <a:extLst>
                  <a:ext uri="{FF2B5EF4-FFF2-40B4-BE49-F238E27FC236}">
                    <a16:creationId xmlns:a16="http://schemas.microsoft.com/office/drawing/2014/main" id="{0A49BFC4-852B-4813-9F6B-7899FA2573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3" y="2367"/>
                <a:ext cx="117" cy="69"/>
                <a:chOff x="443" y="2367"/>
                <a:chExt cx="117" cy="69"/>
              </a:xfrm>
            </p:grpSpPr>
            <p:sp>
              <p:nvSpPr>
                <p:cNvPr id="205" name="Rectangle 186">
                  <a:extLst>
                    <a:ext uri="{FF2B5EF4-FFF2-40B4-BE49-F238E27FC236}">
                      <a16:creationId xmlns:a16="http://schemas.microsoft.com/office/drawing/2014/main" id="{857CD956-4CF7-4D76-99FB-FBF56A001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3" y="2367"/>
                  <a:ext cx="69" cy="69"/>
                </a:xfrm>
                <a:prstGeom prst="rect">
                  <a:avLst/>
                </a:prstGeom>
                <a:solidFill>
                  <a:sysClr val="window" lastClr="FFFFFF"/>
                </a:solidFill>
                <a:ln w="28575">
                  <a:solidFill>
                    <a:srgbClr val="B2B2B2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defRPr kumimoji="1" sz="900">
                      <a:solidFill>
                        <a:schemeClr val="tx1"/>
                      </a:solidFill>
                      <a:latin typeface="Arial" panose="020B0604020202020204" pitchFamily="34" charset="0"/>
                      <a:ea typeface="산돌고딕B" panose="02030504000101010101" pitchFamily="18" charset="-127"/>
                    </a:defRPr>
                  </a:lvl1pPr>
                  <a:lvl2pPr marL="742950" indent="-285750" eaLnBrk="0" hangingPunct="0">
                    <a:defRPr kumimoji="1" sz="900">
                      <a:solidFill>
                        <a:schemeClr val="tx1"/>
                      </a:solidFill>
                      <a:latin typeface="Arial" panose="020B0604020202020204" pitchFamily="34" charset="0"/>
                      <a:ea typeface="산돌고딕B" panose="02030504000101010101" pitchFamily="18" charset="-127"/>
                    </a:defRPr>
                  </a:lvl2pPr>
                  <a:lvl3pPr marL="1143000" indent="-228600" eaLnBrk="0" hangingPunct="0">
                    <a:defRPr kumimoji="1" sz="900">
                      <a:solidFill>
                        <a:schemeClr val="tx1"/>
                      </a:solidFill>
                      <a:latin typeface="Arial" panose="020B0604020202020204" pitchFamily="34" charset="0"/>
                      <a:ea typeface="산돌고딕B" panose="02030504000101010101" pitchFamily="18" charset="-127"/>
                    </a:defRPr>
                  </a:lvl3pPr>
                  <a:lvl4pPr marL="1600200" indent="-228600" eaLnBrk="0" hangingPunct="0">
                    <a:defRPr kumimoji="1" sz="900">
                      <a:solidFill>
                        <a:schemeClr val="tx1"/>
                      </a:solidFill>
                      <a:latin typeface="Arial" panose="020B0604020202020204" pitchFamily="34" charset="0"/>
                      <a:ea typeface="산돌고딕B" panose="02030504000101010101" pitchFamily="18" charset="-127"/>
                    </a:defRPr>
                  </a:lvl4pPr>
                  <a:lvl5pPr marL="2057400" indent="-228600" eaLnBrk="0" hangingPunct="0">
                    <a:defRPr kumimoji="1" sz="900">
                      <a:solidFill>
                        <a:schemeClr val="tx1"/>
                      </a:solidFill>
                      <a:latin typeface="Arial" panose="020B0604020202020204" pitchFamily="34" charset="0"/>
                      <a:ea typeface="산돌고딕B" panose="02030504000101010101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chemeClr val="tx1"/>
                      </a:solidFill>
                      <a:latin typeface="Arial" panose="020B0604020202020204" pitchFamily="34" charset="0"/>
                      <a:ea typeface="산돌고딕B" panose="02030504000101010101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chemeClr val="tx1"/>
                      </a:solidFill>
                      <a:latin typeface="Arial" panose="020B0604020202020204" pitchFamily="34" charset="0"/>
                      <a:ea typeface="산돌고딕B" panose="02030504000101010101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chemeClr val="tx1"/>
                      </a:solidFill>
                      <a:latin typeface="Arial" panose="020B0604020202020204" pitchFamily="34" charset="0"/>
                      <a:ea typeface="산돌고딕B" panose="02030504000101010101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900">
                      <a:solidFill>
                        <a:schemeClr val="tx1"/>
                      </a:solidFill>
                      <a:latin typeface="Arial" panose="020B0604020202020204" pitchFamily="34" charset="0"/>
                      <a:ea typeface="산돌고딕B" panose="02030504000101010101" pitchFamily="18" charset="-127"/>
                    </a:defRPr>
                  </a:lvl9pPr>
                </a:lstStyle>
                <a:p>
                  <a:pPr marL="0" marR="0" lvl="0" indent="0" defTabSz="952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Arial" pitchFamily="34" charset="0"/>
                  </a:endParaRPr>
                </a:p>
              </p:txBody>
            </p:sp>
            <p:grpSp>
              <p:nvGrpSpPr>
                <p:cNvPr id="206" name="Group 187">
                  <a:extLst>
                    <a:ext uri="{FF2B5EF4-FFF2-40B4-BE49-F238E27FC236}">
                      <a16:creationId xmlns:a16="http://schemas.microsoft.com/office/drawing/2014/main" id="{814E1E9D-C9E1-4EBA-8680-22451F5628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92" y="2401"/>
                  <a:ext cx="68" cy="0"/>
                  <a:chOff x="492" y="2401"/>
                  <a:chExt cx="68" cy="0"/>
                </a:xfrm>
              </p:grpSpPr>
              <p:sp>
                <p:nvSpPr>
                  <p:cNvPr id="207" name="Line 188">
                    <a:extLst>
                      <a:ext uri="{FF2B5EF4-FFF2-40B4-BE49-F238E27FC236}">
                        <a16:creationId xmlns:a16="http://schemas.microsoft.com/office/drawing/2014/main" id="{D5B641C3-1A5A-477A-918C-62D5508EF68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92" y="2401"/>
                    <a:ext cx="68" cy="0"/>
                  </a:xfrm>
                  <a:prstGeom prst="line">
                    <a:avLst/>
                  </a:prstGeom>
                  <a:noFill/>
                  <a:ln w="38100">
                    <a:solidFill>
                      <a:sysClr val="window" lastClr="FFFFF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5237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 pitchFamily="34" charset="0"/>
                    </a:endParaRPr>
                  </a:p>
                </p:txBody>
              </p:sp>
              <p:sp>
                <p:nvSpPr>
                  <p:cNvPr id="208" name="Line 189">
                    <a:extLst>
                      <a:ext uri="{FF2B5EF4-FFF2-40B4-BE49-F238E27FC236}">
                        <a16:creationId xmlns:a16="http://schemas.microsoft.com/office/drawing/2014/main" id="{F35005BB-E5C8-4FBB-A0CA-6C7703A7F33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492" y="2401"/>
                    <a:ext cx="68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B2B2B2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5237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cs typeface="Arial" pitchFamily="34" charset="0"/>
                    </a:endParaRPr>
                  </a:p>
                </p:txBody>
              </p:sp>
            </p:grpSp>
          </p:grpSp>
        </p:grpSp>
        <p:sp>
          <p:nvSpPr>
            <p:cNvPr id="166" name="모서리가 둥근 직사각형 24">
              <a:extLst>
                <a:ext uri="{FF2B5EF4-FFF2-40B4-BE49-F238E27FC236}">
                  <a16:creationId xmlns:a16="http://schemas.microsoft.com/office/drawing/2014/main" id="{CC3FE8A1-C4EC-4665-8C21-8F9F245D1E8B}"/>
                </a:ext>
              </a:extLst>
            </p:cNvPr>
            <p:cNvSpPr/>
            <p:nvPr/>
          </p:nvSpPr>
          <p:spPr bwMode="auto">
            <a:xfrm>
              <a:off x="861061" y="4896734"/>
              <a:ext cx="4386120" cy="1890288"/>
            </a:xfrm>
            <a:prstGeom prst="roundRect">
              <a:avLst>
                <a:gd name="adj" fmla="val 4748"/>
              </a:avLst>
            </a:prstGeom>
            <a:pattFill prst="dkUpDiag">
              <a:fgClr>
                <a:srgbClr val="EAEAEA"/>
              </a:fgClr>
              <a:bgClr>
                <a:sysClr val="window" lastClr="FFFFFF"/>
              </a:bgClr>
            </a:patt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/>
            <a:p>
              <a:pPr marL="0" marR="0" lvl="0" indent="0" defTabSz="104305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67" name="모서리가 둥근 직사각형 25">
              <a:extLst>
                <a:ext uri="{FF2B5EF4-FFF2-40B4-BE49-F238E27FC236}">
                  <a16:creationId xmlns:a16="http://schemas.microsoft.com/office/drawing/2014/main" id="{EBB2BDC5-94ED-4CD6-ACA0-8AE98148C0C5}"/>
                </a:ext>
              </a:extLst>
            </p:cNvPr>
            <p:cNvSpPr/>
            <p:nvPr/>
          </p:nvSpPr>
          <p:spPr bwMode="auto">
            <a:xfrm>
              <a:off x="861061" y="2683335"/>
              <a:ext cx="4386120" cy="1673399"/>
            </a:xfrm>
            <a:prstGeom prst="roundRect">
              <a:avLst>
                <a:gd name="adj" fmla="val 4748"/>
              </a:avLst>
            </a:prstGeom>
            <a:pattFill prst="dkUpDiag">
              <a:fgClr>
                <a:srgbClr val="EAEAEA"/>
              </a:fgClr>
              <a:bgClr>
                <a:sysClr val="window" lastClr="FFFFFF"/>
              </a:bgClr>
            </a:patt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/>
            <a:p>
              <a:pPr marL="0" marR="0" lvl="0" indent="0" defTabSz="104305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00D19484-581D-491E-997D-B2C937043C13}"/>
                </a:ext>
              </a:extLst>
            </p:cNvPr>
            <p:cNvGrpSpPr/>
            <p:nvPr/>
          </p:nvGrpSpPr>
          <p:grpSpPr>
            <a:xfrm>
              <a:off x="782305" y="2753495"/>
              <a:ext cx="1816666" cy="315715"/>
              <a:chOff x="1069180" y="2562225"/>
              <a:chExt cx="1904175" cy="242892"/>
            </a:xfrm>
          </p:grpSpPr>
          <p:sp>
            <p:nvSpPr>
              <p:cNvPr id="201" name="직각 삼각형 200">
                <a:extLst>
                  <a:ext uri="{FF2B5EF4-FFF2-40B4-BE49-F238E27FC236}">
                    <a16:creationId xmlns:a16="http://schemas.microsoft.com/office/drawing/2014/main" id="{D1C7E501-0BF8-457F-ACCF-A01A8DCAF50B}"/>
                  </a:ext>
                </a:extLst>
              </p:cNvPr>
              <p:cNvSpPr/>
              <p:nvPr/>
            </p:nvSpPr>
            <p:spPr>
              <a:xfrm flipH="1">
                <a:off x="1069180" y="2562225"/>
                <a:ext cx="91160" cy="46814"/>
              </a:xfrm>
              <a:prstGeom prst="rtTriangle">
                <a:avLst/>
              </a:prstGeom>
              <a:gradFill rotWithShape="1">
                <a:gsLst>
                  <a:gs pos="0">
                    <a:srgbClr val="85AFD1"/>
                  </a:gs>
                  <a:gs pos="100000">
                    <a:srgbClr val="4684B8"/>
                  </a:gs>
                </a:gsLst>
                <a:lin ang="2700000" scaled="1"/>
              </a:gradFill>
              <a:ln w="19050" algn="ctr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056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2" name="AutoShape 83">
                <a:extLst>
                  <a:ext uri="{FF2B5EF4-FFF2-40B4-BE49-F238E27FC236}">
                    <a16:creationId xmlns:a16="http://schemas.microsoft.com/office/drawing/2014/main" id="{D17C5A6B-9454-420F-A37D-1906835BAFE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074679" y="2612215"/>
                <a:ext cx="1898676" cy="192902"/>
              </a:xfrm>
              <a:prstGeom prst="round2DiagRect">
                <a:avLst>
                  <a:gd name="adj1" fmla="val 40125"/>
                  <a:gd name="adj2" fmla="val 0"/>
                </a:avLst>
              </a:prstGeom>
              <a:gradFill rotWithShape="1">
                <a:gsLst>
                  <a:gs pos="0">
                    <a:srgbClr val="C8DCE6"/>
                  </a:gs>
                  <a:gs pos="100000">
                    <a:srgbClr val="8DB3D3"/>
                  </a:gs>
                </a:gsLst>
                <a:lin ang="2700000" scaled="1"/>
              </a:gradFill>
              <a:ln w="12700" algn="ctr">
                <a:solidFill>
                  <a:srgbClr val="C0D7E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0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운영조직</a:t>
                </a:r>
              </a:p>
            </p:txBody>
          </p:sp>
        </p:grpSp>
        <p:grpSp>
          <p:nvGrpSpPr>
            <p:cNvPr id="169" name="그룹 168">
              <a:extLst>
                <a:ext uri="{FF2B5EF4-FFF2-40B4-BE49-F238E27FC236}">
                  <a16:creationId xmlns:a16="http://schemas.microsoft.com/office/drawing/2014/main" id="{16934316-1F31-4D26-9FFC-56D6696DB7C4}"/>
                </a:ext>
              </a:extLst>
            </p:cNvPr>
            <p:cNvGrpSpPr/>
            <p:nvPr/>
          </p:nvGrpSpPr>
          <p:grpSpPr>
            <a:xfrm>
              <a:off x="782305" y="4965232"/>
              <a:ext cx="1816666" cy="315715"/>
              <a:chOff x="1069180" y="2562225"/>
              <a:chExt cx="1904175" cy="242892"/>
            </a:xfrm>
          </p:grpSpPr>
          <p:sp>
            <p:nvSpPr>
              <p:cNvPr id="199" name="직각 삼각형 198">
                <a:extLst>
                  <a:ext uri="{FF2B5EF4-FFF2-40B4-BE49-F238E27FC236}">
                    <a16:creationId xmlns:a16="http://schemas.microsoft.com/office/drawing/2014/main" id="{9F639671-DF4A-4BD5-9E1B-D7095AD4BF53}"/>
                  </a:ext>
                </a:extLst>
              </p:cNvPr>
              <p:cNvSpPr/>
              <p:nvPr/>
            </p:nvSpPr>
            <p:spPr>
              <a:xfrm flipH="1">
                <a:off x="1069180" y="2562225"/>
                <a:ext cx="91160" cy="46814"/>
              </a:xfrm>
              <a:prstGeom prst="rtTriangle">
                <a:avLst/>
              </a:prstGeom>
              <a:gradFill rotWithShape="1">
                <a:gsLst>
                  <a:gs pos="0">
                    <a:srgbClr val="85AFD1"/>
                  </a:gs>
                  <a:gs pos="100000">
                    <a:srgbClr val="4684B8"/>
                  </a:gs>
                </a:gsLst>
                <a:lin ang="2700000" scaled="1"/>
              </a:gradFill>
              <a:ln w="19050" algn="ctr">
                <a:noFill/>
                <a:round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056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00" name="AutoShape 83">
                <a:extLst>
                  <a:ext uri="{FF2B5EF4-FFF2-40B4-BE49-F238E27FC236}">
                    <a16:creationId xmlns:a16="http://schemas.microsoft.com/office/drawing/2014/main" id="{CFCCBDAC-52E2-4466-943A-36E8B757438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 flipH="1">
                <a:off x="1074679" y="2612215"/>
                <a:ext cx="1898676" cy="192902"/>
              </a:xfrm>
              <a:prstGeom prst="round2DiagRect">
                <a:avLst>
                  <a:gd name="adj1" fmla="val 40125"/>
                  <a:gd name="adj2" fmla="val 0"/>
                </a:avLst>
              </a:prstGeom>
              <a:gradFill rotWithShape="1">
                <a:gsLst>
                  <a:gs pos="0">
                    <a:srgbClr val="C8DCE6"/>
                  </a:gs>
                  <a:gs pos="100000">
                    <a:srgbClr val="8DB3D3"/>
                  </a:gs>
                </a:gsLst>
                <a:lin ang="2700000" scaled="1"/>
              </a:gradFill>
              <a:ln w="12700" algn="ctr">
                <a:solidFill>
                  <a:srgbClr val="C0D7E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ko-KR"/>
                </a:defPPr>
                <a:lvl1pPr marL="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043056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유지보수 조직</a:t>
                </a:r>
              </a:p>
            </p:txBody>
          </p:sp>
        </p:grpSp>
        <p:sp>
          <p:nvSpPr>
            <p:cNvPr id="170" name="Rectangle 434" descr="chart">
              <a:extLst>
                <a:ext uri="{FF2B5EF4-FFF2-40B4-BE49-F238E27FC236}">
                  <a16:creationId xmlns:a16="http://schemas.microsoft.com/office/drawing/2014/main" id="{FFD063C2-726C-4C16-98B0-7EA5F00DD1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28314" y="3230265"/>
              <a:ext cx="1341535" cy="318961"/>
            </a:xfrm>
            <a:prstGeom prst="rect">
              <a:avLst/>
            </a:prstGeom>
            <a:gradFill rotWithShape="1">
              <a:gsLst>
                <a:gs pos="0">
                  <a:srgbClr val="85AFD1"/>
                </a:gs>
                <a:gs pos="100000">
                  <a:srgbClr val="4684B8"/>
                </a:gs>
              </a:gsLst>
              <a:lin ang="2700000" scaled="1"/>
            </a:gra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itchFamily="34" charset="0"/>
                </a:rPr>
                <a:t>운영 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itchFamily="34" charset="0"/>
                </a:rPr>
                <a:t>PM</a:t>
              </a:r>
            </a:p>
          </p:txBody>
        </p:sp>
        <p:sp>
          <p:nvSpPr>
            <p:cNvPr id="171" name="Rectangle 418" descr="Open">
              <a:extLst>
                <a:ext uri="{FF2B5EF4-FFF2-40B4-BE49-F238E27FC236}">
                  <a16:creationId xmlns:a16="http://schemas.microsoft.com/office/drawing/2014/main" id="{EFE0B0F8-855C-472C-979B-87500F598F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90228" y="3993612"/>
              <a:ext cx="909426" cy="292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itchFamily="34" charset="0"/>
                </a:rPr>
                <a:t>스토리지 담당</a:t>
              </a:r>
            </a:p>
          </p:txBody>
        </p:sp>
        <p:sp>
          <p:nvSpPr>
            <p:cNvPr id="172" name="Rectangle 418" descr="Open">
              <a:extLst>
                <a:ext uri="{FF2B5EF4-FFF2-40B4-BE49-F238E27FC236}">
                  <a16:creationId xmlns:a16="http://schemas.microsoft.com/office/drawing/2014/main" id="{2B5E0A35-47F8-4BF9-A980-0F846D3CB9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33625" y="3992423"/>
              <a:ext cx="909428" cy="292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itchFamily="34" charset="0"/>
                </a:rPr>
                <a:t>서버 담당</a:t>
              </a:r>
            </a:p>
          </p:txBody>
        </p:sp>
        <p:cxnSp>
          <p:nvCxnSpPr>
            <p:cNvPr id="173" name="꺾인 연결선 35">
              <a:extLst>
                <a:ext uri="{FF2B5EF4-FFF2-40B4-BE49-F238E27FC236}">
                  <a16:creationId xmlns:a16="http://schemas.microsoft.com/office/drawing/2014/main" id="{3487834E-8822-41A6-96B8-E7EC2BF75EC1}"/>
                </a:ext>
              </a:extLst>
            </p:cNvPr>
            <p:cNvCxnSpPr>
              <a:stCxn id="171" idx="0"/>
              <a:endCxn id="175" idx="0"/>
            </p:cNvCxnSpPr>
            <p:nvPr/>
          </p:nvCxnSpPr>
          <p:spPr>
            <a:xfrm rot="5400000" flipH="1" flipV="1">
              <a:off x="3087743" y="2949621"/>
              <a:ext cx="1189" cy="2086794"/>
            </a:xfrm>
            <a:prstGeom prst="bentConnector3">
              <a:avLst>
                <a:gd name="adj1" fmla="val 19571891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35A90745-1F3D-43EE-926B-27936DB567A1}"/>
                </a:ext>
              </a:extLst>
            </p:cNvPr>
            <p:cNvCxnSpPr/>
            <p:nvPr/>
          </p:nvCxnSpPr>
          <p:spPr>
            <a:xfrm>
              <a:off x="3094584" y="3535695"/>
              <a:ext cx="0" cy="226577"/>
            </a:xfrm>
            <a:prstGeom prst="line">
              <a:avLst/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sp>
          <p:nvSpPr>
            <p:cNvPr id="175" name="Rectangle 418" descr="Open">
              <a:extLst>
                <a:ext uri="{FF2B5EF4-FFF2-40B4-BE49-F238E27FC236}">
                  <a16:creationId xmlns:a16="http://schemas.microsoft.com/office/drawing/2014/main" id="{ABF629AD-ED4F-4F42-A715-875EE01652D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677023" y="3992423"/>
              <a:ext cx="909426" cy="2927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itchFamily="34" charset="0"/>
                </a:rPr>
                <a:t>백업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itchFamily="34" charset="0"/>
                </a:rPr>
                <a:t>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Arial" pitchFamily="34" charset="0"/>
                </a:rPr>
                <a:t>담당</a:t>
              </a: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CF0978F6-CE14-4688-B1F1-A0BF772D1896}"/>
                </a:ext>
              </a:extLst>
            </p:cNvPr>
            <p:cNvGrpSpPr/>
            <p:nvPr/>
          </p:nvGrpSpPr>
          <p:grpSpPr>
            <a:xfrm>
              <a:off x="1575181" y="4235198"/>
              <a:ext cx="2926059" cy="823536"/>
              <a:chOff x="1154858" y="3631464"/>
              <a:chExt cx="2926059" cy="823536"/>
            </a:xfrm>
          </p:grpSpPr>
          <p:sp>
            <p:nvSpPr>
              <p:cNvPr id="195" name="TextBox 13">
                <a:extLst>
                  <a:ext uri="{FF2B5EF4-FFF2-40B4-BE49-F238E27FC236}">
                    <a16:creationId xmlns:a16="http://schemas.microsoft.com/office/drawing/2014/main" id="{5E84E91F-7E97-4FD5-96F0-91A7C67CB4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4858" y="3895581"/>
                <a:ext cx="1208589" cy="2730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9569" tIns="49785" rIns="99569" bIns="49785">
                <a:spAutoFit/>
              </a:bodyPr>
              <a:lstStyle/>
              <a:p>
                <a:pPr marL="0" marR="0" lvl="0" indent="0" defTabSz="104305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itchFamily="34" charset="0"/>
                  </a:rPr>
                  <a:t>유지보수 요청</a:t>
                </a:r>
              </a:p>
            </p:txBody>
          </p:sp>
          <p:sp>
            <p:nvSpPr>
              <p:cNvPr id="196" name="오른쪽 화살표 62">
                <a:extLst>
                  <a:ext uri="{FF2B5EF4-FFF2-40B4-BE49-F238E27FC236}">
                    <a16:creationId xmlns:a16="http://schemas.microsoft.com/office/drawing/2014/main" id="{1A3760F5-D4D6-41DD-8226-1E64FECA9D5A}"/>
                  </a:ext>
                </a:extLst>
              </p:cNvPr>
              <p:cNvSpPr/>
              <p:nvPr/>
            </p:nvSpPr>
            <p:spPr bwMode="auto">
              <a:xfrm rot="5400000">
                <a:off x="2057746" y="3876009"/>
                <a:ext cx="659780" cy="170690"/>
              </a:xfrm>
              <a:prstGeom prst="rightArrow">
                <a:avLst/>
              </a:prstGeom>
              <a:gradFill>
                <a:gsLst>
                  <a:gs pos="23000">
                    <a:srgbClr val="32AAC8"/>
                  </a:gs>
                  <a:gs pos="77000">
                    <a:sysClr val="window" lastClr="FFFFFF">
                      <a:alpha val="0"/>
                    </a:sys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7" name="오른쪽 화살표 63">
                <a:extLst>
                  <a:ext uri="{FF2B5EF4-FFF2-40B4-BE49-F238E27FC236}">
                    <a16:creationId xmlns:a16="http://schemas.microsoft.com/office/drawing/2014/main" id="{80FA72F8-5336-4AA1-9C83-2D811C89181C}"/>
                  </a:ext>
                </a:extLst>
              </p:cNvPr>
              <p:cNvSpPr/>
              <p:nvPr/>
            </p:nvSpPr>
            <p:spPr bwMode="auto">
              <a:xfrm rot="16200000" flipV="1">
                <a:off x="2421686" y="4039765"/>
                <a:ext cx="659780" cy="170690"/>
              </a:xfrm>
              <a:prstGeom prst="rightArrow">
                <a:avLst/>
              </a:prstGeom>
              <a:gradFill>
                <a:gsLst>
                  <a:gs pos="23000">
                    <a:srgbClr val="32AAC8"/>
                  </a:gs>
                  <a:gs pos="77000">
                    <a:sysClr val="window" lastClr="FFFFFF">
                      <a:alpha val="0"/>
                    </a:sys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98" name="TextBox 13">
                <a:extLst>
                  <a:ext uri="{FF2B5EF4-FFF2-40B4-BE49-F238E27FC236}">
                    <a16:creationId xmlns:a16="http://schemas.microsoft.com/office/drawing/2014/main" id="{D7166288-1838-4690-868D-5EB9DA2130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2328" y="3895581"/>
                <a:ext cx="1208589" cy="2730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9569" tIns="49785" rIns="99569" bIns="49785">
                <a:spAutoFit/>
              </a:bodyPr>
              <a:lstStyle/>
              <a:p>
                <a:pPr marL="0" marR="0" lvl="0" indent="0" defTabSz="104305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cs typeface="Arial" pitchFamily="34" charset="0"/>
                  </a:rPr>
                  <a:t>유지보수 지원</a:t>
                </a: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C45AF818-1402-424A-8A46-66B0977061F8}"/>
                </a:ext>
              </a:extLst>
            </p:cNvPr>
            <p:cNvGrpSpPr/>
            <p:nvPr/>
          </p:nvGrpSpPr>
          <p:grpSpPr>
            <a:xfrm>
              <a:off x="2531352" y="5328734"/>
              <a:ext cx="1362757" cy="457933"/>
              <a:chOff x="1009979" y="1496042"/>
              <a:chExt cx="1839833" cy="554099"/>
            </a:xfrm>
          </p:grpSpPr>
          <p:sp>
            <p:nvSpPr>
              <p:cNvPr id="193" name="모서리가 둥근 직사각형 58">
                <a:extLst>
                  <a:ext uri="{FF2B5EF4-FFF2-40B4-BE49-F238E27FC236}">
                    <a16:creationId xmlns:a16="http://schemas.microsoft.com/office/drawing/2014/main" id="{C50A983D-5149-440E-BF49-897453B33D0D}"/>
                  </a:ext>
                </a:extLst>
              </p:cNvPr>
              <p:cNvSpPr/>
              <p:nvPr/>
            </p:nvSpPr>
            <p:spPr>
              <a:xfrm>
                <a:off x="1023289" y="1805350"/>
                <a:ext cx="1826523" cy="244791"/>
              </a:xfrm>
              <a:prstGeom prst="roundRect">
                <a:avLst>
                  <a:gd name="adj" fmla="val 50000"/>
                </a:avLst>
              </a:prstGeom>
              <a:blipFill dpi="0" rotWithShape="1">
                <a:blip r:embed="rId4" cstate="print">
                  <a:lum bright="14000" contrast="-21000"/>
                </a:blip>
                <a:srcRect/>
                <a:tile tx="0" ty="0" sx="50000" sy="50000" flip="none" algn="tl"/>
              </a:blipFill>
              <a:ln w="31750" cap="flat" cmpd="sng" algn="ctr">
                <a:noFill/>
                <a:prstDash val="solid"/>
              </a:ln>
              <a:effectLst/>
            </p:spPr>
            <p:txBody>
              <a:bodyPr lIns="324000" rtlCol="0" anchor="ctr">
                <a:noAutofit/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127000" algn="ctr" rotWithShape="0">
                        <a:prstClr val="black">
                          <a:alpha val="21000"/>
                        </a:prstClr>
                      </a:outerShdw>
                    </a:effectLst>
                    <a:uLnTx/>
                    <a:uFillTx/>
                    <a:cs typeface="Arial" pitchFamily="34" charset="0"/>
                  </a:rPr>
                  <a:t>유지보수 </a:t>
                </a: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127000" algn="ctr" rotWithShape="0">
                        <a:prstClr val="black">
                          <a:alpha val="21000"/>
                        </a:prstClr>
                      </a:outerShdw>
                    </a:effectLst>
                    <a:uLnTx/>
                    <a:uFillTx/>
                    <a:cs typeface="Arial" pitchFamily="34" charset="0"/>
                  </a:rPr>
                  <a:t>PM</a:t>
                </a:r>
              </a:p>
            </p:txBody>
          </p:sp>
          <p:pic>
            <p:nvPicPr>
              <p:cNvPr id="194" name="Picture 4" descr="I:\03_자료\★★PNG\SUPERVISTA\administrator.png">
                <a:extLst>
                  <a:ext uri="{FF2B5EF4-FFF2-40B4-BE49-F238E27FC236}">
                    <a16:creationId xmlns:a16="http://schemas.microsoft.com/office/drawing/2014/main" id="{E3C0CB54-B76F-41FA-A7E3-BE381EB01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009979" y="1496042"/>
                <a:ext cx="517323" cy="539634"/>
              </a:xfrm>
              <a:prstGeom prst="rect">
                <a:avLst/>
              </a:prstGeom>
              <a:noFill/>
            </p:spPr>
          </p:pic>
        </p:grpSp>
        <p:sp>
          <p:nvSpPr>
            <p:cNvPr id="178" name="모서리가 둥근 직사각형 41">
              <a:extLst>
                <a:ext uri="{FF2B5EF4-FFF2-40B4-BE49-F238E27FC236}">
                  <a16:creationId xmlns:a16="http://schemas.microsoft.com/office/drawing/2014/main" id="{5F0AE3F2-E9DB-4582-94F1-3304D8433ECC}"/>
                </a:ext>
              </a:extLst>
            </p:cNvPr>
            <p:cNvSpPr/>
            <p:nvPr/>
          </p:nvSpPr>
          <p:spPr>
            <a:xfrm>
              <a:off x="1383475" y="5970296"/>
              <a:ext cx="1315191" cy="202307"/>
            </a:xfrm>
            <a:prstGeom prst="roundRect">
              <a:avLst>
                <a:gd name="adj" fmla="val 50000"/>
              </a:avLst>
            </a:prstGeom>
            <a:blipFill dpi="0" rotWithShape="1">
              <a:blip r:embed="rId6" cstate="print">
                <a:duotone>
                  <a:prstClr val="black"/>
                  <a:srgbClr val="4F81BD">
                    <a:tint val="45000"/>
                    <a:satMod val="400000"/>
                  </a:srgbClr>
                </a:duotone>
              </a:blip>
              <a:srcRect/>
              <a:tile tx="0" ty="0" sx="50000" sy="50000" flip="none" algn="tl"/>
            </a:blipFill>
            <a:ln w="31750" cap="flat" cmpd="sng" algn="ctr">
              <a:noFill/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prstClr val="black">
                        <a:alpha val="21000"/>
                      </a:prstClr>
                    </a:outerShdw>
                  </a:effectLst>
                  <a:uLnTx/>
                  <a:uFillTx/>
                  <a:cs typeface="Arial" pitchFamily="34" charset="0"/>
                </a:rPr>
                <a:t>유지보수팀</a:t>
              </a:r>
            </a:p>
          </p:txBody>
        </p:sp>
        <p:sp>
          <p:nvSpPr>
            <p:cNvPr id="179" name="모서리가 둥근 직사각형 43">
              <a:extLst>
                <a:ext uri="{FF2B5EF4-FFF2-40B4-BE49-F238E27FC236}">
                  <a16:creationId xmlns:a16="http://schemas.microsoft.com/office/drawing/2014/main" id="{9747DE36-F38D-4B0D-A0CB-679416674590}"/>
                </a:ext>
              </a:extLst>
            </p:cNvPr>
            <p:cNvSpPr/>
            <p:nvPr/>
          </p:nvSpPr>
          <p:spPr>
            <a:xfrm>
              <a:off x="3769990" y="5970296"/>
              <a:ext cx="1315191" cy="202307"/>
            </a:xfrm>
            <a:prstGeom prst="roundRect">
              <a:avLst>
                <a:gd name="adj" fmla="val 50000"/>
              </a:avLst>
            </a:prstGeom>
            <a:blipFill dpi="0" rotWithShape="1">
              <a:blip r:embed="rId6" cstate="print">
                <a:duotone>
                  <a:prstClr val="black"/>
                  <a:srgbClr val="4F81BD">
                    <a:tint val="45000"/>
                    <a:satMod val="400000"/>
                  </a:srgbClr>
                </a:duotone>
              </a:blip>
              <a:srcRect/>
              <a:tile tx="0" ty="0" sx="50000" sy="50000" flip="none" algn="tl"/>
            </a:blipFill>
            <a:ln w="31750" cap="flat" cmpd="sng" algn="ctr">
              <a:noFill/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127000" algn="ctr" rotWithShape="0">
                      <a:prstClr val="black">
                        <a:alpha val="21000"/>
                      </a:prstClr>
                    </a:outerShdw>
                  </a:effectLst>
                  <a:uLnTx/>
                  <a:uFillTx/>
                  <a:cs typeface="Arial" pitchFamily="34" charset="0"/>
                </a:rPr>
                <a:t>유지보수협력팀</a:t>
              </a: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C0431743-C49F-4940-A64A-E2FE1572E1D6}"/>
                </a:ext>
              </a:extLst>
            </p:cNvPr>
            <p:cNvSpPr/>
            <p:nvPr/>
          </p:nvSpPr>
          <p:spPr>
            <a:xfrm>
              <a:off x="1035181" y="6307007"/>
              <a:ext cx="636196" cy="357802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defTabSz="14478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99799" algn="l"/>
                </a:tabLst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rPr>
                <a:t>수행팀</a:t>
              </a: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6E3E3DBD-8C01-41C9-9AD8-DA6F549A4745}"/>
                </a:ext>
              </a:extLst>
            </p:cNvPr>
            <p:cNvSpPr/>
            <p:nvPr/>
          </p:nvSpPr>
          <p:spPr>
            <a:xfrm>
              <a:off x="1723437" y="6307007"/>
              <a:ext cx="636196" cy="357802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defTabSz="14478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99799" algn="l"/>
                </a:tabLst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rPr>
                <a:t>Help Desk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94C1A11-C43D-44FB-ABF9-F816A511EC7D}"/>
                </a:ext>
              </a:extLst>
            </p:cNvPr>
            <p:cNvSpPr/>
            <p:nvPr/>
          </p:nvSpPr>
          <p:spPr>
            <a:xfrm>
              <a:off x="2407725" y="6307007"/>
              <a:ext cx="636196" cy="357802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defTabSz="14478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99799" algn="l"/>
                </a:tabLst>
                <a:defRPr/>
              </a:pP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rPr>
                <a:t>기술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rPr>
                <a:t>/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rPr>
                <a:t>교육 지원</a:t>
              </a: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C340E218-A98D-4759-89C1-ECA51CA3B013}"/>
                </a:ext>
              </a:extLst>
            </p:cNvPr>
            <p:cNvSpPr/>
            <p:nvPr/>
          </p:nvSpPr>
          <p:spPr>
            <a:xfrm>
              <a:off x="3764697" y="6307007"/>
              <a:ext cx="636196" cy="357802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defTabSz="14478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99799" algn="l"/>
                </a:tabLst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rPr>
                <a:t>HW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rPr>
                <a:t>제조사</a:t>
              </a:r>
            </a:p>
          </p:txBody>
        </p:sp>
        <p:sp>
          <p:nvSpPr>
            <p:cNvPr id="184" name="직사각형 183">
              <a:extLst>
                <a:ext uri="{FF2B5EF4-FFF2-40B4-BE49-F238E27FC236}">
                  <a16:creationId xmlns:a16="http://schemas.microsoft.com/office/drawing/2014/main" id="{189207A8-9596-4132-9AC8-7F03C36E0D4F}"/>
                </a:ext>
              </a:extLst>
            </p:cNvPr>
            <p:cNvSpPr/>
            <p:nvPr/>
          </p:nvSpPr>
          <p:spPr>
            <a:xfrm>
              <a:off x="4448985" y="6307007"/>
              <a:ext cx="636196" cy="357802"/>
            </a:xfrm>
            <a:prstGeom prst="rect">
              <a:avLst/>
            </a:prstGeom>
            <a:solidFill>
              <a:srgbClr val="4BACC6">
                <a:lumMod val="20000"/>
                <a:lumOff val="8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lIns="0" tIns="0" rIns="0" bIns="0" anchor="ctr"/>
            <a:lstStyle/>
            <a:p>
              <a:pPr marL="0" marR="0" lvl="0" indent="0" defTabSz="144780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5399799" algn="l"/>
                </a:tabLst>
                <a:defRPr/>
              </a:pP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rPr>
                <a:t>SW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rPr>
                <a:t>제조사</a:t>
              </a:r>
            </a:p>
          </p:txBody>
        </p:sp>
        <p:cxnSp>
          <p:nvCxnSpPr>
            <p:cNvPr id="185" name="꺾인 연결선 49">
              <a:extLst>
                <a:ext uri="{FF2B5EF4-FFF2-40B4-BE49-F238E27FC236}">
                  <a16:creationId xmlns:a16="http://schemas.microsoft.com/office/drawing/2014/main" id="{6198236E-EF92-4204-9369-1614E9A665C0}"/>
                </a:ext>
              </a:extLst>
            </p:cNvPr>
            <p:cNvCxnSpPr>
              <a:endCxn id="179" idx="0"/>
            </p:cNvCxnSpPr>
            <p:nvPr/>
          </p:nvCxnSpPr>
          <p:spPr>
            <a:xfrm rot="16200000" flipH="1">
              <a:off x="3730809" y="5273518"/>
              <a:ext cx="183629" cy="1209926"/>
            </a:xfrm>
            <a:prstGeom prst="bentConnector3">
              <a:avLst>
                <a:gd name="adj1" fmla="val 50000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86" name="꺾인 연결선 50">
              <a:extLst>
                <a:ext uri="{FF2B5EF4-FFF2-40B4-BE49-F238E27FC236}">
                  <a16:creationId xmlns:a16="http://schemas.microsoft.com/office/drawing/2014/main" id="{1B6C2363-F405-4CB1-ABF3-4492347C88A4}"/>
                </a:ext>
              </a:extLst>
            </p:cNvPr>
            <p:cNvCxnSpPr>
              <a:endCxn id="178" idx="0"/>
            </p:cNvCxnSpPr>
            <p:nvPr/>
          </p:nvCxnSpPr>
          <p:spPr>
            <a:xfrm rot="5400000">
              <a:off x="2537552" y="5290187"/>
              <a:ext cx="183629" cy="1176589"/>
            </a:xfrm>
            <a:prstGeom prst="bentConnector3">
              <a:avLst>
                <a:gd name="adj1" fmla="val 50000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87" name="꺾인 연결선 51">
              <a:extLst>
                <a:ext uri="{FF2B5EF4-FFF2-40B4-BE49-F238E27FC236}">
                  <a16:creationId xmlns:a16="http://schemas.microsoft.com/office/drawing/2014/main" id="{05F59A5C-5736-4808-8F89-FC2A19D472F9}"/>
                </a:ext>
              </a:extLst>
            </p:cNvPr>
            <p:cNvCxnSpPr>
              <a:stCxn id="178" idx="2"/>
              <a:endCxn id="180" idx="0"/>
            </p:cNvCxnSpPr>
            <p:nvPr/>
          </p:nvCxnSpPr>
          <p:spPr>
            <a:xfrm rot="5400000">
              <a:off x="1629973" y="5895909"/>
              <a:ext cx="134404" cy="687792"/>
            </a:xfrm>
            <a:prstGeom prst="bentConnector3">
              <a:avLst>
                <a:gd name="adj1" fmla="val 50000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88" name="꺾인 연결선 52">
              <a:extLst>
                <a:ext uri="{FF2B5EF4-FFF2-40B4-BE49-F238E27FC236}">
                  <a16:creationId xmlns:a16="http://schemas.microsoft.com/office/drawing/2014/main" id="{C08A06F3-1FBF-405D-9F14-31F2C51C1A3C}"/>
                </a:ext>
              </a:extLst>
            </p:cNvPr>
            <p:cNvCxnSpPr>
              <a:stCxn id="178" idx="2"/>
              <a:endCxn id="182" idx="0"/>
            </p:cNvCxnSpPr>
            <p:nvPr/>
          </p:nvCxnSpPr>
          <p:spPr>
            <a:xfrm rot="16200000" flipH="1">
              <a:off x="2316245" y="5897429"/>
              <a:ext cx="134404" cy="684752"/>
            </a:xfrm>
            <a:prstGeom prst="bentConnector3">
              <a:avLst>
                <a:gd name="adj1" fmla="val 50000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89" name="꺾인 연결선 53">
              <a:extLst>
                <a:ext uri="{FF2B5EF4-FFF2-40B4-BE49-F238E27FC236}">
                  <a16:creationId xmlns:a16="http://schemas.microsoft.com/office/drawing/2014/main" id="{10812C22-27F7-47C6-8A59-B1C39FA22032}"/>
                </a:ext>
              </a:extLst>
            </p:cNvPr>
            <p:cNvCxnSpPr>
              <a:stCxn id="179" idx="2"/>
              <a:endCxn id="183" idx="0"/>
            </p:cNvCxnSpPr>
            <p:nvPr/>
          </p:nvCxnSpPr>
          <p:spPr>
            <a:xfrm rot="5400000">
              <a:off x="4187989" y="6067409"/>
              <a:ext cx="134404" cy="344790"/>
            </a:xfrm>
            <a:prstGeom prst="bentConnector3">
              <a:avLst>
                <a:gd name="adj1" fmla="val 50000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90" name="꺾인 연결선 54">
              <a:extLst>
                <a:ext uri="{FF2B5EF4-FFF2-40B4-BE49-F238E27FC236}">
                  <a16:creationId xmlns:a16="http://schemas.microsoft.com/office/drawing/2014/main" id="{6F786D4A-0D46-4EBF-A535-2BA6EEAD04CA}"/>
                </a:ext>
              </a:extLst>
            </p:cNvPr>
            <p:cNvCxnSpPr>
              <a:stCxn id="179" idx="2"/>
              <a:endCxn id="184" idx="0"/>
            </p:cNvCxnSpPr>
            <p:nvPr/>
          </p:nvCxnSpPr>
          <p:spPr>
            <a:xfrm rot="16200000" flipH="1">
              <a:off x="4530133" y="6070055"/>
              <a:ext cx="134404" cy="339498"/>
            </a:xfrm>
            <a:prstGeom prst="bentConnector3">
              <a:avLst>
                <a:gd name="adj1" fmla="val 50000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C9D3CD86-4F73-47A0-A63C-901534B0ADCE}"/>
                </a:ext>
              </a:extLst>
            </p:cNvPr>
            <p:cNvCxnSpPr>
              <a:stCxn id="178" idx="2"/>
              <a:endCxn id="181" idx="0"/>
            </p:cNvCxnSpPr>
            <p:nvPr/>
          </p:nvCxnSpPr>
          <p:spPr>
            <a:xfrm>
              <a:off x="2041071" y="6172603"/>
              <a:ext cx="464" cy="134404"/>
            </a:xfrm>
            <a:prstGeom prst="line">
              <a:avLst/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D98BDE8E-FD6B-4728-9689-CA5615EC832E}"/>
                </a:ext>
              </a:extLst>
            </p:cNvPr>
            <p:cNvCxnSpPr/>
            <p:nvPr/>
          </p:nvCxnSpPr>
          <p:spPr>
            <a:xfrm>
              <a:off x="3094584" y="3762273"/>
              <a:ext cx="0" cy="226577"/>
            </a:xfrm>
            <a:prstGeom prst="line">
              <a:avLst/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62596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제안사는 다년간 최고의 인적 자원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탁월한 기술력을 바탕으로 백업 솔루션 구축 및 완료 후에도 안정적 시스템 운용 및 성능 향상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신속한 장애 대응을 통해 최고의 가용성을 보장하는 운영 환경을 제공합니다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시스템 유지보수 작업 방안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백업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SW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A268E163-1D80-4D0C-A714-B552D813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기술지원 및 유지보수 방안</a:t>
            </a: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50CB85D3-2DB4-4B6E-9408-77B747507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71962"/>
              </p:ext>
            </p:extLst>
          </p:nvPr>
        </p:nvGraphicFramePr>
        <p:xfrm>
          <a:off x="623888" y="2339975"/>
          <a:ext cx="8651876" cy="3610414"/>
        </p:xfrm>
        <a:graphic>
          <a:graphicData uri="http://schemas.openxmlformats.org/drawingml/2006/table">
            <a:tbl>
              <a:tblPr firstRow="1" bandRow="1"/>
              <a:tblGrid>
                <a:gridCol w="65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8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476">
                <a:tc gridSpan="2">
                  <a:txBody>
                    <a:bodyPr/>
                    <a:lstStyle>
                      <a:lvl1pPr marL="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주요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72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무상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유지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보수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</a:txBody>
                  <a:tcPr marT="45785" marB="4578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SW</a:t>
                      </a:r>
                      <a:endParaRPr kumimoji="0" lang="ko-KR" altLang="en-US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</a:txBody>
                  <a:tcPr marL="98715" marR="98715" marT="50410" marB="5041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9pPr>
                    </a:lstStyle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기간 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: </a:t>
                      </a: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최종 검수 완료 후 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1</a:t>
                      </a: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년 무상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, </a:t>
                      </a: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이후 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1</a:t>
                      </a: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년 단위 유상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(</a:t>
                      </a: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견적서 참조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)</a:t>
                      </a: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전담 엔지니어 배정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예방정비 실시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신규 및 증설된 제품에 대한 하자보수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주요 작업 수행 시 기술지원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제품 기능 향상 위한 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Patch </a:t>
                      </a: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및 신기술 적용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장애 예방 차원에서 고객사의 긴급한 요청 시 지원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46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유상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유지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보수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</a:txBody>
                  <a:tcPr marT="45785" marB="4578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SW</a:t>
                      </a:r>
                      <a:endParaRPr kumimoji="0" lang="ko-KR" altLang="en-US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</a:txBody>
                  <a:tcPr marL="98715" marR="98715" marT="50410" marB="5041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9pPr>
                    </a:lstStyle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정기방문점검 전담 엔지니어 배정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예방정비 실시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신규 및 증설된 제품에 대한 하자보수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주요 작업 수행 시 기술지원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제품 기능 향상 위한 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Patch </a:t>
                      </a: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및 신기술 적용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133350" marR="0" lvl="0" indent="-133350" algn="l" defTabSz="107632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45000"/>
                        </a:spcAft>
                        <a:buClr>
                          <a:srgbClr val="808080"/>
                        </a:buClr>
                        <a:buSzPct val="90000"/>
                        <a:buFont typeface="Wingdings 2" pitchFamily="18" charset="2"/>
                        <a:buChar char="¡"/>
                        <a:tabLst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"/>
                        </a:rPr>
                        <a:t>장애 예방 차원에서 고객사의 긴급한 요청 시 지원</a:t>
                      </a:r>
                      <a:endParaRPr kumimoji="0" lang="en-US" altLang="ko-KR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6A4ED72-261C-4C74-B759-27584C85090F}"/>
              </a:ext>
            </a:extLst>
          </p:cNvPr>
          <p:cNvSpPr/>
          <p:nvPr/>
        </p:nvSpPr>
        <p:spPr>
          <a:xfrm>
            <a:off x="3787254" y="3179928"/>
            <a:ext cx="2695433" cy="9280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무상 </a:t>
            </a:r>
            <a:r>
              <a:rPr lang="en-US" altLang="ko-KR" dirty="0"/>
              <a:t>1</a:t>
            </a:r>
            <a:r>
              <a:rPr lang="ko-KR" altLang="en-US" dirty="0"/>
              <a:t>년인지</a:t>
            </a:r>
            <a:r>
              <a:rPr lang="en-US" altLang="ko-KR" dirty="0"/>
              <a:t>, 3</a:t>
            </a:r>
            <a:r>
              <a:rPr lang="ko-KR" altLang="en-US" dirty="0"/>
              <a:t>년인지 확인</a:t>
            </a:r>
          </a:p>
        </p:txBody>
      </p:sp>
    </p:spTree>
    <p:extLst>
      <p:ext uri="{BB962C8B-B14F-4D97-AF65-F5344CB8AC3E}">
        <p14:creationId xmlns:p14="http://schemas.microsoft.com/office/powerpoint/2010/main" val="3718877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87093"/>
            <a:ext cx="9169431" cy="1003526"/>
          </a:xfrm>
        </p:spPr>
        <p:txBody>
          <a:bodyPr anchor="ctr"/>
          <a:lstStyle/>
          <a:p>
            <a:r>
              <a:rPr lang="ko-KR" altLang="en-US" sz="1600" b="0" dirty="0">
                <a:latin typeface="맑은 고딕" panose="020B0503020000020004" pitchFamily="50" charset="-127"/>
              </a:rPr>
              <a:t>제안사는 다년간 최고의 인적 자원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탁월한 기술력을 바탕으로 통합 백업 솔루션 구축 및 완료 후에도 안정적 시스템 운용 및 성능 향상</a:t>
            </a:r>
            <a:r>
              <a:rPr lang="en-US" altLang="ko-KR" sz="1600" b="0" dirty="0">
                <a:latin typeface="맑은 고딕" panose="020B0503020000020004" pitchFamily="50" charset="-127"/>
              </a:rPr>
              <a:t>, </a:t>
            </a:r>
            <a:r>
              <a:rPr lang="ko-KR" altLang="en-US" sz="1600" b="0" dirty="0">
                <a:latin typeface="맑은 고딕" panose="020B0503020000020004" pitchFamily="50" charset="-127"/>
              </a:rPr>
              <a:t>신속한 장애 대응을 통해 최고의 가용성을 보장하는 운영 환경을 제공합니다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 </a:t>
            </a:r>
            <a:r>
              <a:rPr lang="ko-KR" altLang="en-US" sz="1600" b="0" dirty="0">
                <a:latin typeface="맑은 고딕" panose="020B0503020000020004" pitchFamily="50" charset="-127"/>
              </a:rPr>
              <a:t>제안 </a:t>
            </a:r>
            <a:r>
              <a:rPr lang="en-US" altLang="ko-KR" sz="1600" b="0" dirty="0">
                <a:latin typeface="맑은 고딕" panose="020B0503020000020004" pitchFamily="50" charset="-127"/>
              </a:rPr>
              <a:t>HW </a:t>
            </a:r>
            <a:r>
              <a:rPr lang="ko-KR" altLang="en-US" sz="1600" b="0" dirty="0">
                <a:latin typeface="맑은 고딕" panose="020B0503020000020004" pitchFamily="50" charset="-127"/>
              </a:rPr>
              <a:t>유지보수는 기본 </a:t>
            </a:r>
            <a:r>
              <a:rPr lang="en-US" altLang="ko-KR" sz="1600" b="0" dirty="0">
                <a:latin typeface="맑은 고딕" panose="020B0503020000020004" pitchFamily="50" charset="-127"/>
              </a:rPr>
              <a:t>3</a:t>
            </a:r>
            <a:r>
              <a:rPr lang="ko-KR" altLang="en-US" sz="1600" b="0" dirty="0">
                <a:latin typeface="맑은 고딕" panose="020B0503020000020004" pitchFamily="50" charset="-127"/>
              </a:rPr>
              <a:t>년을 제공합니다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755336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시스템 유지보수 작업 방안 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–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백업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HW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55" name="제목 1">
            <a:extLst>
              <a:ext uri="{FF2B5EF4-FFF2-40B4-BE49-F238E27FC236}">
                <a16:creationId xmlns:a16="http://schemas.microsoft.com/office/drawing/2014/main" id="{A268E163-1D80-4D0C-A714-B552D813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기술지원 및 유지보수 방안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5E888F9-136C-4AC7-A59A-31FE61952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38340"/>
              </p:ext>
            </p:extLst>
          </p:nvPr>
        </p:nvGraphicFramePr>
        <p:xfrm>
          <a:off x="623888" y="2339975"/>
          <a:ext cx="8651876" cy="3548064"/>
        </p:xfrm>
        <a:graphic>
          <a:graphicData uri="http://schemas.openxmlformats.org/drawingml/2006/table">
            <a:tbl>
              <a:tblPr firstRow="1" bandRow="1"/>
              <a:tblGrid>
                <a:gridCol w="656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0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48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476">
                <a:tc gridSpan="2">
                  <a:txBody>
                    <a:bodyPr/>
                    <a:lstStyle>
                      <a:lvl1pPr marL="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4572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49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무상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85" marB="4578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8715" marR="98715" marT="50410" marB="5041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 </a:t>
                      </a:r>
                      <a:r>
                        <a:rPr kumimoji="0" lang="en-US" altLang="ko-KR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HW </a:t>
                      </a:r>
                      <a:r>
                        <a:rPr kumimoji="0" lang="ko-KR" altLang="en-US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무상 유지보수 기간은 기본 </a:t>
                      </a:r>
                      <a:r>
                        <a:rPr kumimoji="0" lang="en-US" altLang="ko-KR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년입니다</a:t>
                      </a:r>
                      <a:r>
                        <a:rPr kumimoji="0" lang="en-US" altLang="ko-KR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 제품에 대한 하자보수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en-US" altLang="ko-KR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H/W </a:t>
                      </a:r>
                      <a:r>
                        <a:rPr kumimoji="0" lang="ko-KR" altLang="en-US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</a:t>
                      </a:r>
                      <a:r>
                        <a:rPr kumimoji="0" lang="en-US" altLang="ko-KR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에러 원인 분석 및 조치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장애예방 및 장애접수 후 신속한 장애발생 대응 </a:t>
                      </a:r>
                      <a:r>
                        <a:rPr kumimoji="0" lang="en-US" altLang="ko-KR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(Trouble shooting)/ </a:t>
                      </a:r>
                      <a:r>
                        <a:rPr kumimoji="0" lang="ko-KR" altLang="en-US" sz="1000" u="none" strike="noStrike" kern="1200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예방정비 실시</a:t>
                      </a:r>
                      <a:endParaRPr kumimoji="0" lang="en-US" altLang="ko-KR" sz="100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46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유상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보수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785" marB="4578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buFont typeface="Arial" pitchFamily="34" charset="0"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HW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8715" marR="98715" marT="50410" marB="5041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Yoon 윤명조 530_TT"/>
                          <a:ea typeface="Yoon 윤명조 530_TT"/>
                          <a:cs typeface="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별도계약 조건에 의함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견적서 참조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1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무상유지보수 제외대상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사용자의 과실이나 천재지변에 의한 시스템 손상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 사업과 관련없는 현장</a:t>
                      </a:r>
                      <a:r>
                        <a:rPr kumimoji="0" lang="en-US" altLang="ko-KR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부서의 인력 파견 및 기술지원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0" lang="ko-KR" altLang="en-US" sz="1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무상유지보수 인력과 관계없는 추가 인력 지원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321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3"/>
            </a:pPr>
            <a:r>
              <a:rPr lang="ko-KR" altLang="en-US" sz="2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 대응 방안</a:t>
            </a:r>
          </a:p>
        </p:txBody>
      </p:sp>
      <p:sp>
        <p:nvSpPr>
          <p:cNvPr id="55" name="모서리가 둥근 직사각형 69">
            <a:extLst>
              <a:ext uri="{FF2B5EF4-FFF2-40B4-BE49-F238E27FC236}">
                <a16:creationId xmlns:a16="http://schemas.microsoft.com/office/drawing/2014/main" id="{4C014832-6D8D-4AC3-85F8-F435EA3DF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85511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장애예방 및 발생시 처리 절차 및 지원 방안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Arial" pitchFamily="34" charset="0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F384BC34-F6BA-47D1-87A6-832196BF1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913473"/>
              </p:ext>
            </p:extLst>
          </p:nvPr>
        </p:nvGraphicFramePr>
        <p:xfrm>
          <a:off x="609600" y="1721931"/>
          <a:ext cx="4291013" cy="4170362"/>
        </p:xfrm>
        <a:graphic>
          <a:graphicData uri="http://schemas.openxmlformats.org/drawingml/2006/table">
            <a:tbl>
              <a:tblPr/>
              <a:tblGrid>
                <a:gridCol w="4291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657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 처리 절차</a:t>
                      </a:r>
                      <a:endParaRPr kumimoji="1" lang="ko-KR" altLang="ko-KR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705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8" name="그룹 57">
            <a:extLst>
              <a:ext uri="{FF2B5EF4-FFF2-40B4-BE49-F238E27FC236}">
                <a16:creationId xmlns:a16="http://schemas.microsoft.com/office/drawing/2014/main" id="{EE8889AE-5A39-4E37-852E-3DDDD8726BE3}"/>
              </a:ext>
            </a:extLst>
          </p:cNvPr>
          <p:cNvGrpSpPr/>
          <p:nvPr/>
        </p:nvGrpSpPr>
        <p:grpSpPr>
          <a:xfrm>
            <a:off x="662904" y="2168490"/>
            <a:ext cx="3951764" cy="3528521"/>
            <a:chOff x="579512" y="1955598"/>
            <a:chExt cx="3592513" cy="4269510"/>
          </a:xfrm>
        </p:grpSpPr>
        <p:sp>
          <p:nvSpPr>
            <p:cNvPr id="59" name="Rectangle 237" descr="엠보싱 작은상자(Gray_Ver)">
              <a:extLst>
                <a:ext uri="{FF2B5EF4-FFF2-40B4-BE49-F238E27FC236}">
                  <a16:creationId xmlns:a16="http://schemas.microsoft.com/office/drawing/2014/main" id="{3069FE63-E4AA-4549-9543-5B995A00C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537" y="2496936"/>
              <a:ext cx="839788" cy="373784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12700" algn="ctr">
              <a:solidFill>
                <a:srgbClr val="739ACD"/>
              </a:solidFill>
              <a:miter lim="800000"/>
              <a:headEnd/>
              <a:tailEnd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장애요소</a:t>
              </a:r>
            </a:p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검출</a:t>
              </a:r>
            </a:p>
          </p:txBody>
        </p:sp>
        <p:sp>
          <p:nvSpPr>
            <p:cNvPr id="60" name="Rectangle 239" descr="엠보싱 작은상자(Gray_Ver)">
              <a:extLst>
                <a:ext uri="{FF2B5EF4-FFF2-40B4-BE49-F238E27FC236}">
                  <a16:creationId xmlns:a16="http://schemas.microsoft.com/office/drawing/2014/main" id="{5535E4F3-ED0A-4F85-A2E1-44BC1204A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5575" y="2496936"/>
              <a:ext cx="839787" cy="373784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12700" algn="ctr">
              <a:solidFill>
                <a:srgbClr val="739ACD"/>
              </a:solidFill>
              <a:miter lim="800000"/>
              <a:headEnd/>
              <a:tailEnd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장애</a:t>
              </a:r>
              <a:r>
                <a: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,</a:t>
              </a: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요소</a:t>
              </a:r>
            </a:p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모니터링</a:t>
              </a:r>
            </a:p>
          </p:txBody>
        </p:sp>
        <p:sp>
          <p:nvSpPr>
            <p:cNvPr id="61" name="Rectangle 251" descr="엠보싱 작은상자(Gray_Ver)">
              <a:extLst>
                <a:ext uri="{FF2B5EF4-FFF2-40B4-BE49-F238E27FC236}">
                  <a16:creationId xmlns:a16="http://schemas.microsoft.com/office/drawing/2014/main" id="{FC24CEC0-7A73-4292-940F-6BD1A38B0D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687" y="4654348"/>
              <a:ext cx="838200" cy="373785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12700" algn="ctr">
              <a:solidFill>
                <a:srgbClr val="739ACD"/>
              </a:solidFill>
              <a:miter lim="800000"/>
              <a:headEnd/>
              <a:tailEnd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제조사</a:t>
              </a:r>
              <a:endPara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차지원</a:t>
              </a:r>
            </a:p>
          </p:txBody>
        </p:sp>
        <p:sp>
          <p:nvSpPr>
            <p:cNvPr id="62" name="Rectangle 252" descr="엠보싱 작은상자(Gray_Ver)">
              <a:extLst>
                <a:ext uri="{FF2B5EF4-FFF2-40B4-BE49-F238E27FC236}">
                  <a16:creationId xmlns:a16="http://schemas.microsoft.com/office/drawing/2014/main" id="{1B78773F-1A0D-4A98-9B5D-859C2D09D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212" y="5252836"/>
              <a:ext cx="839788" cy="373784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12700" algn="ctr">
              <a:solidFill>
                <a:srgbClr val="739ACD"/>
              </a:solidFill>
              <a:miter lim="800000"/>
              <a:headEnd/>
              <a:tailEnd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</a:t>
              </a:r>
              <a:r>
                <a: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차 </a:t>
              </a:r>
              <a:endPara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장애처리</a:t>
              </a:r>
            </a:p>
          </p:txBody>
        </p:sp>
        <p:sp>
          <p:nvSpPr>
            <p:cNvPr id="63" name="Rectangle 253" descr="엠보싱 작은상자(Gray_Ver)">
              <a:extLst>
                <a:ext uri="{FF2B5EF4-FFF2-40B4-BE49-F238E27FC236}">
                  <a16:creationId xmlns:a16="http://schemas.microsoft.com/office/drawing/2014/main" id="{8AE9896C-C6EA-42EF-8665-990003217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212" y="5851323"/>
              <a:ext cx="839788" cy="373785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12700" algn="ctr">
              <a:solidFill>
                <a:srgbClr val="739ACD"/>
              </a:solidFill>
              <a:miter lim="800000"/>
              <a:headEnd/>
              <a:tailEnd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처리완료</a:t>
              </a:r>
            </a:p>
          </p:txBody>
        </p:sp>
        <p:sp>
          <p:nvSpPr>
            <p:cNvPr id="64" name="Line 254">
              <a:extLst>
                <a:ext uri="{FF2B5EF4-FFF2-40B4-BE49-F238E27FC236}">
                  <a16:creationId xmlns:a16="http://schemas.microsoft.com/office/drawing/2014/main" id="{5D1E3C74-0B75-439D-AD81-833FBADF7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850" y="2854629"/>
              <a:ext cx="0" cy="161636"/>
            </a:xfrm>
            <a:prstGeom prst="line">
              <a:avLst/>
            </a:prstGeom>
            <a:noFill/>
            <a:ln w="12700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Line 255">
              <a:extLst>
                <a:ext uri="{FF2B5EF4-FFF2-40B4-BE49-F238E27FC236}">
                  <a16:creationId xmlns:a16="http://schemas.microsoft.com/office/drawing/2014/main" id="{7BCE6D93-1545-48C6-A077-137DB16A8E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3562" y="3392863"/>
              <a:ext cx="0" cy="163080"/>
            </a:xfrm>
            <a:prstGeom prst="line">
              <a:avLst/>
            </a:prstGeom>
            <a:noFill/>
            <a:ln w="12700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Line 256">
              <a:extLst>
                <a:ext uri="{FF2B5EF4-FFF2-40B4-BE49-F238E27FC236}">
                  <a16:creationId xmlns:a16="http://schemas.microsoft.com/office/drawing/2014/main" id="{AC2CF096-207A-4C84-B70C-0C73D630AF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6262" y="3904038"/>
              <a:ext cx="0" cy="163080"/>
            </a:xfrm>
            <a:prstGeom prst="line">
              <a:avLst/>
            </a:prstGeom>
            <a:noFill/>
            <a:ln w="12700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Line 257">
              <a:extLst>
                <a:ext uri="{FF2B5EF4-FFF2-40B4-BE49-F238E27FC236}">
                  <a16:creationId xmlns:a16="http://schemas.microsoft.com/office/drawing/2014/main" id="{8D00483C-4690-4AAF-926F-36AE26D33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6262" y="4451726"/>
              <a:ext cx="0" cy="163079"/>
            </a:xfrm>
            <a:prstGeom prst="line">
              <a:avLst/>
            </a:prstGeom>
            <a:noFill/>
            <a:ln w="12700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Line 258">
              <a:extLst>
                <a:ext uri="{FF2B5EF4-FFF2-40B4-BE49-F238E27FC236}">
                  <a16:creationId xmlns:a16="http://schemas.microsoft.com/office/drawing/2014/main" id="{59A05344-5E7A-4A0C-BB97-2BC42A826D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7850" y="5069263"/>
              <a:ext cx="0" cy="163080"/>
            </a:xfrm>
            <a:prstGeom prst="line">
              <a:avLst/>
            </a:prstGeom>
            <a:noFill/>
            <a:ln w="12700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Line 259">
              <a:extLst>
                <a:ext uri="{FF2B5EF4-FFF2-40B4-BE49-F238E27FC236}">
                  <a16:creationId xmlns:a16="http://schemas.microsoft.com/office/drawing/2014/main" id="{4A0FA846-AA7B-49D8-B4C1-F24D4D12AD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9437" y="5664576"/>
              <a:ext cx="0" cy="163079"/>
            </a:xfrm>
            <a:prstGeom prst="line">
              <a:avLst/>
            </a:prstGeom>
            <a:noFill/>
            <a:ln w="12700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Line 261">
              <a:extLst>
                <a:ext uri="{FF2B5EF4-FFF2-40B4-BE49-F238E27FC236}">
                  <a16:creationId xmlns:a16="http://schemas.microsoft.com/office/drawing/2014/main" id="{963F72D7-1CE0-4DCD-A01C-D5F795789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9750" y="2303838"/>
              <a:ext cx="0" cy="163080"/>
            </a:xfrm>
            <a:prstGeom prst="line">
              <a:avLst/>
            </a:prstGeom>
            <a:noFill/>
            <a:ln w="12700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Rectangle 233" descr="엠보싱 작은상자(Gray_Ver)">
              <a:extLst>
                <a:ext uri="{FF2B5EF4-FFF2-40B4-BE49-F238E27FC236}">
                  <a16:creationId xmlns:a16="http://schemas.microsoft.com/office/drawing/2014/main" id="{865DF5B5-8EEC-4CC7-9A35-0CD498D10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9537" y="1955598"/>
              <a:ext cx="839788" cy="373785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12700" algn="ctr">
              <a:solidFill>
                <a:srgbClr val="739ACD"/>
              </a:solidFill>
              <a:miter lim="800000"/>
              <a:headEnd/>
              <a:tailEnd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장애예방</a:t>
              </a:r>
            </a:p>
          </p:txBody>
        </p:sp>
        <p:sp>
          <p:nvSpPr>
            <p:cNvPr id="72" name="Rectangle 240" descr="엠보싱 작은상자(Gray_Ver)">
              <a:extLst>
                <a:ext uri="{FF2B5EF4-FFF2-40B4-BE49-F238E27FC236}">
                  <a16:creationId xmlns:a16="http://schemas.microsoft.com/office/drawing/2014/main" id="{BBF05729-6A82-46FD-8A49-CF215655D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687" y="3039861"/>
              <a:ext cx="838200" cy="373784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12700" algn="ctr">
              <a:solidFill>
                <a:srgbClr val="739ACD"/>
              </a:solidFill>
              <a:miter lim="800000"/>
              <a:headEnd/>
              <a:tailEnd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장애감지</a:t>
              </a:r>
            </a:p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및 진단</a:t>
              </a:r>
            </a:p>
          </p:txBody>
        </p:sp>
        <p:sp>
          <p:nvSpPr>
            <p:cNvPr id="73" name="Rectangle 241" descr="엠보싱 작은상자(Gray_Ver)">
              <a:extLst>
                <a:ext uri="{FF2B5EF4-FFF2-40B4-BE49-F238E27FC236}">
                  <a16:creationId xmlns:a16="http://schemas.microsoft.com/office/drawing/2014/main" id="{D534B0EE-8A66-4730-AD2C-8C57DA89A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687" y="3574848"/>
              <a:ext cx="838200" cy="373785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12700" algn="ctr">
              <a:solidFill>
                <a:srgbClr val="739ACD"/>
              </a:solidFill>
              <a:miter lim="800000"/>
              <a:headEnd/>
              <a:tailEnd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1</a:t>
              </a: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차 </a:t>
              </a:r>
            </a:p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장애처리</a:t>
              </a:r>
            </a:p>
          </p:txBody>
        </p:sp>
        <p:grpSp>
          <p:nvGrpSpPr>
            <p:cNvPr id="74" name="Group 272">
              <a:extLst>
                <a:ext uri="{FF2B5EF4-FFF2-40B4-BE49-F238E27FC236}">
                  <a16:creationId xmlns:a16="http://schemas.microsoft.com/office/drawing/2014/main" id="{56BB95EC-2639-4466-8551-C4402BBE09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7287" y="4076787"/>
              <a:ext cx="1400175" cy="379557"/>
              <a:chOff x="799" y="3399"/>
              <a:chExt cx="681" cy="318"/>
            </a:xfrm>
          </p:grpSpPr>
          <p:sp>
            <p:nvSpPr>
              <p:cNvPr id="84" name="AutoShape 248" descr="엠보싱 작은상자(Gray_Ver)">
                <a:extLst>
                  <a:ext uri="{FF2B5EF4-FFF2-40B4-BE49-F238E27FC236}">
                    <a16:creationId xmlns:a16="http://schemas.microsoft.com/office/drawing/2014/main" id="{61A02DB7-62BC-40DA-8812-927C47CE6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9" y="3399"/>
                <a:ext cx="681" cy="318"/>
              </a:xfrm>
              <a:prstGeom prst="diamond">
                <a:avLst/>
              </a:prstGeom>
              <a:blipFill dpi="0" rotWithShape="0">
                <a:blip r:embed="rId4" cstate="print"/>
                <a:srcRect/>
                <a:stretch>
                  <a:fillRect/>
                </a:stretch>
              </a:blipFill>
              <a:ln w="12700" algn="ctr">
                <a:solidFill>
                  <a:srgbClr val="C0504D"/>
                </a:solidFill>
                <a:miter lim="800000"/>
                <a:headEnd/>
                <a:tailEnd/>
              </a:ln>
            </p:spPr>
            <p:txBody>
              <a:bodyPr wrap="none" lIns="72000" tIns="72000" rIns="72000" bIns="7200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0504D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1" lang="ko-KR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Text Box 249">
                <a:extLst>
                  <a:ext uri="{FF2B5EF4-FFF2-40B4-BE49-F238E27FC236}">
                    <a16:creationId xmlns:a16="http://schemas.microsoft.com/office/drawing/2014/main" id="{13864FB5-58ED-4E66-BF52-E48FC3C409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5" y="3482"/>
                <a:ext cx="409" cy="161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/>
                <a:tailEnd/>
              </a:ln>
            </p:spPr>
            <p:txBody>
              <a:bodyPr lIns="36000" tIns="36000" rIns="36000" bIns="3600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b="1" kern="1200">
                    <a:solidFill>
                      <a:schemeClr val="tx1"/>
                    </a:solidFill>
                    <a:latin typeface="산돌고딕 M" pitchFamily="50" charset="-127"/>
                    <a:ea typeface="산돌고딕 M" pitchFamily="50" charset="-127"/>
                    <a:cs typeface="+mn-cs"/>
                  </a:defRPr>
                </a:lvl9pPr>
              </a:lstStyle>
              <a:p>
                <a:pPr marL="133350" marR="0" lvl="0" indent="-133350" algn="ctr" defTabSz="914400" rtl="0" eaLnBrk="1" fontAlgn="base" latinLnBrk="1" hangingPunct="1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3683D0"/>
                  </a:buClr>
                  <a:buSzPct val="90000"/>
                  <a:buFont typeface="Wingdings 2" pitchFamily="18" charset="2"/>
                  <a:buNone/>
                  <a:tabLst/>
                  <a:defRPr/>
                </a:pPr>
                <a:r>
                  <a:rPr kumimoji="1" lang="ko-KR" alt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처리완료</a:t>
                </a:r>
              </a:p>
            </p:txBody>
          </p:sp>
        </p:grpSp>
        <p:sp>
          <p:nvSpPr>
            <p:cNvPr id="75" name="Line 263">
              <a:extLst>
                <a:ext uri="{FF2B5EF4-FFF2-40B4-BE49-F238E27FC236}">
                  <a16:creationId xmlns:a16="http://schemas.microsoft.com/office/drawing/2014/main" id="{B4743C0D-6B87-4DBF-93DC-8EB55B43FCC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133800" y="2514181"/>
              <a:ext cx="0" cy="337705"/>
            </a:xfrm>
            <a:prstGeom prst="line">
              <a:avLst/>
            </a:prstGeom>
            <a:noFill/>
            <a:ln w="12700">
              <a:solidFill>
                <a:srgbClr val="C0504D"/>
              </a:solidFill>
              <a:round/>
              <a:headEnd/>
              <a:tailEnd type="triangle" w="med" len="med"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6" name="AutoShape 264">
              <a:extLst>
                <a:ext uri="{FF2B5EF4-FFF2-40B4-BE49-F238E27FC236}">
                  <a16:creationId xmlns:a16="http://schemas.microsoft.com/office/drawing/2014/main" id="{F863651A-2FCD-484F-BCDD-8CB93E2CF116}"/>
                </a:ext>
              </a:extLst>
            </p:cNvPr>
            <p:cNvCxnSpPr>
              <a:cxnSpLocks noChangeShapeType="1"/>
              <a:stCxn id="59" idx="3"/>
              <a:endCxn id="71" idx="3"/>
            </p:cNvCxnSpPr>
            <p:nvPr/>
          </p:nvCxnSpPr>
          <p:spPr bwMode="auto">
            <a:xfrm flipV="1">
              <a:off x="4159325" y="2167097"/>
              <a:ext cx="12700" cy="492125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rgbClr val="C0504D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77" name="AutoShape 265">
              <a:extLst>
                <a:ext uri="{FF2B5EF4-FFF2-40B4-BE49-F238E27FC236}">
                  <a16:creationId xmlns:a16="http://schemas.microsoft.com/office/drawing/2014/main" id="{42B6093A-0E24-46E9-A880-8086BE326FA4}"/>
                </a:ext>
              </a:extLst>
            </p:cNvPr>
            <p:cNvCxnSpPr>
              <a:cxnSpLocks noChangeShapeType="1"/>
              <a:stCxn id="71" idx="1"/>
              <a:endCxn id="60" idx="0"/>
            </p:cNvCxnSpPr>
            <p:nvPr/>
          </p:nvCxnSpPr>
          <p:spPr bwMode="auto">
            <a:xfrm rot="10800000" flipV="1">
              <a:off x="2515469" y="2158601"/>
              <a:ext cx="804068" cy="322223"/>
            </a:xfrm>
            <a:prstGeom prst="bentConnector2">
              <a:avLst/>
            </a:prstGeom>
            <a:noFill/>
            <a:ln w="12700">
              <a:solidFill>
                <a:srgbClr val="C0504D"/>
              </a:solidFill>
              <a:miter lim="800000"/>
              <a:headEnd/>
              <a:tailEnd type="triangle" w="med" len="med"/>
            </a:ln>
          </p:spPr>
        </p:cxnSp>
        <p:sp>
          <p:nvSpPr>
            <p:cNvPr id="78" name="Rectangle 268" descr="엠보싱 작은상자(Gray_Ver)">
              <a:extLst>
                <a:ext uri="{FF2B5EF4-FFF2-40B4-BE49-F238E27FC236}">
                  <a16:creationId xmlns:a16="http://schemas.microsoft.com/office/drawing/2014/main" id="{875F391A-B9E6-4C7F-B6AF-33C4AC09F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12" y="4078086"/>
              <a:ext cx="838200" cy="373784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 w="12700" algn="ctr">
              <a:solidFill>
                <a:srgbClr val="739ACD"/>
              </a:solidFill>
              <a:miter lim="800000"/>
              <a:headEnd/>
              <a:tailEnd/>
            </a:ln>
          </p:spPr>
          <p:txBody>
            <a:bodyPr lIns="72000" tIns="72000" rIns="72000" bIns="720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장애이력</a:t>
              </a:r>
            </a:p>
            <a:p>
              <a:pPr marL="133350" marR="0" lvl="0" indent="-133350" algn="ctr" defTabSz="914400" rtl="0" eaLnBrk="1" fontAlgn="base" latinLnBrk="1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683D0"/>
                </a:buClr>
                <a:buSzPct val="90000"/>
                <a:buFont typeface="Wingdings 2" pitchFamily="18" charset="2"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관리</a:t>
              </a:r>
            </a:p>
          </p:txBody>
        </p:sp>
        <p:cxnSp>
          <p:nvCxnSpPr>
            <p:cNvPr id="79" name="AutoShape 270">
              <a:extLst>
                <a:ext uri="{FF2B5EF4-FFF2-40B4-BE49-F238E27FC236}">
                  <a16:creationId xmlns:a16="http://schemas.microsoft.com/office/drawing/2014/main" id="{60DAF674-D20B-41EC-815E-562EF2B82CC3}"/>
                </a:ext>
              </a:extLst>
            </p:cNvPr>
            <p:cNvCxnSpPr>
              <a:cxnSpLocks noChangeShapeType="1"/>
              <a:stCxn id="63" idx="1"/>
              <a:endCxn id="78" idx="2"/>
            </p:cNvCxnSpPr>
            <p:nvPr/>
          </p:nvCxnSpPr>
          <p:spPr bwMode="auto">
            <a:xfrm rot="10800000">
              <a:off x="998612" y="4523977"/>
              <a:ext cx="1117600" cy="1442133"/>
            </a:xfrm>
            <a:prstGeom prst="bentConnector2">
              <a:avLst/>
            </a:prstGeom>
            <a:noFill/>
            <a:ln w="12700">
              <a:solidFill>
                <a:srgbClr val="C0504D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80" name="AutoShape 271">
              <a:extLst>
                <a:ext uri="{FF2B5EF4-FFF2-40B4-BE49-F238E27FC236}">
                  <a16:creationId xmlns:a16="http://schemas.microsoft.com/office/drawing/2014/main" id="{41BB5F55-58D8-4537-87EB-522C748590FF}"/>
                </a:ext>
              </a:extLst>
            </p:cNvPr>
            <p:cNvCxnSpPr>
              <a:cxnSpLocks noChangeShapeType="1"/>
              <a:endCxn id="78" idx="3"/>
            </p:cNvCxnSpPr>
            <p:nvPr/>
          </p:nvCxnSpPr>
          <p:spPr bwMode="auto">
            <a:xfrm rot="10800000">
              <a:off x="1417712" y="4265087"/>
              <a:ext cx="409576" cy="2165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rgbClr val="C0504D"/>
              </a:solidFill>
              <a:miter lim="800000"/>
              <a:headEnd/>
              <a:tailEnd type="triangle" w="med" len="med"/>
            </a:ln>
          </p:spPr>
        </p:cxnSp>
        <p:sp>
          <p:nvSpPr>
            <p:cNvPr id="81" name="Text Box 78">
              <a:extLst>
                <a:ext uri="{FF2B5EF4-FFF2-40B4-BE49-F238E27FC236}">
                  <a16:creationId xmlns:a16="http://schemas.microsoft.com/office/drawing/2014/main" id="{548FF34C-1B7E-417A-A283-068745B22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2625" y="3980101"/>
              <a:ext cx="668337" cy="2238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Yes</a:t>
              </a:r>
            </a:p>
          </p:txBody>
        </p:sp>
        <p:sp>
          <p:nvSpPr>
            <p:cNvPr id="82" name="Text Box 79">
              <a:extLst>
                <a:ext uri="{FF2B5EF4-FFF2-40B4-BE49-F238E27FC236}">
                  <a16:creationId xmlns:a16="http://schemas.microsoft.com/office/drawing/2014/main" id="{F18FCAF2-388E-4204-8CBA-BE1BA600B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9612" y="4338876"/>
              <a:ext cx="668338" cy="2238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b="1" kern="1200">
                  <a:solidFill>
                    <a:schemeClr val="tx1"/>
                  </a:solidFill>
                  <a:latin typeface="산돌고딕 M" pitchFamily="50" charset="-127"/>
                  <a:ea typeface="산돌고딕 M" pitchFamily="50" charset="-127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No</a:t>
              </a:r>
            </a:p>
          </p:txBody>
        </p:sp>
        <p:cxnSp>
          <p:nvCxnSpPr>
            <p:cNvPr id="83" name="AutoShape 270">
              <a:extLst>
                <a:ext uri="{FF2B5EF4-FFF2-40B4-BE49-F238E27FC236}">
                  <a16:creationId xmlns:a16="http://schemas.microsoft.com/office/drawing/2014/main" id="{A5DB7973-313C-4D7D-9E54-DB5DD7D648EF}"/>
                </a:ext>
              </a:extLst>
            </p:cNvPr>
            <p:cNvCxnSpPr>
              <a:cxnSpLocks noChangeShapeType="1"/>
              <a:stCxn id="78" idx="0"/>
              <a:endCxn id="60" idx="1"/>
            </p:cNvCxnSpPr>
            <p:nvPr/>
          </p:nvCxnSpPr>
          <p:spPr bwMode="auto">
            <a:xfrm rot="5400000" flipH="1" flipV="1">
              <a:off x="849964" y="2882338"/>
              <a:ext cx="1394258" cy="997239"/>
            </a:xfrm>
            <a:prstGeom prst="bentConnector2">
              <a:avLst/>
            </a:prstGeom>
            <a:noFill/>
            <a:ln w="12700">
              <a:solidFill>
                <a:srgbClr val="C0504D"/>
              </a:solidFill>
              <a:miter lim="800000"/>
              <a:headEnd/>
              <a:tailEnd type="triangle" w="med" len="med"/>
            </a:ln>
          </p:spPr>
        </p:cxnSp>
      </p:grpSp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2384F83D-6718-4860-8E06-8FD502219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306471"/>
              </p:ext>
            </p:extLst>
          </p:nvPr>
        </p:nvGraphicFramePr>
        <p:xfrm>
          <a:off x="5014913" y="1706563"/>
          <a:ext cx="4260850" cy="4160837"/>
        </p:xfrm>
        <a:graphic>
          <a:graphicData uri="http://schemas.openxmlformats.org/drawingml/2006/table">
            <a:tbl>
              <a:tblPr/>
              <a:tblGrid>
                <a:gridCol w="14547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016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 내역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383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장애요소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 항목선정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정기적 모니터링 수행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162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장애감지 및 진단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장애감지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장애진단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755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장애요소 검출 및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 예방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장애발생의 사전방지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장애요소 검출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162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장애처리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전담엔지니어 장애처리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5755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장애처리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 요원 및 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제조사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기술요원 장애처리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276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장애분석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장애원인 및 결과에 따라 분석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필요 시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공급사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분석의뢰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8529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장애처리 결과보고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장애처리결과 보고서 작성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장애의 원인 및 조치결과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장애 재발 방지책 등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799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장애이력 관리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동일장애에 대한 예방에 적용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동일장애 발생시 신속한 처리에 적용</a:t>
                      </a:r>
                    </a:p>
                  </a:txBody>
                  <a:tcPr marL="72000" marR="36000" marT="36000" marB="36000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713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>
                <a:latin typeface="맑은 고딕" panose="020B0503020000020004" pitchFamily="50" charset="-127"/>
              </a:rPr>
              <a:t>교육훈련 방안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69">
            <a:extLst>
              <a:ext uri="{FF2B5EF4-FFF2-40B4-BE49-F238E27FC236}">
                <a16:creationId xmlns:a16="http://schemas.microsoft.com/office/drawing/2014/main" id="{4C014832-6D8D-4AC3-85F8-F435EA3DF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85511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시스템관지자</a:t>
            </a:r>
            <a:r>
              <a: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개발자를 위한 교육지원 계획 및 방안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737077-3276-4EC8-B98A-709E5BD0ACAA}"/>
              </a:ext>
            </a:extLst>
          </p:cNvPr>
          <p:cNvGrpSpPr>
            <a:grpSpLocks noChangeAspect="1"/>
          </p:cNvGrpSpPr>
          <p:nvPr/>
        </p:nvGrpSpPr>
        <p:grpSpPr>
          <a:xfrm>
            <a:off x="540242" y="1693535"/>
            <a:ext cx="8748044" cy="4183917"/>
            <a:chOff x="227822" y="1912683"/>
            <a:chExt cx="9354344" cy="4551801"/>
          </a:xfrm>
        </p:grpSpPr>
        <p:sp>
          <p:nvSpPr>
            <p:cNvPr id="35" name="AutoShape 4">
              <a:extLst>
                <a:ext uri="{FF2B5EF4-FFF2-40B4-BE49-F238E27FC236}">
                  <a16:creationId xmlns:a16="http://schemas.microsoft.com/office/drawing/2014/main" id="{ACC5A689-8C5C-4915-BBAA-AD98374F7C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81504" y="2388933"/>
              <a:ext cx="2593975" cy="87312"/>
            </a:xfrm>
            <a:custGeom>
              <a:avLst/>
              <a:gdLst>
                <a:gd name="T0" fmla="*/ 295520283 w 21600"/>
                <a:gd name="T1" fmla="*/ 176467 h 21600"/>
                <a:gd name="T2" fmla="*/ 155757150 w 21600"/>
                <a:gd name="T3" fmla="*/ 352935 h 21600"/>
                <a:gd name="T4" fmla="*/ 15993897 w 21600"/>
                <a:gd name="T5" fmla="*/ 176467 h 21600"/>
                <a:gd name="T6" fmla="*/ 15575715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AutoShape 5">
              <a:extLst>
                <a:ext uri="{FF2B5EF4-FFF2-40B4-BE49-F238E27FC236}">
                  <a16:creationId xmlns:a16="http://schemas.microsoft.com/office/drawing/2014/main" id="{951EAFBF-331F-4670-B445-CF270E1CD7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77079" y="2388933"/>
              <a:ext cx="2566987" cy="87312"/>
            </a:xfrm>
            <a:custGeom>
              <a:avLst/>
              <a:gdLst>
                <a:gd name="T0" fmla="*/ 289403065 w 21600"/>
                <a:gd name="T1" fmla="*/ 176467 h 21600"/>
                <a:gd name="T2" fmla="*/ 152532982 w 21600"/>
                <a:gd name="T3" fmla="*/ 352935 h 21600"/>
                <a:gd name="T4" fmla="*/ 15662899 w 21600"/>
                <a:gd name="T5" fmla="*/ 176467 h 21600"/>
                <a:gd name="T6" fmla="*/ 15253298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AutoShape 6">
              <a:extLst>
                <a:ext uri="{FF2B5EF4-FFF2-40B4-BE49-F238E27FC236}">
                  <a16:creationId xmlns:a16="http://schemas.microsoft.com/office/drawing/2014/main" id="{A38F77D4-E29A-44F9-92B6-8E9DB5D7FA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11329" y="2384170"/>
              <a:ext cx="2530475" cy="88900"/>
            </a:xfrm>
            <a:custGeom>
              <a:avLst/>
              <a:gdLst>
                <a:gd name="T0" fmla="*/ 281228791 w 21600"/>
                <a:gd name="T1" fmla="*/ 182945 h 21600"/>
                <a:gd name="T2" fmla="*/ 148224682 w 21600"/>
                <a:gd name="T3" fmla="*/ 365889 h 21600"/>
                <a:gd name="T4" fmla="*/ 15220456 w 21600"/>
                <a:gd name="T5" fmla="*/ 182945 h 21600"/>
                <a:gd name="T6" fmla="*/ 14822468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AutoShape 8">
              <a:extLst>
                <a:ext uri="{FF2B5EF4-FFF2-40B4-BE49-F238E27FC236}">
                  <a16:creationId xmlns:a16="http://schemas.microsoft.com/office/drawing/2014/main" id="{20C86138-D692-44F6-AA53-48BE51A0E4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96129" y="5522788"/>
              <a:ext cx="2547937" cy="85725"/>
            </a:xfrm>
            <a:custGeom>
              <a:avLst/>
              <a:gdLst>
                <a:gd name="T0" fmla="*/ 285123587 w 21600"/>
                <a:gd name="T1" fmla="*/ 170113 h 21600"/>
                <a:gd name="T2" fmla="*/ 150277442 w 21600"/>
                <a:gd name="T3" fmla="*/ 340221 h 21600"/>
                <a:gd name="T4" fmla="*/ 15431297 w 21600"/>
                <a:gd name="T5" fmla="*/ 170113 h 21600"/>
                <a:gd name="T6" fmla="*/ 15027744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AutoShape 9">
              <a:extLst>
                <a:ext uri="{FF2B5EF4-FFF2-40B4-BE49-F238E27FC236}">
                  <a16:creationId xmlns:a16="http://schemas.microsoft.com/office/drawing/2014/main" id="{479EAC8B-3EA0-4BED-AFF5-91396117E54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01804" y="5518026"/>
              <a:ext cx="5273675" cy="85725"/>
            </a:xfrm>
            <a:custGeom>
              <a:avLst/>
              <a:gdLst>
                <a:gd name="T0" fmla="*/ 1254492775 w 21600"/>
                <a:gd name="T1" fmla="*/ 170113 h 21600"/>
                <a:gd name="T2" fmla="*/ 643788270 w 21600"/>
                <a:gd name="T3" fmla="*/ 340221 h 21600"/>
                <a:gd name="T4" fmla="*/ 33083521 w 21600"/>
                <a:gd name="T5" fmla="*/ 170113 h 21600"/>
                <a:gd name="T6" fmla="*/ 64378827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55 w 21600"/>
                <a:gd name="T13" fmla="*/ 2355 h 21600"/>
                <a:gd name="T14" fmla="*/ 19245 w 21600"/>
                <a:gd name="T15" fmla="*/ 1924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110" y="21600"/>
                  </a:lnTo>
                  <a:lnTo>
                    <a:pt x="2049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C4146E50-7774-40BC-AE5C-397F56354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6854" y="5559609"/>
              <a:ext cx="246062" cy="896937"/>
            </a:xfrm>
            <a:custGeom>
              <a:avLst/>
              <a:gdLst>
                <a:gd name="T0" fmla="*/ 603789526 w 95"/>
                <a:gd name="T1" fmla="*/ 0 h 628"/>
                <a:gd name="T2" fmla="*/ 0 w 95"/>
                <a:gd name="T3" fmla="*/ 146872006 h 628"/>
                <a:gd name="T4" fmla="*/ 26836299 w 95"/>
                <a:gd name="T5" fmla="*/ 1281044557 h 628"/>
                <a:gd name="T6" fmla="*/ 637334252 w 95"/>
                <a:gd name="T7" fmla="*/ 1101535757 h 628"/>
                <a:gd name="T8" fmla="*/ 603789526 w 95"/>
                <a:gd name="T9" fmla="*/ 0 h 6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628">
                  <a:moveTo>
                    <a:pt x="90" y="0"/>
                  </a:moveTo>
                  <a:lnTo>
                    <a:pt x="0" y="72"/>
                  </a:lnTo>
                  <a:lnTo>
                    <a:pt x="4" y="628"/>
                  </a:lnTo>
                  <a:lnTo>
                    <a:pt x="95" y="540"/>
                  </a:lnTo>
                  <a:lnTo>
                    <a:pt x="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6196CB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Rectangle 11">
              <a:extLst>
                <a:ext uri="{FF2B5EF4-FFF2-40B4-BE49-F238E27FC236}">
                  <a16:creationId xmlns:a16="http://schemas.microsoft.com/office/drawing/2014/main" id="{A61BD01F-30B1-4014-B08C-F5DF6D279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979" y="5567546"/>
              <a:ext cx="5260975" cy="889000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12">
              <a:extLst>
                <a:ext uri="{FF2B5EF4-FFF2-40B4-BE49-F238E27FC236}">
                  <a16:creationId xmlns:a16="http://schemas.microsoft.com/office/drawing/2014/main" id="{C0843B9A-D51E-452E-A97A-7C764301F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79" y="5569134"/>
              <a:ext cx="2559050" cy="887412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 Box 13">
              <a:extLst>
                <a:ext uri="{FF2B5EF4-FFF2-40B4-BE49-F238E27FC236}">
                  <a16:creationId xmlns:a16="http://schemas.microsoft.com/office/drawing/2014/main" id="{81D4EF09-37AF-48C7-8D7B-800970F036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504" y="5662796"/>
              <a:ext cx="1030287" cy="801688"/>
            </a:xfrm>
            <a:prstGeom prst="rect">
              <a:avLst/>
            </a:prstGeom>
            <a:solidFill>
              <a:srgbClr val="B5CE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85AED7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01600" marR="0" lvl="0" indent="-101600" algn="ctr" defTabSz="762000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"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4" name="AutoShape 14">
              <a:extLst>
                <a:ext uri="{FF2B5EF4-FFF2-40B4-BE49-F238E27FC236}">
                  <a16:creationId xmlns:a16="http://schemas.microsoft.com/office/drawing/2014/main" id="{E51B3AED-DC18-4242-B0D0-73364C8205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81504" y="4410093"/>
              <a:ext cx="2593975" cy="85725"/>
            </a:xfrm>
            <a:custGeom>
              <a:avLst/>
              <a:gdLst>
                <a:gd name="T0" fmla="*/ 295520283 w 21600"/>
                <a:gd name="T1" fmla="*/ 170113 h 21600"/>
                <a:gd name="T2" fmla="*/ 155757150 w 21600"/>
                <a:gd name="T3" fmla="*/ 340221 h 21600"/>
                <a:gd name="T4" fmla="*/ 15993897 w 21600"/>
                <a:gd name="T5" fmla="*/ 170113 h 21600"/>
                <a:gd name="T6" fmla="*/ 15575715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AutoShape 15">
              <a:extLst>
                <a:ext uri="{FF2B5EF4-FFF2-40B4-BE49-F238E27FC236}">
                  <a16:creationId xmlns:a16="http://schemas.microsoft.com/office/drawing/2014/main" id="{F5848FDE-375F-41E6-9E6A-7FB8A1096D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86604" y="4413268"/>
              <a:ext cx="2590800" cy="87313"/>
            </a:xfrm>
            <a:custGeom>
              <a:avLst/>
              <a:gdLst>
                <a:gd name="T0" fmla="*/ 294797297 w 21600"/>
                <a:gd name="T1" fmla="*/ 176469 h 21600"/>
                <a:gd name="T2" fmla="*/ 155376033 w 21600"/>
                <a:gd name="T3" fmla="*/ 352939 h 21600"/>
                <a:gd name="T4" fmla="*/ 15954770 w 21600"/>
                <a:gd name="T5" fmla="*/ 176469 h 21600"/>
                <a:gd name="T6" fmla="*/ 15537603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AutoShape 16">
              <a:extLst>
                <a:ext uri="{FF2B5EF4-FFF2-40B4-BE49-F238E27FC236}">
                  <a16:creationId xmlns:a16="http://schemas.microsoft.com/office/drawing/2014/main" id="{A41090D6-C76C-4938-B3F0-E6625D58DA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11329" y="4413268"/>
              <a:ext cx="2554287" cy="79375"/>
            </a:xfrm>
            <a:custGeom>
              <a:avLst/>
              <a:gdLst>
                <a:gd name="T0" fmla="*/ 286546538 w 21600"/>
                <a:gd name="T1" fmla="*/ 145844 h 21600"/>
                <a:gd name="T2" fmla="*/ 151027422 w 21600"/>
                <a:gd name="T3" fmla="*/ 291685 h 21600"/>
                <a:gd name="T4" fmla="*/ 15508306 w 21600"/>
                <a:gd name="T5" fmla="*/ 145844 h 21600"/>
                <a:gd name="T6" fmla="*/ 15102742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AutoShape 17">
              <a:extLst>
                <a:ext uri="{FF2B5EF4-FFF2-40B4-BE49-F238E27FC236}">
                  <a16:creationId xmlns:a16="http://schemas.microsoft.com/office/drawing/2014/main" id="{B30AAC04-AEE8-4314-8846-002BBCDD794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81504" y="3106413"/>
              <a:ext cx="2593975" cy="85725"/>
            </a:xfrm>
            <a:custGeom>
              <a:avLst/>
              <a:gdLst>
                <a:gd name="T0" fmla="*/ 295520283 w 21600"/>
                <a:gd name="T1" fmla="*/ 170113 h 21600"/>
                <a:gd name="T2" fmla="*/ 155757150 w 21600"/>
                <a:gd name="T3" fmla="*/ 340221 h 21600"/>
                <a:gd name="T4" fmla="*/ 15993897 w 21600"/>
                <a:gd name="T5" fmla="*/ 170113 h 21600"/>
                <a:gd name="T6" fmla="*/ 15575715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AutoShape 18">
              <a:extLst>
                <a:ext uri="{FF2B5EF4-FFF2-40B4-BE49-F238E27FC236}">
                  <a16:creationId xmlns:a16="http://schemas.microsoft.com/office/drawing/2014/main" id="{02B52F32-BE30-4C4F-9642-7D757028E59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953266" y="3115938"/>
              <a:ext cx="2590800" cy="85725"/>
            </a:xfrm>
            <a:custGeom>
              <a:avLst/>
              <a:gdLst>
                <a:gd name="T0" fmla="*/ 294797297 w 21600"/>
                <a:gd name="T1" fmla="*/ 170113 h 21600"/>
                <a:gd name="T2" fmla="*/ 155376033 w 21600"/>
                <a:gd name="T3" fmla="*/ 340221 h 21600"/>
                <a:gd name="T4" fmla="*/ 15954770 w 21600"/>
                <a:gd name="T5" fmla="*/ 170113 h 21600"/>
                <a:gd name="T6" fmla="*/ 15537603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AutoShape 19">
              <a:extLst>
                <a:ext uri="{FF2B5EF4-FFF2-40B4-BE49-F238E27FC236}">
                  <a16:creationId xmlns:a16="http://schemas.microsoft.com/office/drawing/2014/main" id="{EECB35D1-4694-4C53-9569-D91D5DD9E7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611329" y="3098476"/>
              <a:ext cx="2555875" cy="85725"/>
            </a:xfrm>
            <a:custGeom>
              <a:avLst/>
              <a:gdLst>
                <a:gd name="T0" fmla="*/ 286902885 w 21600"/>
                <a:gd name="T1" fmla="*/ 170113 h 21600"/>
                <a:gd name="T2" fmla="*/ 151215268 w 21600"/>
                <a:gd name="T3" fmla="*/ 340221 h 21600"/>
                <a:gd name="T4" fmla="*/ 15527532 w 21600"/>
                <a:gd name="T5" fmla="*/ 170113 h 21600"/>
                <a:gd name="T6" fmla="*/ 15121526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rgbClr val="6196CB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Freeform 20">
              <a:extLst>
                <a:ext uri="{FF2B5EF4-FFF2-40B4-BE49-F238E27FC236}">
                  <a16:creationId xmlns:a16="http://schemas.microsoft.com/office/drawing/2014/main" id="{DA5F07DC-EE51-4E2C-922B-73C3DC12D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901" y="3188004"/>
              <a:ext cx="261938" cy="1207324"/>
            </a:xfrm>
            <a:custGeom>
              <a:avLst/>
              <a:gdLst>
                <a:gd name="T0" fmla="*/ 608154624 w 92"/>
                <a:gd name="T1" fmla="*/ 0 h 811"/>
                <a:gd name="T2" fmla="*/ 0 w 92"/>
                <a:gd name="T3" fmla="*/ 149036981 h 811"/>
                <a:gd name="T4" fmla="*/ 0 w 92"/>
                <a:gd name="T5" fmla="*/ 1678731702 h 811"/>
                <a:gd name="T6" fmla="*/ 601544416 w 92"/>
                <a:gd name="T7" fmla="*/ 1440687462 h 811"/>
                <a:gd name="T8" fmla="*/ 608154624 w 92"/>
                <a:gd name="T9" fmla="*/ 0 h 8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811">
                  <a:moveTo>
                    <a:pt x="92" y="0"/>
                  </a:moveTo>
                  <a:lnTo>
                    <a:pt x="0" y="72"/>
                  </a:lnTo>
                  <a:lnTo>
                    <a:pt x="0" y="811"/>
                  </a:lnTo>
                  <a:lnTo>
                    <a:pt x="91" y="696"/>
                  </a:lnTo>
                  <a:lnTo>
                    <a:pt x="9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6196CB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Rectangle 21">
              <a:extLst>
                <a:ext uri="{FF2B5EF4-FFF2-40B4-BE49-F238E27FC236}">
                  <a16:creationId xmlns:a16="http://schemas.microsoft.com/office/drawing/2014/main" id="{CD66C1EA-5124-4566-8D39-DB2E6FD19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979" y="3188963"/>
              <a:ext cx="2554287" cy="1185346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Rectangle 22">
              <a:extLst>
                <a:ext uri="{FF2B5EF4-FFF2-40B4-BE49-F238E27FC236}">
                  <a16:creationId xmlns:a16="http://schemas.microsoft.com/office/drawing/2014/main" id="{81ACB4AE-69AA-4ED8-909E-881E66233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79" y="3201605"/>
              <a:ext cx="2555875" cy="1172703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Rectangle 23">
              <a:extLst>
                <a:ext uri="{FF2B5EF4-FFF2-40B4-BE49-F238E27FC236}">
                  <a16:creationId xmlns:a16="http://schemas.microsoft.com/office/drawing/2014/main" id="{2DCC1DD6-249A-499A-82BE-312EE7DC9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79" y="3192139"/>
              <a:ext cx="2555875" cy="1182170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 Box 24">
              <a:extLst>
                <a:ext uri="{FF2B5EF4-FFF2-40B4-BE49-F238E27FC236}">
                  <a16:creationId xmlns:a16="http://schemas.microsoft.com/office/drawing/2014/main" id="{654140B4-D777-454E-B02A-3E601BF900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504" y="3305921"/>
              <a:ext cx="1030287" cy="1068387"/>
            </a:xfrm>
            <a:prstGeom prst="rect">
              <a:avLst/>
            </a:prstGeom>
            <a:solidFill>
              <a:srgbClr val="B5CE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85AED7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01600" marR="0" lvl="0" indent="-101600" algn="ctr" defTabSz="762000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"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6" name="Freeform 25">
              <a:extLst>
                <a:ext uri="{FF2B5EF4-FFF2-40B4-BE49-F238E27FC236}">
                  <a16:creationId xmlns:a16="http://schemas.microsoft.com/office/drawing/2014/main" id="{225637E0-0FC5-4BAB-BAA2-E61B77D8D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391" y="2462942"/>
              <a:ext cx="266700" cy="695857"/>
            </a:xfrm>
            <a:custGeom>
              <a:avLst/>
              <a:gdLst>
                <a:gd name="T0" fmla="*/ 670778709 w 104"/>
                <a:gd name="T1" fmla="*/ 0 h 440"/>
                <a:gd name="T2" fmla="*/ 0 w 104"/>
                <a:gd name="T3" fmla="*/ 93495143 h 440"/>
                <a:gd name="T4" fmla="*/ 0 w 104"/>
                <a:gd name="T5" fmla="*/ 642783034 h 440"/>
                <a:gd name="T6" fmla="*/ 683931635 w 104"/>
                <a:gd name="T7" fmla="*/ 537600092 h 440"/>
                <a:gd name="T8" fmla="*/ 670778709 w 104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440">
                  <a:moveTo>
                    <a:pt x="102" y="0"/>
                  </a:moveTo>
                  <a:lnTo>
                    <a:pt x="0" y="64"/>
                  </a:lnTo>
                  <a:lnTo>
                    <a:pt x="0" y="440"/>
                  </a:lnTo>
                  <a:lnTo>
                    <a:pt x="104" y="368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6196CB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Rectangle 26">
              <a:extLst>
                <a:ext uri="{FF2B5EF4-FFF2-40B4-BE49-F238E27FC236}">
                  <a16:creationId xmlns:a16="http://schemas.microsoft.com/office/drawing/2014/main" id="{68058F63-3F5C-430C-B9F1-254A0B84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979" y="2477833"/>
              <a:ext cx="2554287" cy="567608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Rectangle 27">
              <a:extLst>
                <a:ext uri="{FF2B5EF4-FFF2-40B4-BE49-F238E27FC236}">
                  <a16:creationId xmlns:a16="http://schemas.microsoft.com/office/drawing/2014/main" id="{CB0DCBDF-C80D-4269-84AE-E3EA5CCBF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79" y="2477833"/>
              <a:ext cx="2555875" cy="567608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Rectangle 28">
              <a:extLst>
                <a:ext uri="{FF2B5EF4-FFF2-40B4-BE49-F238E27FC236}">
                  <a16:creationId xmlns:a16="http://schemas.microsoft.com/office/drawing/2014/main" id="{DA3B75EC-B2D1-40F5-A82E-38FCD7332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79" y="2477833"/>
              <a:ext cx="2559050" cy="567608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0" name="Text Box 29">
              <a:extLst>
                <a:ext uri="{FF2B5EF4-FFF2-40B4-BE49-F238E27FC236}">
                  <a16:creationId xmlns:a16="http://schemas.microsoft.com/office/drawing/2014/main" id="{9A4785F1-DC4F-4DA0-A8A8-AD473D5AE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554" y="2550417"/>
              <a:ext cx="1030287" cy="687262"/>
            </a:xfrm>
            <a:prstGeom prst="rect">
              <a:avLst/>
            </a:prstGeom>
            <a:solidFill>
              <a:srgbClr val="B5CE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85AED7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01600" marR="0" lvl="0" indent="-101600" algn="ctr" defTabSz="762000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"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Rectangle 34">
              <a:extLst>
                <a:ext uri="{FF2B5EF4-FFF2-40B4-BE49-F238E27FC236}">
                  <a16:creationId xmlns:a16="http://schemas.microsoft.com/office/drawing/2014/main" id="{2D847A46-3D05-4C84-BC72-067A4AFB8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291" y="5651501"/>
              <a:ext cx="3935413" cy="745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장비 및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S/W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공급업체에 의한 전문 교육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제공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S/W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교육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구성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H/W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교육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기타 관련 요소기술 교육</a:t>
              </a:r>
            </a:p>
          </p:txBody>
        </p:sp>
        <p:sp>
          <p:nvSpPr>
            <p:cNvPr id="92" name="Rectangle 35">
              <a:extLst>
                <a:ext uri="{FF2B5EF4-FFF2-40B4-BE49-F238E27FC236}">
                  <a16:creationId xmlns:a16="http://schemas.microsoft.com/office/drawing/2014/main" id="{3E2017D3-6294-4F1A-B0F4-3E28ABB6A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7079" y="5657099"/>
              <a:ext cx="2551112" cy="5837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기술 지원창구 확보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요청 시 전문 기술자 파견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계약사항의 지원절차에 의거 지원</a:t>
              </a:r>
            </a:p>
          </p:txBody>
        </p:sp>
        <p:sp>
          <p:nvSpPr>
            <p:cNvPr id="93" name="Rectangle 36">
              <a:extLst>
                <a:ext uri="{FF2B5EF4-FFF2-40B4-BE49-F238E27FC236}">
                  <a16:creationId xmlns:a16="http://schemas.microsoft.com/office/drawing/2014/main" id="{782EC2C0-8B4E-4351-9912-9EBBF5E4E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991" y="2571495"/>
              <a:ext cx="2554288" cy="421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사용자의 참여 유도로 전문 기술요원 양성</a:t>
              </a:r>
            </a:p>
          </p:txBody>
        </p:sp>
        <p:sp>
          <p:nvSpPr>
            <p:cNvPr id="94" name="Rectangle 37">
              <a:extLst>
                <a:ext uri="{FF2B5EF4-FFF2-40B4-BE49-F238E27FC236}">
                  <a16:creationId xmlns:a16="http://schemas.microsoft.com/office/drawing/2014/main" id="{B86A8635-0C79-4103-B3D9-0B849FBA2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79" y="2524751"/>
              <a:ext cx="2551112" cy="421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효과적인 기술이전 추진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각 부문별 완벽한 기술이전 실시</a:t>
              </a:r>
            </a:p>
          </p:txBody>
        </p:sp>
        <p:sp>
          <p:nvSpPr>
            <p:cNvPr id="95" name="Rectangle 38">
              <a:extLst>
                <a:ext uri="{FF2B5EF4-FFF2-40B4-BE49-F238E27FC236}">
                  <a16:creationId xmlns:a16="http://schemas.microsoft.com/office/drawing/2014/main" id="{FE6B241C-0D14-4007-B80F-5F6A80AB9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7079" y="2556720"/>
              <a:ext cx="2551112" cy="4216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적기의 교육훈련으로 효과적인 시스템 운영능력 배양</a:t>
              </a:r>
            </a:p>
          </p:txBody>
        </p:sp>
        <p:sp>
          <p:nvSpPr>
            <p:cNvPr id="96" name="Rectangle 39">
              <a:extLst>
                <a:ext uri="{FF2B5EF4-FFF2-40B4-BE49-F238E27FC236}">
                  <a16:creationId xmlns:a16="http://schemas.microsoft.com/office/drawing/2014/main" id="{1B0B539B-C4C0-45E6-988D-00FC6988C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79" y="3273315"/>
              <a:ext cx="2551112" cy="1070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백업 테스트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부문별 시험교육 참여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시험운영 공동 테스트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공동 운영체계 정립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공동회의 및 협조체제를 통해 해결방안 수립</a:t>
              </a:r>
            </a:p>
          </p:txBody>
        </p:sp>
        <p:sp>
          <p:nvSpPr>
            <p:cNvPr id="97" name="Rectangle 40">
              <a:extLst>
                <a:ext uri="{FF2B5EF4-FFF2-40B4-BE49-F238E27FC236}">
                  <a16:creationId xmlns:a16="http://schemas.microsoft.com/office/drawing/2014/main" id="{40F0FE0C-7836-4AD4-B29D-023E2FB4A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7079" y="3257055"/>
              <a:ext cx="2551112" cy="745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공동 백업 운영체계 구성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안정화단계 공동운영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자체 능력으로 운영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자체 미해결 사항 요청</a:t>
              </a:r>
            </a:p>
          </p:txBody>
        </p:sp>
        <p:sp>
          <p:nvSpPr>
            <p:cNvPr id="98" name="Text Box 41">
              <a:extLst>
                <a:ext uri="{FF2B5EF4-FFF2-40B4-BE49-F238E27FC236}">
                  <a16:creationId xmlns:a16="http://schemas.microsoft.com/office/drawing/2014/main" id="{0EFA9380-7C0F-427C-B3AF-A3FD98C540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822" y="5887072"/>
              <a:ext cx="1271588" cy="392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H/W</a:t>
              </a:r>
            </a:p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S/W</a:t>
              </a:r>
              <a:b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공급업체</a:t>
              </a:r>
            </a:p>
          </p:txBody>
        </p:sp>
        <p:sp>
          <p:nvSpPr>
            <p:cNvPr id="99" name="Freeform 42">
              <a:extLst>
                <a:ext uri="{FF2B5EF4-FFF2-40B4-BE49-F238E27FC236}">
                  <a16:creationId xmlns:a16="http://schemas.microsoft.com/office/drawing/2014/main" id="{2729166E-B615-4B4F-9DC4-F4DC66A1D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301" y="4479940"/>
              <a:ext cx="236538" cy="1044575"/>
            </a:xfrm>
            <a:custGeom>
              <a:avLst/>
              <a:gdLst>
                <a:gd name="T0" fmla="*/ 608154624 w 92"/>
                <a:gd name="T1" fmla="*/ 0 h 811"/>
                <a:gd name="T2" fmla="*/ 0 w 92"/>
                <a:gd name="T3" fmla="*/ 119446056 h 811"/>
                <a:gd name="T4" fmla="*/ 0 w 92"/>
                <a:gd name="T5" fmla="*/ 1345421616 h 811"/>
                <a:gd name="T6" fmla="*/ 601544416 w 92"/>
                <a:gd name="T7" fmla="*/ 1154640490 h 811"/>
                <a:gd name="T8" fmla="*/ 608154624 w 92"/>
                <a:gd name="T9" fmla="*/ 0 h 8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811">
                  <a:moveTo>
                    <a:pt x="92" y="0"/>
                  </a:moveTo>
                  <a:lnTo>
                    <a:pt x="0" y="72"/>
                  </a:lnTo>
                  <a:lnTo>
                    <a:pt x="0" y="811"/>
                  </a:lnTo>
                  <a:lnTo>
                    <a:pt x="91" y="696"/>
                  </a:lnTo>
                  <a:lnTo>
                    <a:pt x="9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B5CEE7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6196CB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0" name="Rectangle 43">
              <a:extLst>
                <a:ext uri="{FF2B5EF4-FFF2-40B4-BE49-F238E27FC236}">
                  <a16:creationId xmlns:a16="http://schemas.microsoft.com/office/drawing/2014/main" id="{D1027601-FC60-4DD1-A417-85212F687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4979" y="4485307"/>
              <a:ext cx="2554287" cy="1020377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1" name="Rectangle 44">
              <a:extLst>
                <a:ext uri="{FF2B5EF4-FFF2-40B4-BE49-F238E27FC236}">
                  <a16:creationId xmlns:a16="http://schemas.microsoft.com/office/drawing/2014/main" id="{60D91575-2F4C-4352-AF89-829274680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79" y="4485308"/>
              <a:ext cx="2555875" cy="1020376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2" name="Rectangle 45">
              <a:extLst>
                <a:ext uri="{FF2B5EF4-FFF2-40B4-BE49-F238E27FC236}">
                  <a16:creationId xmlns:a16="http://schemas.microsoft.com/office/drawing/2014/main" id="{573D0FE9-13DE-450A-8423-BA053FD500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9779" y="4485307"/>
              <a:ext cx="2559050" cy="1039207"/>
            </a:xfrm>
            <a:prstGeom prst="rect">
              <a:avLst/>
            </a:prstGeom>
            <a:noFill/>
            <a:ln w="9525">
              <a:solidFill>
                <a:srgbClr val="94B8D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Text Box 46">
              <a:extLst>
                <a:ext uri="{FF2B5EF4-FFF2-40B4-BE49-F238E27FC236}">
                  <a16:creationId xmlns:a16="http://schemas.microsoft.com/office/drawing/2014/main" id="{0007DFF2-0375-4274-B552-CAA5EEA054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504" y="4561123"/>
              <a:ext cx="1030287" cy="944562"/>
            </a:xfrm>
            <a:prstGeom prst="rect">
              <a:avLst/>
            </a:prstGeom>
            <a:solidFill>
              <a:srgbClr val="B5CE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85AED7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01600" marR="0" lvl="0" indent="-101600" algn="ctr" defTabSz="762000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"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4" name="Rectangle 47">
              <a:extLst>
                <a:ext uri="{FF2B5EF4-FFF2-40B4-BE49-F238E27FC236}">
                  <a16:creationId xmlns:a16="http://schemas.microsoft.com/office/drawing/2014/main" id="{9DD8925B-7A1C-49E4-9E50-3F096667E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8629" y="4543327"/>
              <a:ext cx="2676525" cy="908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백업 기술자문 지원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요청 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산출물 제공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관련 교육 실시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각종 백업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정보 제공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체계적인 교육계획 수립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/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실행</a:t>
              </a:r>
            </a:p>
          </p:txBody>
        </p:sp>
        <p:sp>
          <p:nvSpPr>
            <p:cNvPr id="105" name="Rectangle 48">
              <a:extLst>
                <a:ext uri="{FF2B5EF4-FFF2-40B4-BE49-F238E27FC236}">
                  <a16:creationId xmlns:a16="http://schemas.microsoft.com/office/drawing/2014/main" id="{5135886E-4AD5-42DA-BE1C-70D28CCB0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79" y="4543327"/>
              <a:ext cx="2551112" cy="908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백업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기술자문 지원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요청 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유지보수 조직구성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부문별 기술이전 교육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운영관련 교육 실시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최종 산출물 인계</a:t>
              </a:r>
            </a:p>
          </p:txBody>
        </p:sp>
        <p:sp>
          <p:nvSpPr>
            <p:cNvPr id="106" name="Rectangle 49">
              <a:extLst>
                <a:ext uri="{FF2B5EF4-FFF2-40B4-BE49-F238E27FC236}">
                  <a16:creationId xmlns:a16="http://schemas.microsoft.com/office/drawing/2014/main" id="{B4E5BC31-C4BF-4400-8F69-C96161FCC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5074" y="4533439"/>
              <a:ext cx="2612330" cy="908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백업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기술자문 지원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요청시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백업 시스템별 인력 지원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수시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계약사항의 지원절차에 의거 지원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지속적인 모니터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운영 관계자와 연락</a:t>
              </a:r>
            </a:p>
          </p:txBody>
        </p:sp>
        <p:sp>
          <p:nvSpPr>
            <p:cNvPr id="107" name="Text Box 50">
              <a:extLst>
                <a:ext uri="{FF2B5EF4-FFF2-40B4-BE49-F238E27FC236}">
                  <a16:creationId xmlns:a16="http://schemas.microsoft.com/office/drawing/2014/main" id="{89C2C5CB-17A5-4C01-9C12-281340F480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41" y="4842496"/>
              <a:ext cx="1271588" cy="342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제안사</a:t>
              </a:r>
            </a:p>
          </p:txBody>
        </p:sp>
        <p:sp>
          <p:nvSpPr>
            <p:cNvPr id="108" name="Text Box 51">
              <a:extLst>
                <a:ext uri="{FF2B5EF4-FFF2-40B4-BE49-F238E27FC236}">
                  <a16:creationId xmlns:a16="http://schemas.microsoft.com/office/drawing/2014/main" id="{D67C5A37-7E6D-4CDA-81DA-C307759FA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822" y="3621240"/>
              <a:ext cx="1271588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홈플러스</a:t>
              </a:r>
            </a:p>
          </p:txBody>
        </p:sp>
        <p:sp>
          <p:nvSpPr>
            <p:cNvPr id="109" name="Text Box 52">
              <a:extLst>
                <a:ext uri="{FF2B5EF4-FFF2-40B4-BE49-F238E27FC236}">
                  <a16:creationId xmlns:a16="http://schemas.microsoft.com/office/drawing/2014/main" id="{E79ECF51-8AA1-4FC7-AADF-CCAE59D5DB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91" y="2788982"/>
              <a:ext cx="990600" cy="1492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단계별</a:t>
              </a:r>
              <a:endPara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 typeface="Wingdings" pitchFamily="2" charset="2"/>
                <a:buNone/>
                <a:tabLst/>
                <a:defRPr/>
              </a:pPr>
              <a:r>
                <a:rPr lang="ko-KR" altLang="en-US" sz="1100" b="1" kern="0" noProof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교육</a:t>
              </a: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목표</a:t>
              </a:r>
            </a:p>
          </p:txBody>
        </p:sp>
        <p:sp>
          <p:nvSpPr>
            <p:cNvPr id="110" name="Rectangle 53">
              <a:extLst>
                <a:ext uri="{FF2B5EF4-FFF2-40B4-BE49-F238E27FC236}">
                  <a16:creationId xmlns:a16="http://schemas.microsoft.com/office/drawing/2014/main" id="{A17A55D8-CCBB-4AC3-A579-B24E39F491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120" y="3273315"/>
              <a:ext cx="2559050" cy="1070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백업 시스템 운영조직 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백업 시스템 운영조직 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프로젝트 담당 기술교육 참여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구축회의 공동참여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rPr>
                <a:t>문제해결 및 시스템 운영진의 이해가 필요한 회의</a:t>
              </a:r>
            </a:p>
          </p:txBody>
        </p:sp>
        <p:sp>
          <p:nvSpPr>
            <p:cNvPr id="111" name="AutoShape 65">
              <a:extLst>
                <a:ext uri="{FF2B5EF4-FFF2-40B4-BE49-F238E27FC236}">
                  <a16:creationId xmlns:a16="http://schemas.microsoft.com/office/drawing/2014/main" id="{F379220F-5BF1-42C9-A5FD-179A5A92F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541" y="2019045"/>
              <a:ext cx="4670425" cy="23495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C9C9C9"/>
                </a:gs>
                <a:gs pos="50000">
                  <a:srgbClr val="FFFFFF"/>
                </a:gs>
                <a:gs pos="100000">
                  <a:srgbClr val="C9C9C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AutoShape 66">
              <a:extLst>
                <a:ext uri="{FF2B5EF4-FFF2-40B4-BE49-F238E27FC236}">
                  <a16:creationId xmlns:a16="http://schemas.microsoft.com/office/drawing/2014/main" id="{20BC1A9A-FAAC-4D9C-8CB8-E71BFD87E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6941" y="2019045"/>
              <a:ext cx="4672013" cy="234950"/>
            </a:xfrm>
            <a:prstGeom prst="roundRect">
              <a:avLst>
                <a:gd name="adj" fmla="val 50000"/>
              </a:avLst>
            </a:prstGeom>
            <a:gradFill rotWithShape="0">
              <a:gsLst>
                <a:gs pos="0">
                  <a:srgbClr val="C9C9C9"/>
                </a:gs>
                <a:gs pos="50000">
                  <a:srgbClr val="FFFFFF"/>
                </a:gs>
                <a:gs pos="100000">
                  <a:srgbClr val="C9C9C9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3" name="Group 67">
              <a:extLst>
                <a:ext uri="{FF2B5EF4-FFF2-40B4-BE49-F238E27FC236}">
                  <a16:creationId xmlns:a16="http://schemas.microsoft.com/office/drawing/2014/main" id="{F5C92964-277F-4F2C-839A-4857D54034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79" y="1912683"/>
              <a:ext cx="9310687" cy="449262"/>
              <a:chOff x="198" y="1431"/>
              <a:chExt cx="5814" cy="266"/>
            </a:xfrm>
          </p:grpSpPr>
          <p:grpSp>
            <p:nvGrpSpPr>
              <p:cNvPr id="114" name="Group 68">
                <a:extLst>
                  <a:ext uri="{FF2B5EF4-FFF2-40B4-BE49-F238E27FC236}">
                    <a16:creationId xmlns:a16="http://schemas.microsoft.com/office/drawing/2014/main" id="{DC1BE764-B19A-4362-8DC6-B9B84A56F1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8" y="1431"/>
                <a:ext cx="858" cy="266"/>
                <a:chOff x="198" y="1431"/>
                <a:chExt cx="858" cy="266"/>
              </a:xfrm>
            </p:grpSpPr>
            <p:sp>
              <p:nvSpPr>
                <p:cNvPr id="136" name="Freeform 69">
                  <a:extLst>
                    <a:ext uri="{FF2B5EF4-FFF2-40B4-BE49-F238E27FC236}">
                      <a16:creationId xmlns:a16="http://schemas.microsoft.com/office/drawing/2014/main" id="{4D421B30-2F98-4132-83DD-FE91BB7083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3" y="1475"/>
                  <a:ext cx="93" cy="167"/>
                </a:xfrm>
                <a:custGeom>
                  <a:avLst/>
                  <a:gdLst>
                    <a:gd name="T0" fmla="*/ 0 w 99"/>
                    <a:gd name="T1" fmla="*/ 0 h 240"/>
                    <a:gd name="T2" fmla="*/ 87 w 99"/>
                    <a:gd name="T3" fmla="*/ 63 h 240"/>
                    <a:gd name="T4" fmla="*/ 10 w 99"/>
                    <a:gd name="T5" fmla="*/ 116 h 240"/>
                    <a:gd name="T6" fmla="*/ 0 w 99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9" h="240">
                      <a:moveTo>
                        <a:pt x="0" y="0"/>
                      </a:moveTo>
                      <a:lnTo>
                        <a:pt x="99" y="129"/>
                      </a:lnTo>
                      <a:lnTo>
                        <a:pt x="12" y="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6FA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7" name="AutoShape 70">
                  <a:extLst>
                    <a:ext uri="{FF2B5EF4-FFF2-40B4-BE49-F238E27FC236}">
                      <a16:creationId xmlns:a16="http://schemas.microsoft.com/office/drawing/2014/main" id="{D831F404-9D8E-468C-8E29-17202CF369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8" y="1431"/>
                  <a:ext cx="833" cy="266"/>
                </a:xfrm>
                <a:prstGeom prst="chevron">
                  <a:avLst>
                    <a:gd name="adj" fmla="val 40682"/>
                  </a:avLst>
                </a:prstGeom>
                <a:solidFill>
                  <a:srgbClr val="C9DBED"/>
                </a:solidFill>
                <a:ln w="12700" algn="ctr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8" name="Text Box 71">
                  <a:extLst>
                    <a:ext uri="{FF2B5EF4-FFF2-40B4-BE49-F238E27FC236}">
                      <a16:creationId xmlns:a16="http://schemas.microsoft.com/office/drawing/2014/main" id="{0141A36B-B43B-4834-B95D-4E3E5731D3D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4" y="1454"/>
                  <a:ext cx="581" cy="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ADADA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chemeClr val="bg1"/>
                        </a:outerShdw>
                      </a:effectLst>
                    </a14:hiddenEffects>
                  </a:ext>
                </a:extLst>
              </p:spPr>
              <p:txBody>
                <a:bodyPr lIns="34016" tIns="34016" rIns="34016" bIns="34016" anchor="ctr"/>
                <a:lstStyle>
                  <a:lvl1pPr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90000"/>
                    <a:buFont typeface="Wingdings" pitchFamily="2" charset="2"/>
                    <a:buNone/>
                    <a:tabLst/>
                    <a:defRPr/>
                  </a:pPr>
                  <a:r>
                    <a:rPr kumimoji="1" lang="ko-KR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D2D8A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시스템</a:t>
                  </a:r>
                  <a:br>
                    <a:rPr kumimoji="1" lang="ko-KR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D2D8A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</a:br>
                  <a:r>
                    <a:rPr kumimoji="1" lang="ko-KR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D2D8A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구축일정</a:t>
                  </a:r>
                </a:p>
              </p:txBody>
            </p:sp>
          </p:grpSp>
          <p:grpSp>
            <p:nvGrpSpPr>
              <p:cNvPr id="115" name="Group 72">
                <a:extLst>
                  <a:ext uri="{FF2B5EF4-FFF2-40B4-BE49-F238E27FC236}">
                    <a16:creationId xmlns:a16="http://schemas.microsoft.com/office/drawing/2014/main" id="{AB1BB7E0-CFF9-4837-8FC0-82DFC14C99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26" y="1431"/>
                <a:ext cx="856" cy="266"/>
                <a:chOff x="1022" y="1431"/>
                <a:chExt cx="856" cy="266"/>
              </a:xfrm>
            </p:grpSpPr>
            <p:grpSp>
              <p:nvGrpSpPr>
                <p:cNvPr id="132" name="Group 73">
                  <a:extLst>
                    <a:ext uri="{FF2B5EF4-FFF2-40B4-BE49-F238E27FC236}">
                      <a16:creationId xmlns:a16="http://schemas.microsoft.com/office/drawing/2014/main" id="{B05E02BB-7349-42BE-9620-433073AF21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22" y="1431"/>
                  <a:ext cx="856" cy="266"/>
                  <a:chOff x="1022" y="1431"/>
                  <a:chExt cx="856" cy="266"/>
                </a:xfrm>
              </p:grpSpPr>
              <p:sp>
                <p:nvSpPr>
                  <p:cNvPr id="134" name="Freeform 74">
                    <a:extLst>
                      <a:ext uri="{FF2B5EF4-FFF2-40B4-BE49-F238E27FC236}">
                        <a16:creationId xmlns:a16="http://schemas.microsoft.com/office/drawing/2014/main" id="{6838BBA1-BB0B-498B-97A2-5E36F28355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85" y="1475"/>
                    <a:ext cx="93" cy="167"/>
                  </a:xfrm>
                  <a:custGeom>
                    <a:avLst/>
                    <a:gdLst>
                      <a:gd name="T0" fmla="*/ 0 w 99"/>
                      <a:gd name="T1" fmla="*/ 0 h 240"/>
                      <a:gd name="T2" fmla="*/ 87 w 99"/>
                      <a:gd name="T3" fmla="*/ 63 h 240"/>
                      <a:gd name="T4" fmla="*/ 10 w 99"/>
                      <a:gd name="T5" fmla="*/ 116 h 240"/>
                      <a:gd name="T6" fmla="*/ 0 w 99"/>
                      <a:gd name="T7" fmla="*/ 0 h 24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9" h="240">
                        <a:moveTo>
                          <a:pt x="0" y="0"/>
                        </a:moveTo>
                        <a:lnTo>
                          <a:pt x="99" y="129"/>
                        </a:lnTo>
                        <a:lnTo>
                          <a:pt x="12" y="2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76F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35" name="AutoShape 75">
                    <a:extLst>
                      <a:ext uri="{FF2B5EF4-FFF2-40B4-BE49-F238E27FC236}">
                        <a16:creationId xmlns:a16="http://schemas.microsoft.com/office/drawing/2014/main" id="{13917D69-08F1-43C2-A8C1-A51A4F9B80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22" y="1431"/>
                    <a:ext cx="834" cy="266"/>
                  </a:xfrm>
                  <a:prstGeom prst="chevron">
                    <a:avLst>
                      <a:gd name="adj" fmla="val 40730"/>
                    </a:avLst>
                  </a:prstGeom>
                  <a:solidFill>
                    <a:srgbClr val="C9DBED"/>
                  </a:solidFill>
                  <a:ln w="12700" algn="ctr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33" name="Text Box 76">
                  <a:extLst>
                    <a:ext uri="{FF2B5EF4-FFF2-40B4-BE49-F238E27FC236}">
                      <a16:creationId xmlns:a16="http://schemas.microsoft.com/office/drawing/2014/main" id="{97C8614F-AA00-4DF8-824E-3068B147B5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60" y="1454"/>
                  <a:ext cx="580" cy="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ADADA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chemeClr val="bg1"/>
                        </a:outerShdw>
                      </a:effectLst>
                    </a14:hiddenEffects>
                  </a:ext>
                </a:extLst>
              </p:spPr>
              <p:txBody>
                <a:bodyPr lIns="34016" tIns="34016" rIns="34016" bIns="34016" anchor="ctr"/>
                <a:lstStyle>
                  <a:lvl1pPr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90000"/>
                    <a:buFont typeface="Wingdings" pitchFamily="2" charset="2"/>
                    <a:buNone/>
                    <a:tabLst/>
                    <a:defRPr/>
                  </a:pPr>
                  <a:r>
                    <a:rPr kumimoji="1" lang="ko-KR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D2D8A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구축 사전단계</a:t>
                  </a:r>
                </a:p>
              </p:txBody>
            </p:sp>
          </p:grpSp>
          <p:sp>
            <p:nvSpPr>
              <p:cNvPr id="116" name="Freeform 84">
                <a:extLst>
                  <a:ext uri="{FF2B5EF4-FFF2-40B4-BE49-F238E27FC236}">
                    <a16:creationId xmlns:a16="http://schemas.microsoft.com/office/drawing/2014/main" id="{2CF06A54-A713-4622-BCBD-B0725E844A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4" y="1475"/>
                <a:ext cx="93" cy="167"/>
              </a:xfrm>
              <a:custGeom>
                <a:avLst/>
                <a:gdLst>
                  <a:gd name="T0" fmla="*/ 0 w 99"/>
                  <a:gd name="T1" fmla="*/ 0 h 240"/>
                  <a:gd name="T2" fmla="*/ 87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76FA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17" name="Group 87">
                <a:extLst>
                  <a:ext uri="{FF2B5EF4-FFF2-40B4-BE49-F238E27FC236}">
                    <a16:creationId xmlns:a16="http://schemas.microsoft.com/office/drawing/2014/main" id="{4749C6C6-5F60-4F30-AE17-727C997249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57" y="1431"/>
                <a:ext cx="855" cy="266"/>
                <a:chOff x="5157" y="1431"/>
                <a:chExt cx="855" cy="266"/>
              </a:xfrm>
            </p:grpSpPr>
            <p:grpSp>
              <p:nvGrpSpPr>
                <p:cNvPr id="128" name="Group 88">
                  <a:extLst>
                    <a:ext uri="{FF2B5EF4-FFF2-40B4-BE49-F238E27FC236}">
                      <a16:creationId xmlns:a16="http://schemas.microsoft.com/office/drawing/2014/main" id="{C500380C-8026-426C-937C-0865ACFF75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57" y="1431"/>
                  <a:ext cx="855" cy="266"/>
                  <a:chOff x="5157" y="1431"/>
                  <a:chExt cx="855" cy="266"/>
                </a:xfrm>
              </p:grpSpPr>
              <p:sp>
                <p:nvSpPr>
                  <p:cNvPr id="130" name="Freeform 89">
                    <a:extLst>
                      <a:ext uri="{FF2B5EF4-FFF2-40B4-BE49-F238E27FC236}">
                        <a16:creationId xmlns:a16="http://schemas.microsoft.com/office/drawing/2014/main" id="{2D89F2DB-3B8D-4FD3-9877-4A5D20883B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919" y="1475"/>
                    <a:ext cx="93" cy="167"/>
                  </a:xfrm>
                  <a:custGeom>
                    <a:avLst/>
                    <a:gdLst>
                      <a:gd name="T0" fmla="*/ 0 w 99"/>
                      <a:gd name="T1" fmla="*/ 0 h 240"/>
                      <a:gd name="T2" fmla="*/ 87 w 99"/>
                      <a:gd name="T3" fmla="*/ 63 h 240"/>
                      <a:gd name="T4" fmla="*/ 10 w 99"/>
                      <a:gd name="T5" fmla="*/ 116 h 240"/>
                      <a:gd name="T6" fmla="*/ 0 w 99"/>
                      <a:gd name="T7" fmla="*/ 0 h 24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9" h="240">
                        <a:moveTo>
                          <a:pt x="0" y="0"/>
                        </a:moveTo>
                        <a:lnTo>
                          <a:pt x="99" y="129"/>
                        </a:lnTo>
                        <a:lnTo>
                          <a:pt x="12" y="2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76F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31" name="AutoShape 90">
                    <a:extLst>
                      <a:ext uri="{FF2B5EF4-FFF2-40B4-BE49-F238E27FC236}">
                        <a16:creationId xmlns:a16="http://schemas.microsoft.com/office/drawing/2014/main" id="{644303B9-9050-4BB4-AE88-411A2E205E9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57" y="1431"/>
                    <a:ext cx="834" cy="266"/>
                  </a:xfrm>
                  <a:prstGeom prst="chevron">
                    <a:avLst>
                      <a:gd name="adj" fmla="val 40730"/>
                    </a:avLst>
                  </a:prstGeom>
                  <a:solidFill>
                    <a:srgbClr val="C9DBED"/>
                  </a:solidFill>
                  <a:ln w="12700" algn="ctr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9" name="Text Box 91">
                  <a:extLst>
                    <a:ext uri="{FF2B5EF4-FFF2-40B4-BE49-F238E27FC236}">
                      <a16:creationId xmlns:a16="http://schemas.microsoft.com/office/drawing/2014/main" id="{3FF774CC-E6A4-41B9-8BB6-186C0D0FB7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294" y="1454"/>
                  <a:ext cx="581" cy="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ADADA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chemeClr val="bg1"/>
                        </a:outerShdw>
                      </a:effectLst>
                    </a14:hiddenEffects>
                  </a:ext>
                </a:extLst>
              </p:spPr>
              <p:txBody>
                <a:bodyPr lIns="34016" tIns="34016" rIns="34016" bIns="34016" anchor="ctr"/>
                <a:lstStyle>
                  <a:lvl1pPr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90000"/>
                    <a:buFont typeface="Wingdings" pitchFamily="2" charset="2"/>
                    <a:buNone/>
                    <a:tabLst/>
                    <a:defRPr/>
                  </a:pPr>
                  <a:r>
                    <a:rPr kumimoji="1" lang="ko-KR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D2D8A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유지보수</a:t>
                  </a:r>
                </a:p>
              </p:txBody>
            </p:sp>
          </p:grpSp>
          <p:grpSp>
            <p:nvGrpSpPr>
              <p:cNvPr id="118" name="Group 92">
                <a:extLst>
                  <a:ext uri="{FF2B5EF4-FFF2-40B4-BE49-F238E27FC236}">
                    <a16:creationId xmlns:a16="http://schemas.microsoft.com/office/drawing/2014/main" id="{F1708DA2-5318-43B7-B52C-799429AB1F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431"/>
                <a:ext cx="861" cy="266"/>
                <a:chOff x="4336" y="1431"/>
                <a:chExt cx="861" cy="266"/>
              </a:xfrm>
            </p:grpSpPr>
            <p:grpSp>
              <p:nvGrpSpPr>
                <p:cNvPr id="124" name="Group 93">
                  <a:extLst>
                    <a:ext uri="{FF2B5EF4-FFF2-40B4-BE49-F238E27FC236}">
                      <a16:creationId xmlns:a16="http://schemas.microsoft.com/office/drawing/2014/main" id="{6145A25E-816B-4FFD-B4A6-4DE1FDA8898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36" y="1431"/>
                  <a:ext cx="861" cy="266"/>
                  <a:chOff x="4336" y="1431"/>
                  <a:chExt cx="861" cy="266"/>
                </a:xfrm>
              </p:grpSpPr>
              <p:sp>
                <p:nvSpPr>
                  <p:cNvPr id="126" name="Freeform 94">
                    <a:extLst>
                      <a:ext uri="{FF2B5EF4-FFF2-40B4-BE49-F238E27FC236}">
                        <a16:creationId xmlns:a16="http://schemas.microsoft.com/office/drawing/2014/main" id="{6268AF31-3BB5-4854-8C78-E93E6DF987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03" y="1475"/>
                    <a:ext cx="94" cy="167"/>
                  </a:xfrm>
                  <a:custGeom>
                    <a:avLst/>
                    <a:gdLst>
                      <a:gd name="T0" fmla="*/ 0 w 99"/>
                      <a:gd name="T1" fmla="*/ 0 h 240"/>
                      <a:gd name="T2" fmla="*/ 89 w 99"/>
                      <a:gd name="T3" fmla="*/ 63 h 240"/>
                      <a:gd name="T4" fmla="*/ 10 w 99"/>
                      <a:gd name="T5" fmla="*/ 116 h 240"/>
                      <a:gd name="T6" fmla="*/ 0 w 99"/>
                      <a:gd name="T7" fmla="*/ 0 h 24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99" h="240">
                        <a:moveTo>
                          <a:pt x="0" y="0"/>
                        </a:moveTo>
                        <a:lnTo>
                          <a:pt x="99" y="129"/>
                        </a:lnTo>
                        <a:lnTo>
                          <a:pt x="12" y="24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76FA7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27" name="AutoShape 95">
                    <a:extLst>
                      <a:ext uri="{FF2B5EF4-FFF2-40B4-BE49-F238E27FC236}">
                        <a16:creationId xmlns:a16="http://schemas.microsoft.com/office/drawing/2014/main" id="{0065F32B-EB5C-4BD7-A6F9-6E142DF43D0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36" y="1431"/>
                    <a:ext cx="834" cy="266"/>
                  </a:xfrm>
                  <a:prstGeom prst="chevron">
                    <a:avLst>
                      <a:gd name="adj" fmla="val 40730"/>
                    </a:avLst>
                  </a:prstGeom>
                  <a:solidFill>
                    <a:srgbClr val="C9DBED"/>
                  </a:solidFill>
                  <a:ln w="12700" algn="ctr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25" name="Text Box 96">
                  <a:extLst>
                    <a:ext uri="{FF2B5EF4-FFF2-40B4-BE49-F238E27FC236}">
                      <a16:creationId xmlns:a16="http://schemas.microsoft.com/office/drawing/2014/main" id="{CA7B94BD-8FC1-418E-A901-8D251CF8E6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76" y="1454"/>
                  <a:ext cx="581" cy="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ADADA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folHlink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17961" dir="2700000" algn="ctr" rotWithShape="0">
                          <a:schemeClr val="bg1"/>
                        </a:outerShdw>
                      </a:effectLst>
                    </a14:hiddenEffects>
                  </a:ext>
                </a:extLst>
              </p:spPr>
              <p:txBody>
                <a:bodyPr lIns="34016" tIns="34016" rIns="34016" bIns="34016" anchor="ctr"/>
                <a:lstStyle>
                  <a:lvl1pPr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 eaLnBrk="0" hangingPunct="0"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defTabSz="1042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100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5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90000"/>
                    <a:buFont typeface="Wingdings" pitchFamily="2" charset="2"/>
                    <a:buNone/>
                    <a:tabLst/>
                    <a:defRPr/>
                  </a:pPr>
                  <a:r>
                    <a:rPr kumimoji="1" lang="ko-KR" alt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D2D8A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itchFamily="50" charset="-127"/>
                    </a:rPr>
                    <a:t>안정화</a:t>
                  </a:r>
                </a:p>
              </p:txBody>
            </p:sp>
          </p:grpSp>
          <p:grpSp>
            <p:nvGrpSpPr>
              <p:cNvPr id="119" name="Group 97">
                <a:extLst>
                  <a:ext uri="{FF2B5EF4-FFF2-40B4-BE49-F238E27FC236}">
                    <a16:creationId xmlns:a16="http://schemas.microsoft.com/office/drawing/2014/main" id="{71A86C63-FFE8-4C64-ADC3-C43ADFCD8A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36" y="1431"/>
                <a:ext cx="2535" cy="266"/>
                <a:chOff x="1842" y="1431"/>
                <a:chExt cx="2535" cy="266"/>
              </a:xfrm>
            </p:grpSpPr>
            <p:sp>
              <p:nvSpPr>
                <p:cNvPr id="120" name="Freeform 98">
                  <a:extLst>
                    <a:ext uri="{FF2B5EF4-FFF2-40B4-BE49-F238E27FC236}">
                      <a16:creationId xmlns:a16="http://schemas.microsoft.com/office/drawing/2014/main" id="{0CAD2C58-E773-4EE5-874A-420C4AD544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1" y="1475"/>
                  <a:ext cx="93" cy="167"/>
                </a:xfrm>
                <a:custGeom>
                  <a:avLst/>
                  <a:gdLst>
                    <a:gd name="T0" fmla="*/ 0 w 99"/>
                    <a:gd name="T1" fmla="*/ 0 h 240"/>
                    <a:gd name="T2" fmla="*/ 87 w 99"/>
                    <a:gd name="T3" fmla="*/ 63 h 240"/>
                    <a:gd name="T4" fmla="*/ 10 w 99"/>
                    <a:gd name="T5" fmla="*/ 116 h 240"/>
                    <a:gd name="T6" fmla="*/ 0 w 99"/>
                    <a:gd name="T7" fmla="*/ 0 h 24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99" h="240">
                      <a:moveTo>
                        <a:pt x="0" y="0"/>
                      </a:moveTo>
                      <a:lnTo>
                        <a:pt x="99" y="129"/>
                      </a:lnTo>
                      <a:lnTo>
                        <a:pt x="12" y="2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76FA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base" latin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맑은 고딕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21" name="Group 99">
                  <a:extLst>
                    <a:ext uri="{FF2B5EF4-FFF2-40B4-BE49-F238E27FC236}">
                      <a16:creationId xmlns:a16="http://schemas.microsoft.com/office/drawing/2014/main" id="{8B816E84-B9CA-42A4-A374-58891C592E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42" y="1431"/>
                  <a:ext cx="2535" cy="266"/>
                  <a:chOff x="1831" y="1431"/>
                  <a:chExt cx="2535" cy="266"/>
                </a:xfrm>
              </p:grpSpPr>
              <p:sp>
                <p:nvSpPr>
                  <p:cNvPr id="122" name="AutoShape 100">
                    <a:extLst>
                      <a:ext uri="{FF2B5EF4-FFF2-40B4-BE49-F238E27FC236}">
                        <a16:creationId xmlns:a16="http://schemas.microsoft.com/office/drawing/2014/main" id="{2EC4E8C8-73D9-4F32-82AB-D8F16B2ED4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31" y="1431"/>
                    <a:ext cx="2535" cy="266"/>
                  </a:xfrm>
                  <a:prstGeom prst="chevron">
                    <a:avLst>
                      <a:gd name="adj" fmla="val 40679"/>
                    </a:avLst>
                  </a:prstGeom>
                  <a:solidFill>
                    <a:srgbClr val="C9DBED"/>
                  </a:solidFill>
                  <a:ln w="12700" algn="ctr">
                    <a:solidFill>
                      <a:srgbClr val="FFFFFF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맑은 고딕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23" name="Text Box 101">
                    <a:extLst>
                      <a:ext uri="{FF2B5EF4-FFF2-40B4-BE49-F238E27FC236}">
                        <a16:creationId xmlns:a16="http://schemas.microsoft.com/office/drawing/2014/main" id="{B7AB854A-E6A5-4153-B183-63582B9F882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446" y="1454"/>
                    <a:ext cx="1259" cy="22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DADADA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17961" dir="2700000" algn="ctr" rotWithShape="0">
                            <a:schemeClr val="bg1"/>
                          </a:outerShdw>
                        </a:effectLst>
                      </a14:hiddenEffects>
                    </a:ext>
                  </a:extLst>
                </p:spPr>
                <p:txBody>
                  <a:bodyPr lIns="34016" tIns="34016" rIns="34016" bIns="34016" anchor="ctr"/>
                  <a:lstStyle>
                    <a:lvl1pPr eaLnBrk="0" hangingPunct="0">
                      <a:defRPr kumimoji="1" sz="21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1pPr>
                    <a:lvl2pPr marL="742950" indent="-285750" eaLnBrk="0" hangingPunct="0">
                      <a:defRPr kumimoji="1" sz="21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2pPr>
                    <a:lvl3pPr marL="1143000" indent="-228600" eaLnBrk="0" hangingPunct="0">
                      <a:defRPr kumimoji="1" sz="21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3pPr>
                    <a:lvl4pPr marL="1600200" indent="-228600" eaLnBrk="0" hangingPunct="0">
                      <a:defRPr kumimoji="1" sz="21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4pPr>
                    <a:lvl5pPr marL="2057400" indent="-228600" eaLnBrk="0" hangingPunct="0">
                      <a:defRPr kumimoji="1" sz="21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5pPr>
                    <a:lvl6pPr marL="2514600" indent="-228600" defTabSz="1042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1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6pPr>
                    <a:lvl7pPr marL="2971800" indent="-228600" defTabSz="1042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1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7pPr>
                    <a:lvl8pPr marL="3429000" indent="-228600" defTabSz="1042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1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8pPr>
                    <a:lvl9pPr marL="3886200" indent="-228600" defTabSz="1042988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sz="2100">
                        <a:solidFill>
                          <a:schemeClr val="tx1"/>
                        </a:solidFill>
                        <a:latin typeface="굴림" pitchFamily="50" charset="-127"/>
                        <a:ea typeface="굴림" pitchFamily="50" charset="-127"/>
                      </a:defRPr>
                    </a:lvl9pPr>
                  </a:lstStyle>
                  <a:p>
                    <a:pPr marL="0" marR="0" lvl="0" indent="0" algn="ctr" defTabSz="914400" eaLnBrk="1" fontAlgn="base" latinLnBrk="0" hangingPunct="1">
                      <a:lnSpc>
                        <a:spcPct val="105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90000"/>
                      <a:buFont typeface="Wingdings" pitchFamily="2" charset="2"/>
                      <a:buNone/>
                      <a:tabLst/>
                      <a:defRPr/>
                    </a:pPr>
                    <a:r>
                      <a:rPr kumimoji="1" lang="ko-KR" alt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2D2D8A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맑은 고딕" pitchFamily="50" charset="-127"/>
                      </a:rPr>
                      <a:t>구축 및 테스트 단계</a:t>
                    </a: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3265065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4"/>
            </a:pPr>
            <a:r>
              <a:rPr lang="ko-KR" altLang="en-US" sz="2600" b="1" dirty="0">
                <a:latin typeface="맑은 고딕" panose="020B0503020000020004" pitchFamily="50" charset="-127"/>
              </a:rPr>
              <a:t>교육훈련 방안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모서리가 둥근 직사각형 69">
            <a:extLst>
              <a:ext uri="{FF2B5EF4-FFF2-40B4-BE49-F238E27FC236}">
                <a16:creationId xmlns:a16="http://schemas.microsoft.com/office/drawing/2014/main" id="{4C014832-6D8D-4AC3-85F8-F435EA3DF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85511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교육 훈련 내용</a:t>
            </a:r>
            <a:r>
              <a: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일정</a:t>
            </a:r>
            <a:r>
              <a:rPr lang="en-US" altLang="ko-KR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/</a:t>
            </a:r>
            <a:r>
              <a:rPr lang="ko-KR" altLang="en-US" sz="1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cs typeface="Arial" pitchFamily="34" charset="0"/>
              </a:rPr>
              <a:t>조직 등 기술</a:t>
            </a:r>
            <a:endParaRPr lang="ko-KR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cs typeface="Arial" pitchFamily="34" charset="0"/>
            </a:endParaRPr>
          </a:p>
        </p:txBody>
      </p:sp>
      <p:grpSp>
        <p:nvGrpSpPr>
          <p:cNvPr id="78" name="Group 11">
            <a:extLst>
              <a:ext uri="{FF2B5EF4-FFF2-40B4-BE49-F238E27FC236}">
                <a16:creationId xmlns:a16="http://schemas.microsoft.com/office/drawing/2014/main" id="{4C498D80-29ED-4148-84C0-9978620134B4}"/>
              </a:ext>
            </a:extLst>
          </p:cNvPr>
          <p:cNvGrpSpPr>
            <a:grpSpLocks/>
          </p:cNvGrpSpPr>
          <p:nvPr/>
        </p:nvGrpSpPr>
        <p:grpSpPr bwMode="auto">
          <a:xfrm>
            <a:off x="623888" y="1716569"/>
            <a:ext cx="4183202" cy="4115613"/>
            <a:chOff x="704" y="2213"/>
            <a:chExt cx="2692" cy="1890"/>
          </a:xfrm>
        </p:grpSpPr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0313F1F8-A4ED-49AF-A0B6-CD0D5F90C20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944" y="3320"/>
              <a:ext cx="638" cy="465"/>
            </a:xfrm>
            <a:custGeom>
              <a:avLst/>
              <a:gdLst>
                <a:gd name="T0" fmla="*/ 0 w 736"/>
                <a:gd name="T1" fmla="*/ 99132 h 272"/>
                <a:gd name="T2" fmla="*/ 0 w 736"/>
                <a:gd name="T3" fmla="*/ 0 h 272"/>
                <a:gd name="T4" fmla="*/ 153 w 736"/>
                <a:gd name="T5" fmla="*/ 0 h 272"/>
                <a:gd name="T6" fmla="*/ 0 60000 65536"/>
                <a:gd name="T7" fmla="*/ 0 60000 65536"/>
                <a:gd name="T8" fmla="*/ 0 60000 65536"/>
                <a:gd name="T9" fmla="*/ 0 w 736"/>
                <a:gd name="T10" fmla="*/ 0 h 272"/>
                <a:gd name="T11" fmla="*/ 736 w 736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6" h="272">
                  <a:moveTo>
                    <a:pt x="0" y="272"/>
                  </a:moveTo>
                  <a:lnTo>
                    <a:pt x="0" y="0"/>
                  </a:lnTo>
                  <a:lnTo>
                    <a:pt x="736" y="0"/>
                  </a:ln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0524A581-FAA8-4720-989B-F37210670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" y="2752"/>
              <a:ext cx="638" cy="528"/>
            </a:xfrm>
            <a:custGeom>
              <a:avLst/>
              <a:gdLst>
                <a:gd name="T0" fmla="*/ 0 w 736"/>
                <a:gd name="T1" fmla="*/ 401237 h 272"/>
                <a:gd name="T2" fmla="*/ 0 w 736"/>
                <a:gd name="T3" fmla="*/ 0 h 272"/>
                <a:gd name="T4" fmla="*/ 153 w 736"/>
                <a:gd name="T5" fmla="*/ 0 h 272"/>
                <a:gd name="T6" fmla="*/ 0 60000 65536"/>
                <a:gd name="T7" fmla="*/ 0 60000 65536"/>
                <a:gd name="T8" fmla="*/ 0 60000 65536"/>
                <a:gd name="T9" fmla="*/ 0 w 736"/>
                <a:gd name="T10" fmla="*/ 0 h 272"/>
                <a:gd name="T11" fmla="*/ 736 w 736"/>
                <a:gd name="T12" fmla="*/ 272 h 2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36" h="272">
                  <a:moveTo>
                    <a:pt x="0" y="272"/>
                  </a:moveTo>
                  <a:lnTo>
                    <a:pt x="0" y="0"/>
                  </a:lnTo>
                  <a:lnTo>
                    <a:pt x="736" y="0"/>
                  </a:ln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Rectangle 14">
              <a:extLst>
                <a:ext uri="{FF2B5EF4-FFF2-40B4-BE49-F238E27FC236}">
                  <a16:creationId xmlns:a16="http://schemas.microsoft.com/office/drawing/2014/main" id="{EE7EBB5E-501A-445F-8C7C-07F06805A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3003"/>
              <a:ext cx="493" cy="44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>
              <a:outerShdw dist="35921" dir="2700000" algn="ctr" rotWithShape="0">
                <a:sysClr val="windowText" lastClr="00000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운영 및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요원</a:t>
              </a:r>
            </a:p>
          </p:txBody>
        </p:sp>
        <p:sp>
          <p:nvSpPr>
            <p:cNvPr id="82" name="Rectangle 15">
              <a:extLst>
                <a:ext uri="{FF2B5EF4-FFF2-40B4-BE49-F238E27FC236}">
                  <a16:creationId xmlns:a16="http://schemas.microsoft.com/office/drawing/2014/main" id="{E8820E71-E2D9-4EDB-852D-900F1DAB8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2552"/>
              <a:ext cx="808" cy="44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>
              <a:outerShdw dist="35921" dir="2700000" algn="ctr" rotWithShape="0">
                <a:sysClr val="windowText" lastClr="00000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정책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백업시스템</a:t>
              </a:r>
            </a:p>
          </p:txBody>
        </p:sp>
        <p:sp>
          <p:nvSpPr>
            <p:cNvPr id="83" name="Rectangle 16">
              <a:extLst>
                <a:ext uri="{FF2B5EF4-FFF2-40B4-BE49-F238E27FC236}">
                  <a16:creationId xmlns:a16="http://schemas.microsoft.com/office/drawing/2014/main" id="{B9A7CC6E-5F75-42AB-B408-8029446FB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4" y="3559"/>
              <a:ext cx="733" cy="44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>
              <a:outerShdw dist="35921" dir="2700000" algn="ctr" rotWithShape="0">
                <a:sysClr val="windowText" lastClr="00000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운영자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확인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복구</a:t>
              </a:r>
            </a:p>
          </p:txBody>
        </p:sp>
        <p:sp>
          <p:nvSpPr>
            <p:cNvPr id="84" name="Rectangle 17">
              <a:extLst>
                <a:ext uri="{FF2B5EF4-FFF2-40B4-BE49-F238E27FC236}">
                  <a16:creationId xmlns:a16="http://schemas.microsoft.com/office/drawing/2014/main" id="{8E6EA4A8-7101-492C-BFD4-7D7B49E8F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5" y="3049"/>
              <a:ext cx="779" cy="44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ffectLst>
              <a:outerShdw dist="35921" dir="2700000" algn="ctr" rotWithShape="0">
                <a:sysClr val="windowText" lastClr="000000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전문가</a:t>
              </a: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인프라</a:t>
              </a:r>
            </a:p>
          </p:txBody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D7C91606-D39B-4083-93FC-3A0FCB731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" y="2767"/>
              <a:ext cx="652" cy="342"/>
            </a:xfrm>
            <a:custGeom>
              <a:avLst/>
              <a:gdLst>
                <a:gd name="T0" fmla="*/ 0 w 752"/>
                <a:gd name="T1" fmla="*/ 0 h 176"/>
                <a:gd name="T2" fmla="*/ 156 w 752"/>
                <a:gd name="T3" fmla="*/ 0 h 176"/>
                <a:gd name="T4" fmla="*/ 156 w 752"/>
                <a:gd name="T5" fmla="*/ 262672 h 176"/>
                <a:gd name="T6" fmla="*/ 0 60000 65536"/>
                <a:gd name="T7" fmla="*/ 0 60000 65536"/>
                <a:gd name="T8" fmla="*/ 0 60000 65536"/>
                <a:gd name="T9" fmla="*/ 0 w 752"/>
                <a:gd name="T10" fmla="*/ 0 h 176"/>
                <a:gd name="T11" fmla="*/ 752 w 752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52" h="176">
                  <a:moveTo>
                    <a:pt x="0" y="0"/>
                  </a:moveTo>
                  <a:lnTo>
                    <a:pt x="752" y="0"/>
                  </a:lnTo>
                  <a:lnTo>
                    <a:pt x="752" y="176"/>
                  </a:ln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5A4E35EE-3F7A-4C9A-B051-567795101F7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332" y="3467"/>
              <a:ext cx="652" cy="342"/>
            </a:xfrm>
            <a:custGeom>
              <a:avLst/>
              <a:gdLst>
                <a:gd name="T0" fmla="*/ 0 w 752"/>
                <a:gd name="T1" fmla="*/ 0 h 176"/>
                <a:gd name="T2" fmla="*/ 156 w 752"/>
                <a:gd name="T3" fmla="*/ 0 h 176"/>
                <a:gd name="T4" fmla="*/ 156 w 752"/>
                <a:gd name="T5" fmla="*/ 262672 h 176"/>
                <a:gd name="T6" fmla="*/ 0 60000 65536"/>
                <a:gd name="T7" fmla="*/ 0 60000 65536"/>
                <a:gd name="T8" fmla="*/ 0 60000 65536"/>
                <a:gd name="T9" fmla="*/ 0 w 752"/>
                <a:gd name="T10" fmla="*/ 0 h 176"/>
                <a:gd name="T11" fmla="*/ 752 w 752"/>
                <a:gd name="T12" fmla="*/ 176 h 1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52" h="176">
                  <a:moveTo>
                    <a:pt x="0" y="0"/>
                  </a:moveTo>
                  <a:lnTo>
                    <a:pt x="752" y="0"/>
                  </a:lnTo>
                  <a:lnTo>
                    <a:pt x="752" y="176"/>
                  </a:lnTo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9" name="Rectangle 20">
              <a:extLst>
                <a:ext uri="{FF2B5EF4-FFF2-40B4-BE49-F238E27FC236}">
                  <a16:creationId xmlns:a16="http://schemas.microsoft.com/office/drawing/2014/main" id="{09901579-2D52-414C-BAC7-B9B97B499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2457"/>
              <a:ext cx="901" cy="1646"/>
            </a:xfrm>
            <a:prstGeom prst="rect">
              <a:avLst/>
            </a:prstGeom>
            <a:noFill/>
            <a:ln w="12700">
              <a:solidFill>
                <a:srgbClr val="333399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0" name="Rectangle 21">
              <a:extLst>
                <a:ext uri="{FF2B5EF4-FFF2-40B4-BE49-F238E27FC236}">
                  <a16:creationId xmlns:a16="http://schemas.microsoft.com/office/drawing/2014/main" id="{09C6219C-ECE5-4ECD-B2D1-A7E798AB93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5" y="2457"/>
              <a:ext cx="911" cy="1646"/>
            </a:xfrm>
            <a:prstGeom prst="rect">
              <a:avLst/>
            </a:prstGeom>
            <a:noFill/>
            <a:ln w="12700">
              <a:solidFill>
                <a:srgbClr val="333399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Text Box 22">
              <a:extLst>
                <a:ext uri="{FF2B5EF4-FFF2-40B4-BE49-F238E27FC236}">
                  <a16:creationId xmlns:a16="http://schemas.microsoft.com/office/drawing/2014/main" id="{0D3AB611-E6C6-457E-8BF5-C6C432BA05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6" y="2213"/>
              <a:ext cx="865" cy="231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prstShdw prst="shdw17" dist="17961" dir="2700000">
                <a:srgbClr val="326194"/>
              </a:prstShdw>
            </a:effectLst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운영</a:t>
              </a:r>
              <a:r>
                <a:rPr kumimoji="1" lang="en-US" altLang="ko-KR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kumimoji="1" lang="ko-KR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 </a:t>
              </a:r>
              <a:endParaRPr kumimoji="1" lang="en-US" altLang="ko-KR" sz="105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기술이전</a:t>
              </a:r>
            </a:p>
          </p:txBody>
        </p:sp>
        <p:sp>
          <p:nvSpPr>
            <p:cNvPr id="142" name="Text Box 23">
              <a:extLst>
                <a:ext uri="{FF2B5EF4-FFF2-40B4-BE49-F238E27FC236}">
                  <a16:creationId xmlns:a16="http://schemas.microsoft.com/office/drawing/2014/main" id="{D6C8CBCD-7D6F-4F9C-AB2B-3B95EC570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6" y="2213"/>
              <a:ext cx="756" cy="11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prstShdw prst="shdw17" dist="17961" dir="2700000">
                <a:srgbClr val="326194"/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bg1"/>
                  </a:solidFill>
                  <a:latin typeface="산돌고딕B" pitchFamily="50" charset="-127"/>
                  <a:ea typeface="산돌고딕B" pitchFamily="50" charset="-127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전문가 교육</a:t>
              </a:r>
            </a:p>
          </p:txBody>
        </p:sp>
      </p:grpSp>
      <p:graphicFrame>
        <p:nvGraphicFramePr>
          <p:cNvPr id="143" name="Group 123">
            <a:extLst>
              <a:ext uri="{FF2B5EF4-FFF2-40B4-BE49-F238E27FC236}">
                <a16:creationId xmlns:a16="http://schemas.microsoft.com/office/drawing/2014/main" id="{96674D82-002A-4B89-8D34-EA101D9D7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88100"/>
              </p:ext>
            </p:extLst>
          </p:nvPr>
        </p:nvGraphicFramePr>
        <p:xfrm>
          <a:off x="5148303" y="1673940"/>
          <a:ext cx="4127460" cy="4226065"/>
        </p:xfrm>
        <a:graphic>
          <a:graphicData uri="http://schemas.openxmlformats.org/drawingml/2006/table">
            <a:tbl>
              <a:tblPr/>
              <a:tblGrid>
                <a:gridCol w="9742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49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36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122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구분       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내용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운영자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142">
                <a:tc rowSpan="2"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개요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7800" marR="0" lvl="0" indent="-17780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일반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2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9388" marR="0" lvl="0" indent="-179388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운영 관리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142">
                <a:tc rowSpan="2"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소프트웨어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79388" marR="0" lvl="0" indent="-179388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구성 및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스케쥴링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1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0975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수행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142">
                <a:tc rowSpan="2"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하드웨어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0975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시스템 운영</a:t>
                      </a:r>
                      <a:endParaRPr kumimoji="0"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14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6800" marB="468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80975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시스템 관리</a:t>
                      </a:r>
                      <a:endParaRPr kumimoji="0"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8821"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및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복구 방안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시스템 구성의 이해</a:t>
                      </a:r>
                    </a:p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운영 방법 및 장애 발생 시</a:t>
                      </a:r>
                    </a:p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대응 방법 및 대책 방안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</a:t>
                      </a: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06173">
                <a:tc gridSpan="4"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61950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장소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</a:t>
                      </a:r>
                      <a:r>
                        <a:rPr kumimoji="1" lang="ko-KR" altLang="en-US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제안사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지정 장소</a:t>
                      </a:r>
                    </a:p>
                    <a:p>
                      <a:pPr marL="361950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교육인원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또는 관련 인원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61950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교재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제공</a:t>
                      </a:r>
                    </a:p>
                    <a:p>
                      <a:pPr marL="361950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kumimoji="1" lang="ko-KR" altLang="en-US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제안사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강사 또는 엔지니어  </a:t>
                      </a:r>
                    </a:p>
                    <a:p>
                      <a:pPr marL="361950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기간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1~2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361950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lang="ko-KR" altLang="en-US" sz="1000" kern="0" dirty="0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요</a:t>
                      </a:r>
                      <a:r>
                        <a:rPr kumimoji="1" lang="ko-KR" altLang="en-US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청 시 </a:t>
                      </a:r>
                      <a:r>
                        <a:rPr kumimoji="1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ON-SITE </a:t>
                      </a:r>
                      <a:r>
                        <a:rPr kumimoji="1" lang="ko-KR" altLang="en-US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 지원</a:t>
                      </a:r>
                      <a:endParaRPr kumimoji="1" lang="ko-KR" altLang="en-US" sz="105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361950" marR="0" lvl="0" indent="-18097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Char char="§"/>
                        <a:tabLst/>
                      </a:pPr>
                      <a:endParaRPr kumimoji="1" lang="ko-KR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46806" marB="46806" anchor="ctr" horzOverflow="overflow">
                    <a:lnL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052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0835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BD5DE72C-F205-4CC4-953A-9C3982015600}"/>
              </a:ext>
            </a:extLst>
          </p:cNvPr>
          <p:cNvSpPr/>
          <p:nvPr/>
        </p:nvSpPr>
        <p:spPr>
          <a:xfrm>
            <a:off x="344488" y="2524767"/>
            <a:ext cx="4174435" cy="52323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685391" y="1140898"/>
            <a:ext cx="8535218" cy="492151"/>
          </a:xfrm>
        </p:spPr>
        <p:txBody>
          <a:bodyPr/>
          <a:lstStyle/>
          <a:p>
            <a:r>
              <a:rPr lang="ko-KR" altLang="en-US" b="1" dirty="0"/>
              <a:t>제안 목차</a:t>
            </a:r>
          </a:p>
        </p:txBody>
      </p:sp>
      <p:sp>
        <p:nvSpPr>
          <p:cNvPr id="8" name="부제목 3">
            <a:extLst>
              <a:ext uri="{FF2B5EF4-FFF2-40B4-BE49-F238E27FC236}">
                <a16:creationId xmlns:a16="http://schemas.microsoft.com/office/drawing/2014/main" id="{00BFC65C-295A-4BD1-BE83-30C9AA873F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621" y="2521527"/>
            <a:ext cx="8334539" cy="2992582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ko-KR" altLang="en-US" sz="2800" b="1" dirty="0"/>
              <a:t> 제안사 소개</a:t>
            </a:r>
            <a:endParaRPr lang="en-US" altLang="ko-KR" sz="2800" b="1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일반 현황</a:t>
            </a:r>
            <a:endParaRPr lang="en-US" altLang="ko-KR" sz="2200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조직 구성</a:t>
            </a:r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연혁</a:t>
            </a:r>
            <a:endParaRPr lang="en-US" altLang="ko-KR" sz="2200" dirty="0"/>
          </a:p>
          <a:p>
            <a:pPr marL="1055098" lvl="4" indent="-534988">
              <a:buFont typeface="+mj-lt"/>
              <a:buAutoNum type="arabicParenR"/>
            </a:pPr>
            <a:r>
              <a:rPr lang="ko-KR" altLang="en-US" sz="2200" dirty="0"/>
              <a:t>사업장 및 주요현황</a:t>
            </a:r>
          </a:p>
        </p:txBody>
      </p:sp>
    </p:spTree>
    <p:extLst>
      <p:ext uri="{BB962C8B-B14F-4D97-AF65-F5344CB8AC3E}">
        <p14:creationId xmlns:p14="http://schemas.microsoft.com/office/powerpoint/2010/main" val="11712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/>
            </a:pPr>
            <a:r>
              <a:rPr lang="ko-KR" altLang="en-US" sz="2600" b="1" dirty="0">
                <a:latin typeface="맑은 고딕" panose="020B0503020000020004" pitchFamily="50" charset="-127"/>
              </a:rPr>
              <a:t>일반 현황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91224" y="768624"/>
            <a:ext cx="9169431" cy="1003526"/>
          </a:xfrm>
        </p:spPr>
        <p:txBody>
          <a:bodyPr anchor="ctr"/>
          <a:lstStyle/>
          <a:p>
            <a:r>
              <a:rPr lang="ko-KR" altLang="en-US" sz="1600" dirty="0" err="1">
                <a:latin typeface="맑은 고딕" panose="020B0503020000020004" pitchFamily="50" charset="-127"/>
              </a:rPr>
              <a:t>시스</a:t>
            </a:r>
            <a:r>
              <a:rPr lang="ko-KR" altLang="en-US" sz="1600" dirty="0" err="1"/>
              <a:t>팩</a:t>
            </a:r>
            <a:r>
              <a:rPr lang="ko-KR" altLang="en-US" sz="1600" b="0" dirty="0" err="1">
                <a:latin typeface="맑은 고딕" panose="020B0503020000020004" pitchFamily="50" charset="-127"/>
              </a:rPr>
              <a:t>은</a:t>
            </a:r>
            <a:r>
              <a:rPr lang="ko-KR" altLang="en-US" sz="1600" b="0" dirty="0">
                <a:latin typeface="맑은 고딕" panose="020B0503020000020004" pitchFamily="50" charset="-127"/>
              </a:rPr>
              <a:t> </a:t>
            </a:r>
            <a:r>
              <a:rPr lang="en-US" altLang="ko-KR" sz="1600" b="0" dirty="0">
                <a:latin typeface="맑은 고딕" panose="020B0503020000020004" pitchFamily="50" charset="-127"/>
              </a:rPr>
              <a:t>2001</a:t>
            </a:r>
            <a:r>
              <a:rPr lang="ko-KR" altLang="en-US" sz="1600" b="0" dirty="0">
                <a:latin typeface="맑은 고딕" panose="020B0503020000020004" pitchFamily="50" charset="-127"/>
              </a:rPr>
              <a:t>년 회사설립이후 </a:t>
            </a:r>
            <a:r>
              <a:rPr lang="en-US" altLang="ko-KR" sz="1600" b="0" dirty="0">
                <a:latin typeface="맑은 고딕" panose="020B0503020000020004" pitchFamily="50" charset="-127"/>
              </a:rPr>
              <a:t>HP</a:t>
            </a:r>
            <a:r>
              <a:rPr lang="ko-KR" altLang="en-US" sz="1600" b="0" dirty="0">
                <a:latin typeface="맑은 고딕" panose="020B0503020000020004" pitchFamily="50" charset="-127"/>
              </a:rPr>
              <a:t>의 주요 </a:t>
            </a:r>
            <a:r>
              <a:rPr lang="en-US" altLang="ko-KR" sz="1600" b="0" dirty="0">
                <a:latin typeface="맑은 고딕" panose="020B0503020000020004" pitchFamily="50" charset="-127"/>
              </a:rPr>
              <a:t>Reseller</a:t>
            </a:r>
            <a:r>
              <a:rPr lang="ko-KR" altLang="en-US" sz="1600" b="0" dirty="0">
                <a:latin typeface="맑은 고딕" panose="020B0503020000020004" pitchFamily="50" charset="-127"/>
              </a:rPr>
              <a:t> 및 </a:t>
            </a:r>
            <a:r>
              <a:rPr lang="en-US" altLang="ko-KR" sz="1600" dirty="0">
                <a:latin typeface="맑은 고딕" panose="020B0503020000020004" pitchFamily="50" charset="-127"/>
              </a:rPr>
              <a:t>Veeam</a:t>
            </a:r>
            <a:r>
              <a:rPr lang="ko-KR" altLang="en-US" sz="1600" b="0" dirty="0">
                <a:latin typeface="맑은 고딕" panose="020B0503020000020004" pitchFamily="50" charset="-127"/>
              </a:rPr>
              <a:t>의 총판으로 고객의 성장이 곧 회사의 성장이란 믿음으로 정보시스템의 구축의 한 획을 담당해 지금까지 그 믿음과 신념을 바탕으로 고객과의 동반성장을 위해 최선을 다하고 있습니다</a:t>
            </a:r>
            <a:r>
              <a:rPr lang="en-US" altLang="ko-KR" sz="1600" b="0" dirty="0"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1810749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가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제안사 일반 현황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EB783E5-DE9F-427E-B44D-B67B0E08C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075088"/>
              </p:ext>
            </p:extLst>
          </p:nvPr>
        </p:nvGraphicFramePr>
        <p:xfrm>
          <a:off x="344656" y="2776149"/>
          <a:ext cx="5595102" cy="353941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91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대표이사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박동현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660350"/>
                  </a:ext>
                </a:extLst>
              </a:tr>
              <a:tr h="3105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홈페이지</a:t>
                      </a:r>
                      <a:endParaRPr lang="ko-KR" altLang="en-US" sz="1400" b="0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http://www.sispaq.co.kr/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 err="1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설립년월</a:t>
                      </a:r>
                      <a:endParaRPr lang="en-US" altLang="ko-KR" sz="1400" b="0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March, 2001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2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주요사업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Datacenter,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kern="12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Network, Software,</a:t>
                      </a:r>
                      <a:r>
                        <a:rPr lang="en-US" altLang="ko-KR" sz="1400" kern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400" kern="120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Techical</a:t>
                      </a:r>
                      <a:r>
                        <a:rPr lang="en-US" altLang="ko-KR" sz="1400" kern="12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Service</a:t>
                      </a:r>
                      <a:endParaRPr lang="ko-KR" altLang="en-US" sz="14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0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주요협력사</a:t>
                      </a:r>
                      <a:endParaRPr lang="en-US" altLang="ko-KR" sz="1400" b="0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Distributor</a:t>
                      </a:r>
                      <a:r>
                        <a:rPr lang="en-US" altLang="ko-KR" sz="1400" b="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: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VEEAM, SAMSUNG</a:t>
                      </a:r>
                      <a:endParaRPr lang="en-US" altLang="ko-KR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Partner : HPE, HPI, CISCO, Microsoft, Adobe</a:t>
                      </a: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67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시장경험</a:t>
                      </a:r>
                      <a:endParaRPr lang="ko-KR" altLang="en-US" sz="1400" b="0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Health(10Y),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Education(10Y), Samsung(18Y)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Network (10Y), Datacenter (15Y), S/W (10Y)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52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직원수</a:t>
                      </a:r>
                      <a:endParaRPr lang="ko-KR" altLang="en-US" sz="1400" b="0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영업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5, 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엔지니어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13, 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마케팅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2, </a:t>
                      </a:r>
                      <a:r>
                        <a:rPr lang="ko-KR" altLang="en-US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지원 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2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accent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사훈</a:t>
                      </a:r>
                      <a:endParaRPr lang="ko-KR" altLang="en-US" sz="1400" b="0" dirty="0">
                        <a:solidFill>
                          <a:schemeClr val="accent2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Pride,</a:t>
                      </a:r>
                      <a:r>
                        <a:rPr lang="en-US" altLang="ko-KR" sz="14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 Passion, Professional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10673A-B312-4865-8BFC-1429C86CC84E}"/>
              </a:ext>
            </a:extLst>
          </p:cNvPr>
          <p:cNvGrpSpPr/>
          <p:nvPr/>
        </p:nvGrpSpPr>
        <p:grpSpPr>
          <a:xfrm>
            <a:off x="6071621" y="3460775"/>
            <a:ext cx="3392305" cy="2236178"/>
            <a:chOff x="8483915" y="1959144"/>
            <a:chExt cx="3450665" cy="2236178"/>
          </a:xfrm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9FC66D6E-71B7-43CC-9A6D-E534B6259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0696" y="3369785"/>
              <a:ext cx="1615332" cy="504000"/>
            </a:xfrm>
            <a:custGeom>
              <a:avLst/>
              <a:gdLst>
                <a:gd name="T0" fmla="*/ 135 w 145"/>
                <a:gd name="T1" fmla="*/ 77 h 144"/>
                <a:gd name="T2" fmla="*/ 143 w 145"/>
                <a:gd name="T3" fmla="*/ 65 h 144"/>
                <a:gd name="T4" fmla="*/ 143 w 145"/>
                <a:gd name="T5" fmla="*/ 53 h 144"/>
                <a:gd name="T6" fmla="*/ 141 w 145"/>
                <a:gd name="T7" fmla="*/ 51 h 144"/>
                <a:gd name="T8" fmla="*/ 129 w 145"/>
                <a:gd name="T9" fmla="*/ 45 h 144"/>
                <a:gd name="T10" fmla="*/ 135 w 145"/>
                <a:gd name="T11" fmla="*/ 39 h 144"/>
                <a:gd name="T12" fmla="*/ 130 w 145"/>
                <a:gd name="T13" fmla="*/ 28 h 144"/>
                <a:gd name="T14" fmla="*/ 127 w 145"/>
                <a:gd name="T15" fmla="*/ 27 h 144"/>
                <a:gd name="T16" fmla="*/ 113 w 145"/>
                <a:gd name="T17" fmla="*/ 25 h 144"/>
                <a:gd name="T18" fmla="*/ 117 w 145"/>
                <a:gd name="T19" fmla="*/ 15 h 144"/>
                <a:gd name="T20" fmla="*/ 108 w 145"/>
                <a:gd name="T21" fmla="*/ 9 h 144"/>
                <a:gd name="T22" fmla="*/ 101 w 145"/>
                <a:gd name="T23" fmla="*/ 17 h 144"/>
                <a:gd name="T24" fmla="*/ 92 w 145"/>
                <a:gd name="T25" fmla="*/ 13 h 144"/>
                <a:gd name="T26" fmla="*/ 92 w 145"/>
                <a:gd name="T27" fmla="*/ 2 h 144"/>
                <a:gd name="T28" fmla="*/ 82 w 145"/>
                <a:gd name="T29" fmla="*/ 0 h 144"/>
                <a:gd name="T30" fmla="*/ 78 w 145"/>
                <a:gd name="T31" fmla="*/ 10 h 144"/>
                <a:gd name="T32" fmla="*/ 72 w 145"/>
                <a:gd name="T33" fmla="*/ 10 h 144"/>
                <a:gd name="T34" fmla="*/ 66 w 145"/>
                <a:gd name="T35" fmla="*/ 2 h 144"/>
                <a:gd name="T36" fmla="*/ 63 w 145"/>
                <a:gd name="T37" fmla="*/ 0 h 144"/>
                <a:gd name="T38" fmla="*/ 52 w 145"/>
                <a:gd name="T39" fmla="*/ 4 h 144"/>
                <a:gd name="T40" fmla="*/ 45 w 145"/>
                <a:gd name="T41" fmla="*/ 17 h 144"/>
                <a:gd name="T42" fmla="*/ 38 w 145"/>
                <a:gd name="T43" fmla="*/ 9 h 144"/>
                <a:gd name="T44" fmla="*/ 28 w 145"/>
                <a:gd name="T45" fmla="*/ 14 h 144"/>
                <a:gd name="T46" fmla="*/ 32 w 145"/>
                <a:gd name="T47" fmla="*/ 25 h 144"/>
                <a:gd name="T48" fmla="*/ 18 w 145"/>
                <a:gd name="T49" fmla="*/ 27 h 144"/>
                <a:gd name="T50" fmla="*/ 15 w 145"/>
                <a:gd name="T51" fmla="*/ 28 h 144"/>
                <a:gd name="T52" fmla="*/ 10 w 145"/>
                <a:gd name="T53" fmla="*/ 39 h 144"/>
                <a:gd name="T54" fmla="*/ 14 w 145"/>
                <a:gd name="T55" fmla="*/ 52 h 144"/>
                <a:gd name="T56" fmla="*/ 5 w 145"/>
                <a:gd name="T57" fmla="*/ 51 h 144"/>
                <a:gd name="T58" fmla="*/ 2 w 145"/>
                <a:gd name="T59" fmla="*/ 53 h 144"/>
                <a:gd name="T60" fmla="*/ 2 w 145"/>
                <a:gd name="T61" fmla="*/ 65 h 144"/>
                <a:gd name="T62" fmla="*/ 11 w 145"/>
                <a:gd name="T63" fmla="*/ 77 h 144"/>
                <a:gd name="T64" fmla="*/ 0 w 145"/>
                <a:gd name="T65" fmla="*/ 82 h 144"/>
                <a:gd name="T66" fmla="*/ 5 w 145"/>
                <a:gd name="T67" fmla="*/ 93 h 144"/>
                <a:gd name="T68" fmla="*/ 14 w 145"/>
                <a:gd name="T69" fmla="*/ 91 h 144"/>
                <a:gd name="T70" fmla="*/ 17 w 145"/>
                <a:gd name="T71" fmla="*/ 100 h 144"/>
                <a:gd name="T72" fmla="*/ 10 w 145"/>
                <a:gd name="T73" fmla="*/ 108 h 144"/>
                <a:gd name="T74" fmla="*/ 17 w 145"/>
                <a:gd name="T75" fmla="*/ 117 h 144"/>
                <a:gd name="T76" fmla="*/ 26 w 145"/>
                <a:gd name="T77" fmla="*/ 112 h 144"/>
                <a:gd name="T78" fmla="*/ 28 w 145"/>
                <a:gd name="T79" fmla="*/ 127 h 144"/>
                <a:gd name="T80" fmla="*/ 37 w 145"/>
                <a:gd name="T81" fmla="*/ 135 h 144"/>
                <a:gd name="T82" fmla="*/ 40 w 145"/>
                <a:gd name="T83" fmla="*/ 134 h 144"/>
                <a:gd name="T84" fmla="*/ 53 w 145"/>
                <a:gd name="T85" fmla="*/ 131 h 144"/>
                <a:gd name="T86" fmla="*/ 52 w 145"/>
                <a:gd name="T87" fmla="*/ 140 h 144"/>
                <a:gd name="T88" fmla="*/ 63 w 145"/>
                <a:gd name="T89" fmla="*/ 144 h 144"/>
                <a:gd name="T90" fmla="*/ 66 w 145"/>
                <a:gd name="T91" fmla="*/ 142 h 144"/>
                <a:gd name="T92" fmla="*/ 73 w 145"/>
                <a:gd name="T93" fmla="*/ 134 h 144"/>
                <a:gd name="T94" fmla="*/ 80 w 145"/>
                <a:gd name="T95" fmla="*/ 142 h 144"/>
                <a:gd name="T96" fmla="*/ 82 w 145"/>
                <a:gd name="T97" fmla="*/ 144 h 144"/>
                <a:gd name="T98" fmla="*/ 93 w 145"/>
                <a:gd name="T99" fmla="*/ 140 h 144"/>
                <a:gd name="T100" fmla="*/ 101 w 145"/>
                <a:gd name="T101" fmla="*/ 127 h 144"/>
                <a:gd name="T102" fmla="*/ 108 w 145"/>
                <a:gd name="T103" fmla="*/ 136 h 144"/>
                <a:gd name="T104" fmla="*/ 117 w 145"/>
                <a:gd name="T105" fmla="*/ 130 h 144"/>
                <a:gd name="T106" fmla="*/ 113 w 145"/>
                <a:gd name="T107" fmla="*/ 119 h 144"/>
                <a:gd name="T108" fmla="*/ 128 w 145"/>
                <a:gd name="T109" fmla="*/ 117 h 144"/>
                <a:gd name="T110" fmla="*/ 131 w 145"/>
                <a:gd name="T111" fmla="*/ 117 h 144"/>
                <a:gd name="T112" fmla="*/ 135 w 145"/>
                <a:gd name="T113" fmla="*/ 106 h 144"/>
                <a:gd name="T114" fmla="*/ 132 w 145"/>
                <a:gd name="T115" fmla="*/ 92 h 144"/>
                <a:gd name="T116" fmla="*/ 141 w 145"/>
                <a:gd name="T117" fmla="*/ 93 h 144"/>
                <a:gd name="T118" fmla="*/ 143 w 145"/>
                <a:gd name="T119" fmla="*/ 91 h 144"/>
                <a:gd name="T120" fmla="*/ 143 w 145"/>
                <a:gd name="T121" fmla="*/ 7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5" h="144">
                  <a:moveTo>
                    <a:pt x="143" y="79"/>
                  </a:moveTo>
                  <a:cubicBezTo>
                    <a:pt x="135" y="77"/>
                    <a:pt x="135" y="77"/>
                    <a:pt x="135" y="77"/>
                  </a:cubicBezTo>
                  <a:cubicBezTo>
                    <a:pt x="135" y="74"/>
                    <a:pt x="135" y="70"/>
                    <a:pt x="135" y="67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4" y="65"/>
                    <a:pt x="145" y="64"/>
                    <a:pt x="145" y="63"/>
                  </a:cubicBezTo>
                  <a:cubicBezTo>
                    <a:pt x="145" y="59"/>
                    <a:pt x="144" y="56"/>
                    <a:pt x="143" y="53"/>
                  </a:cubicBezTo>
                  <a:cubicBezTo>
                    <a:pt x="143" y="52"/>
                    <a:pt x="142" y="51"/>
                    <a:pt x="141" y="51"/>
                  </a:cubicBezTo>
                  <a:cubicBezTo>
                    <a:pt x="141" y="51"/>
                    <a:pt x="141" y="51"/>
                    <a:pt x="141" y="51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50"/>
                    <a:pt x="130" y="48"/>
                    <a:pt x="129" y="45"/>
                  </a:cubicBezTo>
                  <a:cubicBezTo>
                    <a:pt x="128" y="45"/>
                    <a:pt x="128" y="44"/>
                    <a:pt x="128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6" y="38"/>
                    <a:pt x="136" y="37"/>
                    <a:pt x="136" y="36"/>
                  </a:cubicBezTo>
                  <a:cubicBezTo>
                    <a:pt x="134" y="33"/>
                    <a:pt x="132" y="30"/>
                    <a:pt x="130" y="28"/>
                  </a:cubicBezTo>
                  <a:cubicBezTo>
                    <a:pt x="130" y="27"/>
                    <a:pt x="129" y="27"/>
                    <a:pt x="129" y="27"/>
                  </a:cubicBezTo>
                  <a:cubicBezTo>
                    <a:pt x="128" y="27"/>
                    <a:pt x="128" y="27"/>
                    <a:pt x="127" y="27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118" y="29"/>
                    <a:pt x="115" y="27"/>
                    <a:pt x="113" y="25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7"/>
                    <a:pt x="118" y="15"/>
                    <a:pt x="117" y="15"/>
                  </a:cubicBezTo>
                  <a:cubicBezTo>
                    <a:pt x="114" y="13"/>
                    <a:pt x="112" y="11"/>
                    <a:pt x="109" y="9"/>
                  </a:cubicBezTo>
                  <a:cubicBezTo>
                    <a:pt x="109" y="9"/>
                    <a:pt x="108" y="9"/>
                    <a:pt x="108" y="9"/>
                  </a:cubicBezTo>
                  <a:cubicBezTo>
                    <a:pt x="107" y="9"/>
                    <a:pt x="106" y="9"/>
                    <a:pt x="106" y="10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98" y="16"/>
                    <a:pt x="96" y="15"/>
                    <a:pt x="93" y="14"/>
                  </a:cubicBezTo>
                  <a:cubicBezTo>
                    <a:pt x="92" y="14"/>
                    <a:pt x="92" y="13"/>
                    <a:pt x="92" y="13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4"/>
                    <a:pt x="93" y="2"/>
                    <a:pt x="92" y="2"/>
                  </a:cubicBezTo>
                  <a:cubicBezTo>
                    <a:pt x="88" y="1"/>
                    <a:pt x="85" y="1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1" y="0"/>
                    <a:pt x="80" y="1"/>
                    <a:pt x="80" y="2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10"/>
                    <a:pt x="74" y="10"/>
                    <a:pt x="72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1" y="10"/>
                    <a:pt x="69" y="10"/>
                    <a:pt x="68" y="10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1"/>
                    <a:pt x="65" y="0"/>
                    <a:pt x="64" y="0"/>
                  </a:cubicBezTo>
                  <a:cubicBezTo>
                    <a:pt x="64" y="0"/>
                    <a:pt x="64" y="0"/>
                    <a:pt x="63" y="0"/>
                  </a:cubicBezTo>
                  <a:cubicBezTo>
                    <a:pt x="60" y="0"/>
                    <a:pt x="57" y="1"/>
                    <a:pt x="54" y="2"/>
                  </a:cubicBezTo>
                  <a:cubicBezTo>
                    <a:pt x="53" y="2"/>
                    <a:pt x="52" y="3"/>
                    <a:pt x="52" y="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0" y="14"/>
                    <a:pt x="47" y="15"/>
                    <a:pt x="45" y="1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9"/>
                    <a:pt x="38" y="9"/>
                    <a:pt x="38" y="9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4" y="11"/>
                    <a:pt x="31" y="12"/>
                    <a:pt x="28" y="14"/>
                  </a:cubicBezTo>
                  <a:cubicBezTo>
                    <a:pt x="27" y="15"/>
                    <a:pt x="27" y="16"/>
                    <a:pt x="28" y="17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0" y="27"/>
                    <a:pt x="28" y="29"/>
                    <a:pt x="25" y="32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7" y="27"/>
                    <a:pt x="17" y="27"/>
                  </a:cubicBezTo>
                  <a:cubicBezTo>
                    <a:pt x="16" y="27"/>
                    <a:pt x="15" y="27"/>
                    <a:pt x="15" y="28"/>
                  </a:cubicBezTo>
                  <a:cubicBezTo>
                    <a:pt x="13" y="30"/>
                    <a:pt x="11" y="33"/>
                    <a:pt x="9" y="36"/>
                  </a:cubicBezTo>
                  <a:cubicBezTo>
                    <a:pt x="9" y="37"/>
                    <a:pt x="9" y="38"/>
                    <a:pt x="10" y="39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6"/>
                    <a:pt x="15" y="49"/>
                    <a:pt x="14" y="52"/>
                  </a:cubicBezTo>
                  <a:cubicBezTo>
                    <a:pt x="14" y="52"/>
                    <a:pt x="14" y="53"/>
                    <a:pt x="14" y="53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4" y="51"/>
                  </a:cubicBezTo>
                  <a:cubicBezTo>
                    <a:pt x="3" y="51"/>
                    <a:pt x="3" y="52"/>
                    <a:pt x="2" y="53"/>
                  </a:cubicBezTo>
                  <a:cubicBezTo>
                    <a:pt x="1" y="56"/>
                    <a:pt x="1" y="60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70"/>
                    <a:pt x="10" y="74"/>
                    <a:pt x="11" y="77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79"/>
                    <a:pt x="0" y="80"/>
                    <a:pt x="0" y="82"/>
                  </a:cubicBezTo>
                  <a:cubicBezTo>
                    <a:pt x="1" y="85"/>
                    <a:pt x="2" y="88"/>
                    <a:pt x="2" y="91"/>
                  </a:cubicBezTo>
                  <a:cubicBezTo>
                    <a:pt x="3" y="92"/>
                    <a:pt x="4" y="93"/>
                    <a:pt x="5" y="93"/>
                  </a:cubicBezTo>
                  <a:cubicBezTo>
                    <a:pt x="5" y="93"/>
                    <a:pt x="5" y="93"/>
                    <a:pt x="5" y="93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5" y="94"/>
                    <a:pt x="16" y="97"/>
                    <a:pt x="17" y="99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9" y="106"/>
                    <a:pt x="9" y="107"/>
                    <a:pt x="10" y="108"/>
                  </a:cubicBezTo>
                  <a:cubicBezTo>
                    <a:pt x="11" y="111"/>
                    <a:pt x="13" y="114"/>
                    <a:pt x="15" y="117"/>
                  </a:cubicBezTo>
                  <a:cubicBezTo>
                    <a:pt x="16" y="117"/>
                    <a:pt x="16" y="117"/>
                    <a:pt x="17" y="117"/>
                  </a:cubicBezTo>
                  <a:cubicBezTo>
                    <a:pt x="17" y="117"/>
                    <a:pt x="18" y="117"/>
                    <a:pt x="18" y="117"/>
                  </a:cubicBezTo>
                  <a:cubicBezTo>
                    <a:pt x="26" y="112"/>
                    <a:pt x="26" y="112"/>
                    <a:pt x="26" y="112"/>
                  </a:cubicBezTo>
                  <a:cubicBezTo>
                    <a:pt x="28" y="115"/>
                    <a:pt x="30" y="117"/>
                    <a:pt x="33" y="119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7" y="128"/>
                    <a:pt x="27" y="129"/>
                    <a:pt x="28" y="130"/>
                  </a:cubicBezTo>
                  <a:cubicBezTo>
                    <a:pt x="31" y="132"/>
                    <a:pt x="34" y="133"/>
                    <a:pt x="37" y="135"/>
                  </a:cubicBezTo>
                  <a:cubicBezTo>
                    <a:pt x="37" y="135"/>
                    <a:pt x="37" y="135"/>
                    <a:pt x="38" y="135"/>
                  </a:cubicBezTo>
                  <a:cubicBezTo>
                    <a:pt x="38" y="135"/>
                    <a:pt x="39" y="135"/>
                    <a:pt x="40" y="134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47" y="129"/>
                    <a:pt x="50" y="130"/>
                    <a:pt x="53" y="131"/>
                  </a:cubicBezTo>
                  <a:cubicBezTo>
                    <a:pt x="53" y="131"/>
                    <a:pt x="53" y="131"/>
                    <a:pt x="54" y="131"/>
                  </a:cubicBezTo>
                  <a:cubicBezTo>
                    <a:pt x="52" y="140"/>
                    <a:pt x="52" y="140"/>
                    <a:pt x="52" y="140"/>
                  </a:cubicBezTo>
                  <a:cubicBezTo>
                    <a:pt x="52" y="141"/>
                    <a:pt x="53" y="142"/>
                    <a:pt x="54" y="142"/>
                  </a:cubicBezTo>
                  <a:cubicBezTo>
                    <a:pt x="57" y="143"/>
                    <a:pt x="60" y="144"/>
                    <a:pt x="63" y="144"/>
                  </a:cubicBezTo>
                  <a:cubicBezTo>
                    <a:pt x="64" y="144"/>
                    <a:pt x="64" y="144"/>
                    <a:pt x="64" y="144"/>
                  </a:cubicBezTo>
                  <a:cubicBezTo>
                    <a:pt x="65" y="144"/>
                    <a:pt x="66" y="143"/>
                    <a:pt x="66" y="142"/>
                  </a:cubicBezTo>
                  <a:cubicBezTo>
                    <a:pt x="68" y="134"/>
                    <a:pt x="68" y="134"/>
                    <a:pt x="68" y="134"/>
                  </a:cubicBezTo>
                  <a:cubicBezTo>
                    <a:pt x="70" y="134"/>
                    <a:pt x="71" y="134"/>
                    <a:pt x="73" y="134"/>
                  </a:cubicBezTo>
                  <a:cubicBezTo>
                    <a:pt x="75" y="134"/>
                    <a:pt x="76" y="134"/>
                    <a:pt x="78" y="13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3"/>
                    <a:pt x="81" y="144"/>
                    <a:pt x="82" y="144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5" y="144"/>
                    <a:pt x="89" y="143"/>
                    <a:pt x="92" y="142"/>
                  </a:cubicBezTo>
                  <a:cubicBezTo>
                    <a:pt x="93" y="142"/>
                    <a:pt x="94" y="141"/>
                    <a:pt x="93" y="140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5" y="130"/>
                    <a:pt x="98" y="129"/>
                    <a:pt x="101" y="127"/>
                  </a:cubicBezTo>
                  <a:cubicBezTo>
                    <a:pt x="106" y="135"/>
                    <a:pt x="106" y="135"/>
                    <a:pt x="106" y="135"/>
                  </a:cubicBezTo>
                  <a:cubicBezTo>
                    <a:pt x="106" y="135"/>
                    <a:pt x="107" y="136"/>
                    <a:pt x="108" y="136"/>
                  </a:cubicBezTo>
                  <a:cubicBezTo>
                    <a:pt x="108" y="136"/>
                    <a:pt x="109" y="135"/>
                    <a:pt x="109" y="135"/>
                  </a:cubicBezTo>
                  <a:cubicBezTo>
                    <a:pt x="112" y="134"/>
                    <a:pt x="115" y="132"/>
                    <a:pt x="117" y="130"/>
                  </a:cubicBezTo>
                  <a:cubicBezTo>
                    <a:pt x="118" y="129"/>
                    <a:pt x="118" y="128"/>
                    <a:pt x="118" y="127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6" y="117"/>
                    <a:pt x="118" y="115"/>
                    <a:pt x="120" y="112"/>
                  </a:cubicBezTo>
                  <a:cubicBezTo>
                    <a:pt x="128" y="117"/>
                    <a:pt x="128" y="117"/>
                    <a:pt x="128" y="117"/>
                  </a:cubicBezTo>
                  <a:cubicBezTo>
                    <a:pt x="128" y="117"/>
                    <a:pt x="128" y="118"/>
                    <a:pt x="129" y="118"/>
                  </a:cubicBezTo>
                  <a:cubicBezTo>
                    <a:pt x="129" y="118"/>
                    <a:pt x="130" y="117"/>
                    <a:pt x="131" y="117"/>
                  </a:cubicBezTo>
                  <a:cubicBezTo>
                    <a:pt x="133" y="114"/>
                    <a:pt x="134" y="111"/>
                    <a:pt x="136" y="109"/>
                  </a:cubicBezTo>
                  <a:cubicBezTo>
                    <a:pt x="137" y="108"/>
                    <a:pt x="136" y="106"/>
                    <a:pt x="135" y="106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9" y="98"/>
                    <a:pt x="131" y="95"/>
                    <a:pt x="132" y="92"/>
                  </a:cubicBezTo>
                  <a:cubicBezTo>
                    <a:pt x="132" y="92"/>
                    <a:pt x="132" y="92"/>
                    <a:pt x="132" y="91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2" y="93"/>
                    <a:pt x="143" y="92"/>
                    <a:pt x="143" y="91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80"/>
                    <a:pt x="145" y="79"/>
                    <a:pt x="143" y="79"/>
                  </a:cubicBezTo>
                  <a:close/>
                </a:path>
              </a:pathLst>
            </a:custGeom>
            <a:solidFill>
              <a:schemeClr val="bg1">
                <a:lumMod val="60000"/>
                <a:lumOff val="40000"/>
                <a:alpha val="76863"/>
              </a:schemeClr>
            </a:solidFill>
            <a:ln w="19050" cap="rnd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39393B"/>
                </a:solidFill>
                <a:effectLst/>
                <a:uLnTx/>
                <a:uFillTx/>
                <a:latin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0E5E76EF-4DCD-46DA-A659-DEE708DED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95616" y="3675908"/>
              <a:ext cx="664769" cy="504000"/>
            </a:xfrm>
            <a:custGeom>
              <a:avLst/>
              <a:gdLst>
                <a:gd name="T0" fmla="*/ 588 w 701"/>
                <a:gd name="T1" fmla="*/ 527 h 638"/>
                <a:gd name="T2" fmla="*/ 375 w 701"/>
                <a:gd name="T3" fmla="*/ 311 h 638"/>
                <a:gd name="T4" fmla="*/ 436 w 701"/>
                <a:gd name="T5" fmla="*/ 281 h 638"/>
                <a:gd name="T6" fmla="*/ 563 w 701"/>
                <a:gd name="T7" fmla="*/ 258 h 638"/>
                <a:gd name="T8" fmla="*/ 432 w 701"/>
                <a:gd name="T9" fmla="*/ 258 h 638"/>
                <a:gd name="T10" fmla="*/ 371 w 701"/>
                <a:gd name="T11" fmla="*/ 283 h 638"/>
                <a:gd name="T12" fmla="*/ 382 w 701"/>
                <a:gd name="T13" fmla="*/ 128 h 638"/>
                <a:gd name="T14" fmla="*/ 469 w 701"/>
                <a:gd name="T15" fmla="*/ 66 h 638"/>
                <a:gd name="T16" fmla="*/ 338 w 701"/>
                <a:gd name="T17" fmla="*/ 66 h 638"/>
                <a:gd name="T18" fmla="*/ 319 w 701"/>
                <a:gd name="T19" fmla="*/ 229 h 638"/>
                <a:gd name="T20" fmla="*/ 205 w 701"/>
                <a:gd name="T21" fmla="*/ 283 h 638"/>
                <a:gd name="T22" fmla="*/ 131 w 701"/>
                <a:gd name="T23" fmla="*/ 258 h 638"/>
                <a:gd name="T24" fmla="*/ 0 w 701"/>
                <a:gd name="T25" fmla="*/ 258 h 638"/>
                <a:gd name="T26" fmla="*/ 127 w 701"/>
                <a:gd name="T27" fmla="*/ 280 h 638"/>
                <a:gd name="T28" fmla="*/ 201 w 701"/>
                <a:gd name="T29" fmla="*/ 311 h 638"/>
                <a:gd name="T30" fmla="*/ 210 w 701"/>
                <a:gd name="T31" fmla="*/ 472 h 638"/>
                <a:gd name="T32" fmla="*/ 130 w 701"/>
                <a:gd name="T33" fmla="*/ 536 h 638"/>
                <a:gd name="T34" fmla="*/ 262 w 701"/>
                <a:gd name="T35" fmla="*/ 536 h 638"/>
                <a:gd name="T36" fmla="*/ 258 w 701"/>
                <a:gd name="T37" fmla="*/ 393 h 638"/>
                <a:gd name="T38" fmla="*/ 348 w 701"/>
                <a:gd name="T39" fmla="*/ 374 h 638"/>
                <a:gd name="T40" fmla="*/ 570 w 701"/>
                <a:gd name="T41" fmla="*/ 572 h 638"/>
                <a:gd name="T42" fmla="*/ 701 w 701"/>
                <a:gd name="T43" fmla="*/ 572 h 638"/>
                <a:gd name="T44" fmla="*/ 498 w 701"/>
                <a:gd name="T45" fmla="*/ 206 h 638"/>
                <a:gd name="T46" fmla="*/ 498 w 701"/>
                <a:gd name="T47" fmla="*/ 309 h 638"/>
                <a:gd name="T48" fmla="*/ 448 w 701"/>
                <a:gd name="T49" fmla="*/ 270 h 638"/>
                <a:gd name="T50" fmla="*/ 446 w 701"/>
                <a:gd name="T51" fmla="*/ 258 h 638"/>
                <a:gd name="T52" fmla="*/ 352 w 701"/>
                <a:gd name="T53" fmla="*/ 66 h 638"/>
                <a:gd name="T54" fmla="*/ 455 w 701"/>
                <a:gd name="T55" fmla="*/ 66 h 638"/>
                <a:gd name="T56" fmla="*/ 352 w 701"/>
                <a:gd name="T57" fmla="*/ 66 h 638"/>
                <a:gd name="T58" fmla="*/ 14 w 701"/>
                <a:gd name="T59" fmla="*/ 258 h 638"/>
                <a:gd name="T60" fmla="*/ 117 w 701"/>
                <a:gd name="T61" fmla="*/ 258 h 638"/>
                <a:gd name="T62" fmla="*/ 248 w 701"/>
                <a:gd name="T63" fmla="*/ 536 h 638"/>
                <a:gd name="T64" fmla="*/ 144 w 701"/>
                <a:gd name="T65" fmla="*/ 536 h 638"/>
                <a:gd name="T66" fmla="*/ 248 w 701"/>
                <a:gd name="T67" fmla="*/ 536 h 638"/>
                <a:gd name="T68" fmla="*/ 288 w 701"/>
                <a:gd name="T69" fmla="*/ 237 h 638"/>
                <a:gd name="T70" fmla="*/ 288 w 701"/>
                <a:gd name="T71" fmla="*/ 384 h 638"/>
                <a:gd name="T72" fmla="*/ 635 w 701"/>
                <a:gd name="T73" fmla="*/ 624 h 638"/>
                <a:gd name="T74" fmla="*/ 635 w 701"/>
                <a:gd name="T75" fmla="*/ 521 h 638"/>
                <a:gd name="T76" fmla="*/ 635 w 701"/>
                <a:gd name="T77" fmla="*/ 624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01" h="638">
                  <a:moveTo>
                    <a:pt x="635" y="507"/>
                  </a:moveTo>
                  <a:cubicBezTo>
                    <a:pt x="617" y="507"/>
                    <a:pt x="600" y="514"/>
                    <a:pt x="588" y="527"/>
                  </a:cubicBezTo>
                  <a:cubicBezTo>
                    <a:pt x="357" y="364"/>
                    <a:pt x="357" y="364"/>
                    <a:pt x="357" y="364"/>
                  </a:cubicBezTo>
                  <a:cubicBezTo>
                    <a:pt x="368" y="349"/>
                    <a:pt x="375" y="331"/>
                    <a:pt x="375" y="311"/>
                  </a:cubicBezTo>
                  <a:cubicBezTo>
                    <a:pt x="375" y="306"/>
                    <a:pt x="375" y="301"/>
                    <a:pt x="374" y="296"/>
                  </a:cubicBezTo>
                  <a:cubicBezTo>
                    <a:pt x="436" y="281"/>
                    <a:pt x="436" y="281"/>
                    <a:pt x="436" y="281"/>
                  </a:cubicBezTo>
                  <a:cubicBezTo>
                    <a:pt x="445" y="306"/>
                    <a:pt x="469" y="323"/>
                    <a:pt x="498" y="323"/>
                  </a:cubicBezTo>
                  <a:cubicBezTo>
                    <a:pt x="534" y="323"/>
                    <a:pt x="563" y="294"/>
                    <a:pt x="563" y="258"/>
                  </a:cubicBezTo>
                  <a:cubicBezTo>
                    <a:pt x="563" y="222"/>
                    <a:pt x="534" y="192"/>
                    <a:pt x="498" y="192"/>
                  </a:cubicBezTo>
                  <a:cubicBezTo>
                    <a:pt x="461" y="192"/>
                    <a:pt x="432" y="222"/>
                    <a:pt x="432" y="258"/>
                  </a:cubicBezTo>
                  <a:cubicBezTo>
                    <a:pt x="432" y="261"/>
                    <a:pt x="432" y="264"/>
                    <a:pt x="433" y="267"/>
                  </a:cubicBezTo>
                  <a:cubicBezTo>
                    <a:pt x="371" y="283"/>
                    <a:pt x="371" y="283"/>
                    <a:pt x="371" y="283"/>
                  </a:cubicBezTo>
                  <a:cubicBezTo>
                    <a:pt x="364" y="262"/>
                    <a:pt x="350" y="246"/>
                    <a:pt x="331" y="235"/>
                  </a:cubicBezTo>
                  <a:cubicBezTo>
                    <a:pt x="382" y="128"/>
                    <a:pt x="382" y="128"/>
                    <a:pt x="382" y="128"/>
                  </a:cubicBezTo>
                  <a:cubicBezTo>
                    <a:pt x="389" y="130"/>
                    <a:pt x="396" y="132"/>
                    <a:pt x="403" y="132"/>
                  </a:cubicBezTo>
                  <a:cubicBezTo>
                    <a:pt x="439" y="132"/>
                    <a:pt x="469" y="102"/>
                    <a:pt x="469" y="66"/>
                  </a:cubicBezTo>
                  <a:cubicBezTo>
                    <a:pt x="469" y="30"/>
                    <a:pt x="439" y="0"/>
                    <a:pt x="403" y="0"/>
                  </a:cubicBezTo>
                  <a:cubicBezTo>
                    <a:pt x="367" y="0"/>
                    <a:pt x="338" y="30"/>
                    <a:pt x="338" y="66"/>
                  </a:cubicBezTo>
                  <a:cubicBezTo>
                    <a:pt x="338" y="90"/>
                    <a:pt x="350" y="110"/>
                    <a:pt x="369" y="122"/>
                  </a:cubicBezTo>
                  <a:cubicBezTo>
                    <a:pt x="319" y="229"/>
                    <a:pt x="319" y="229"/>
                    <a:pt x="319" y="229"/>
                  </a:cubicBezTo>
                  <a:cubicBezTo>
                    <a:pt x="309" y="225"/>
                    <a:pt x="299" y="223"/>
                    <a:pt x="288" y="223"/>
                  </a:cubicBezTo>
                  <a:cubicBezTo>
                    <a:pt x="250" y="223"/>
                    <a:pt x="217" y="249"/>
                    <a:pt x="205" y="283"/>
                  </a:cubicBezTo>
                  <a:cubicBezTo>
                    <a:pt x="130" y="267"/>
                    <a:pt x="130" y="267"/>
                    <a:pt x="130" y="267"/>
                  </a:cubicBezTo>
                  <a:cubicBezTo>
                    <a:pt x="131" y="264"/>
                    <a:pt x="131" y="261"/>
                    <a:pt x="131" y="258"/>
                  </a:cubicBezTo>
                  <a:cubicBezTo>
                    <a:pt x="131" y="222"/>
                    <a:pt x="101" y="192"/>
                    <a:pt x="65" y="192"/>
                  </a:cubicBezTo>
                  <a:cubicBezTo>
                    <a:pt x="29" y="192"/>
                    <a:pt x="0" y="222"/>
                    <a:pt x="0" y="258"/>
                  </a:cubicBezTo>
                  <a:cubicBezTo>
                    <a:pt x="0" y="294"/>
                    <a:pt x="29" y="323"/>
                    <a:pt x="65" y="323"/>
                  </a:cubicBezTo>
                  <a:cubicBezTo>
                    <a:pt x="93" y="323"/>
                    <a:pt x="118" y="305"/>
                    <a:pt x="127" y="280"/>
                  </a:cubicBezTo>
                  <a:cubicBezTo>
                    <a:pt x="202" y="297"/>
                    <a:pt x="202" y="297"/>
                    <a:pt x="202" y="297"/>
                  </a:cubicBezTo>
                  <a:cubicBezTo>
                    <a:pt x="201" y="301"/>
                    <a:pt x="201" y="306"/>
                    <a:pt x="201" y="311"/>
                  </a:cubicBezTo>
                  <a:cubicBezTo>
                    <a:pt x="201" y="343"/>
                    <a:pt x="219" y="372"/>
                    <a:pt x="246" y="387"/>
                  </a:cubicBezTo>
                  <a:cubicBezTo>
                    <a:pt x="210" y="472"/>
                    <a:pt x="210" y="472"/>
                    <a:pt x="210" y="472"/>
                  </a:cubicBezTo>
                  <a:cubicBezTo>
                    <a:pt x="206" y="471"/>
                    <a:pt x="201" y="471"/>
                    <a:pt x="196" y="471"/>
                  </a:cubicBezTo>
                  <a:cubicBezTo>
                    <a:pt x="160" y="471"/>
                    <a:pt x="130" y="500"/>
                    <a:pt x="130" y="536"/>
                  </a:cubicBezTo>
                  <a:cubicBezTo>
                    <a:pt x="130" y="573"/>
                    <a:pt x="160" y="602"/>
                    <a:pt x="196" y="602"/>
                  </a:cubicBezTo>
                  <a:cubicBezTo>
                    <a:pt x="232" y="602"/>
                    <a:pt x="262" y="573"/>
                    <a:pt x="262" y="536"/>
                  </a:cubicBezTo>
                  <a:cubicBezTo>
                    <a:pt x="262" y="510"/>
                    <a:pt x="246" y="487"/>
                    <a:pt x="224" y="477"/>
                  </a:cubicBezTo>
                  <a:cubicBezTo>
                    <a:pt x="258" y="393"/>
                    <a:pt x="258" y="393"/>
                    <a:pt x="258" y="393"/>
                  </a:cubicBezTo>
                  <a:cubicBezTo>
                    <a:pt x="268" y="396"/>
                    <a:pt x="278" y="398"/>
                    <a:pt x="288" y="398"/>
                  </a:cubicBezTo>
                  <a:cubicBezTo>
                    <a:pt x="311" y="398"/>
                    <a:pt x="332" y="389"/>
                    <a:pt x="348" y="374"/>
                  </a:cubicBezTo>
                  <a:cubicBezTo>
                    <a:pt x="580" y="538"/>
                    <a:pt x="580" y="538"/>
                    <a:pt x="580" y="538"/>
                  </a:cubicBezTo>
                  <a:cubicBezTo>
                    <a:pt x="573" y="548"/>
                    <a:pt x="570" y="560"/>
                    <a:pt x="570" y="572"/>
                  </a:cubicBezTo>
                  <a:cubicBezTo>
                    <a:pt x="570" y="609"/>
                    <a:pt x="599" y="638"/>
                    <a:pt x="635" y="638"/>
                  </a:cubicBezTo>
                  <a:cubicBezTo>
                    <a:pt x="672" y="638"/>
                    <a:pt x="701" y="609"/>
                    <a:pt x="701" y="572"/>
                  </a:cubicBezTo>
                  <a:cubicBezTo>
                    <a:pt x="701" y="536"/>
                    <a:pt x="672" y="507"/>
                    <a:pt x="635" y="507"/>
                  </a:cubicBezTo>
                  <a:close/>
                  <a:moveTo>
                    <a:pt x="498" y="206"/>
                  </a:moveTo>
                  <a:cubicBezTo>
                    <a:pt x="526" y="206"/>
                    <a:pt x="549" y="229"/>
                    <a:pt x="549" y="258"/>
                  </a:cubicBezTo>
                  <a:cubicBezTo>
                    <a:pt x="549" y="286"/>
                    <a:pt x="526" y="309"/>
                    <a:pt x="498" y="309"/>
                  </a:cubicBezTo>
                  <a:cubicBezTo>
                    <a:pt x="473" y="309"/>
                    <a:pt x="453" y="293"/>
                    <a:pt x="448" y="270"/>
                  </a:cubicBezTo>
                  <a:cubicBezTo>
                    <a:pt x="448" y="270"/>
                    <a:pt x="448" y="270"/>
                    <a:pt x="448" y="270"/>
                  </a:cubicBezTo>
                  <a:cubicBezTo>
                    <a:pt x="448" y="270"/>
                    <a:pt x="448" y="270"/>
                    <a:pt x="448" y="270"/>
                  </a:cubicBezTo>
                  <a:cubicBezTo>
                    <a:pt x="447" y="266"/>
                    <a:pt x="446" y="262"/>
                    <a:pt x="446" y="258"/>
                  </a:cubicBezTo>
                  <a:cubicBezTo>
                    <a:pt x="446" y="229"/>
                    <a:pt x="469" y="206"/>
                    <a:pt x="498" y="206"/>
                  </a:cubicBezTo>
                  <a:close/>
                  <a:moveTo>
                    <a:pt x="352" y="66"/>
                  </a:moveTo>
                  <a:cubicBezTo>
                    <a:pt x="352" y="37"/>
                    <a:pt x="375" y="14"/>
                    <a:pt x="403" y="14"/>
                  </a:cubicBezTo>
                  <a:cubicBezTo>
                    <a:pt x="432" y="14"/>
                    <a:pt x="455" y="37"/>
                    <a:pt x="455" y="66"/>
                  </a:cubicBezTo>
                  <a:cubicBezTo>
                    <a:pt x="455" y="94"/>
                    <a:pt x="432" y="118"/>
                    <a:pt x="403" y="118"/>
                  </a:cubicBezTo>
                  <a:cubicBezTo>
                    <a:pt x="375" y="118"/>
                    <a:pt x="352" y="94"/>
                    <a:pt x="352" y="66"/>
                  </a:cubicBezTo>
                  <a:close/>
                  <a:moveTo>
                    <a:pt x="65" y="309"/>
                  </a:moveTo>
                  <a:cubicBezTo>
                    <a:pt x="37" y="309"/>
                    <a:pt x="14" y="286"/>
                    <a:pt x="14" y="258"/>
                  </a:cubicBezTo>
                  <a:cubicBezTo>
                    <a:pt x="14" y="229"/>
                    <a:pt x="37" y="206"/>
                    <a:pt x="65" y="206"/>
                  </a:cubicBezTo>
                  <a:cubicBezTo>
                    <a:pt x="94" y="206"/>
                    <a:pt x="117" y="229"/>
                    <a:pt x="117" y="258"/>
                  </a:cubicBezTo>
                  <a:cubicBezTo>
                    <a:pt x="117" y="286"/>
                    <a:pt x="94" y="309"/>
                    <a:pt x="65" y="309"/>
                  </a:cubicBezTo>
                  <a:close/>
                  <a:moveTo>
                    <a:pt x="248" y="536"/>
                  </a:moveTo>
                  <a:cubicBezTo>
                    <a:pt x="248" y="565"/>
                    <a:pt x="225" y="588"/>
                    <a:pt x="196" y="588"/>
                  </a:cubicBezTo>
                  <a:cubicBezTo>
                    <a:pt x="168" y="588"/>
                    <a:pt x="144" y="565"/>
                    <a:pt x="144" y="536"/>
                  </a:cubicBezTo>
                  <a:cubicBezTo>
                    <a:pt x="144" y="508"/>
                    <a:pt x="168" y="485"/>
                    <a:pt x="196" y="485"/>
                  </a:cubicBezTo>
                  <a:cubicBezTo>
                    <a:pt x="225" y="485"/>
                    <a:pt x="248" y="508"/>
                    <a:pt x="248" y="536"/>
                  </a:cubicBezTo>
                  <a:close/>
                  <a:moveTo>
                    <a:pt x="215" y="311"/>
                  </a:moveTo>
                  <a:cubicBezTo>
                    <a:pt x="215" y="270"/>
                    <a:pt x="248" y="237"/>
                    <a:pt x="288" y="237"/>
                  </a:cubicBezTo>
                  <a:cubicBezTo>
                    <a:pt x="328" y="237"/>
                    <a:pt x="361" y="270"/>
                    <a:pt x="361" y="311"/>
                  </a:cubicBezTo>
                  <a:cubicBezTo>
                    <a:pt x="361" y="351"/>
                    <a:pt x="328" y="384"/>
                    <a:pt x="288" y="384"/>
                  </a:cubicBezTo>
                  <a:cubicBezTo>
                    <a:pt x="248" y="384"/>
                    <a:pt x="215" y="351"/>
                    <a:pt x="215" y="311"/>
                  </a:cubicBezTo>
                  <a:close/>
                  <a:moveTo>
                    <a:pt x="635" y="624"/>
                  </a:moveTo>
                  <a:cubicBezTo>
                    <a:pt x="607" y="624"/>
                    <a:pt x="584" y="601"/>
                    <a:pt x="584" y="572"/>
                  </a:cubicBezTo>
                  <a:cubicBezTo>
                    <a:pt x="584" y="544"/>
                    <a:pt x="607" y="521"/>
                    <a:pt x="635" y="521"/>
                  </a:cubicBezTo>
                  <a:cubicBezTo>
                    <a:pt x="664" y="521"/>
                    <a:pt x="687" y="544"/>
                    <a:pt x="687" y="572"/>
                  </a:cubicBezTo>
                  <a:cubicBezTo>
                    <a:pt x="687" y="601"/>
                    <a:pt x="664" y="624"/>
                    <a:pt x="635" y="6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latin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A566F48-EDCC-400D-95D6-75678675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609984" y="2798649"/>
              <a:ext cx="955430" cy="504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32A0CCB-29F5-4602-B3EC-CD2D58701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83890" y="2078532"/>
              <a:ext cx="1803575" cy="534069"/>
            </a:xfrm>
            <a:prstGeom prst="rect">
              <a:avLst/>
            </a:prstGeom>
          </p:spPr>
        </p:pic>
        <p:pic>
          <p:nvPicPr>
            <p:cNvPr id="32" name="Picture 6" descr="samsung electronicsì ëí ì´ë¯¸ì§ ê²ìê²°ê³¼">
              <a:extLst>
                <a:ext uri="{FF2B5EF4-FFF2-40B4-BE49-F238E27FC236}">
                  <a16:creationId xmlns:a16="http://schemas.microsoft.com/office/drawing/2014/main" id="{5847B8C8-DDBF-49A5-A5F0-66B37B3F5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8452" y="2834051"/>
              <a:ext cx="1384376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8" descr="HPEì ëí ì´ë¯¸ì§ ê²ìê²°ê³¼">
              <a:extLst>
                <a:ext uri="{FF2B5EF4-FFF2-40B4-BE49-F238E27FC236}">
                  <a16:creationId xmlns:a16="http://schemas.microsoft.com/office/drawing/2014/main" id="{89FB95D9-EF2F-46CB-9755-81BCA616D6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3915" y="1959144"/>
              <a:ext cx="1538961" cy="648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CB514EAD-1DDD-4780-A95B-6C08BED39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295" b="28159"/>
            <a:stretch/>
          </p:blipFill>
          <p:spPr>
            <a:xfrm>
              <a:off x="8581375" y="3691322"/>
              <a:ext cx="1575392" cy="504000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6D0EE421-1786-46FD-AC20-1106C61B4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240818" y="3691322"/>
              <a:ext cx="1693762" cy="504000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EB4BFCD-09A6-48AD-A161-4202DDE33DF0}"/>
              </a:ext>
            </a:extLst>
          </p:cNvPr>
          <p:cNvGrpSpPr>
            <a:grpSpLocks/>
          </p:cNvGrpSpPr>
          <p:nvPr/>
        </p:nvGrpSpPr>
        <p:grpSpPr bwMode="auto">
          <a:xfrm>
            <a:off x="4206134" y="2087564"/>
            <a:ext cx="5553075" cy="990600"/>
            <a:chOff x="409575" y="800100"/>
            <a:chExt cx="5553075" cy="990600"/>
          </a:xfrm>
        </p:grpSpPr>
        <p:sp>
          <p:nvSpPr>
            <p:cNvPr id="37" name="모서리가 둥근 직사각형 14">
              <a:extLst>
                <a:ext uri="{FF2B5EF4-FFF2-40B4-BE49-F238E27FC236}">
                  <a16:creationId xmlns:a16="http://schemas.microsoft.com/office/drawing/2014/main" id="{39A92B1F-5BB8-4E65-849A-E8C840770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575" y="800100"/>
              <a:ext cx="3705225" cy="676275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en-US" altLang="ko-KR" b="1" kern="0" dirty="0">
                  <a:solidFill>
                    <a:srgbClr val="006666"/>
                  </a:solidFill>
                  <a:latin typeface="+mn-ea"/>
                </a:rPr>
                <a:t>To Be </a:t>
              </a:r>
              <a:r>
                <a:rPr lang="en-US" altLang="ko-KR" sz="2000" b="1" kern="0" dirty="0">
                  <a:solidFill>
                    <a:srgbClr val="006666"/>
                  </a:solidFill>
                  <a:latin typeface="+mn-ea"/>
                </a:rPr>
                <a:t>With YOU</a:t>
              </a:r>
              <a:endParaRPr lang="en-US" altLang="ko-KR" b="1" kern="0" dirty="0">
                <a:solidFill>
                  <a:srgbClr val="006666"/>
                </a:solidFill>
                <a:latin typeface="+mn-ea"/>
              </a:endParaRPr>
            </a:p>
          </p:txBody>
        </p:sp>
        <p:sp>
          <p:nvSpPr>
            <p:cNvPr id="38" name="모서리가 둥근 직사각형 15">
              <a:extLst>
                <a:ext uri="{FF2B5EF4-FFF2-40B4-BE49-F238E27FC236}">
                  <a16:creationId xmlns:a16="http://schemas.microsoft.com/office/drawing/2014/main" id="{E5DD20D3-395E-45DD-B126-DBE33A76A57F}"/>
                </a:ext>
              </a:extLst>
            </p:cNvPr>
            <p:cNvSpPr/>
            <p:nvPr/>
          </p:nvSpPr>
          <p:spPr bwMode="auto">
            <a:xfrm>
              <a:off x="2257425" y="1114425"/>
              <a:ext cx="3705225" cy="676275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ko-KR" altLang="en-US" sz="2000" b="1" kern="0" dirty="0">
                  <a:solidFill>
                    <a:srgbClr val="386FB1"/>
                  </a:solidFill>
                  <a:latin typeface="+mn-ea"/>
                </a:rPr>
                <a:t>당신</a:t>
              </a:r>
              <a:r>
                <a:rPr lang="ko-KR" altLang="en-US" sz="1600" b="1" kern="0" dirty="0">
                  <a:solidFill>
                    <a:srgbClr val="386FB1">
                      <a:lumMod val="40000"/>
                      <a:lumOff val="60000"/>
                    </a:srgbClr>
                  </a:solidFill>
                  <a:latin typeface="+mn-ea"/>
                </a:rPr>
                <a:t>과 함께 </a:t>
              </a:r>
              <a:r>
                <a:rPr lang="ko-KR" altLang="en-US" sz="2400" b="1" kern="0" dirty="0">
                  <a:solidFill>
                    <a:srgbClr val="386FB1"/>
                  </a:solidFill>
                  <a:latin typeface="+mn-ea"/>
                </a:rPr>
                <a:t>꿈</a:t>
              </a:r>
              <a:r>
                <a:rPr lang="ko-KR" altLang="en-US" sz="1600" b="1" kern="0" dirty="0">
                  <a:solidFill>
                    <a:srgbClr val="386FB1">
                      <a:lumMod val="40000"/>
                      <a:lumOff val="60000"/>
                    </a:srgbClr>
                  </a:solidFill>
                  <a:latin typeface="+mn-ea"/>
                </a:rPr>
                <a:t>꾸는 </a:t>
              </a:r>
              <a:r>
                <a:rPr lang="ko-KR" altLang="en-US" sz="2000" b="1" kern="0" dirty="0">
                  <a:solidFill>
                    <a:srgbClr val="386FB1"/>
                  </a:solidFill>
                  <a:latin typeface="+mn-ea"/>
                </a:rPr>
                <a:t>기업</a:t>
              </a:r>
              <a:r>
                <a:rPr lang="en-US" altLang="ko-KR" sz="2000" b="1" kern="0" dirty="0">
                  <a:solidFill>
                    <a:srgbClr val="386FB1"/>
                  </a:solidFill>
                  <a:latin typeface="+mn-ea"/>
                </a:rPr>
                <a:t>!</a:t>
              </a:r>
              <a:endParaRPr lang="ko-KR" altLang="en-US" sz="1600" b="1" kern="0" dirty="0">
                <a:solidFill>
                  <a:srgbClr val="386FB1"/>
                </a:solidFill>
                <a:latin typeface="+mn-ea"/>
              </a:endParaRPr>
            </a:p>
          </p:txBody>
        </p:sp>
        <p:sp>
          <p:nvSpPr>
            <p:cNvPr id="39" name="모서리가 둥근 직사각형 16">
              <a:extLst>
                <a:ext uri="{FF2B5EF4-FFF2-40B4-BE49-F238E27FC236}">
                  <a16:creationId xmlns:a16="http://schemas.microsoft.com/office/drawing/2014/main" id="{82A22AA4-99CD-4FF5-B200-DAD850A03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938" y="1123950"/>
              <a:ext cx="742950" cy="390525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ern="1200">
                  <a:solidFill>
                    <a:schemeClr val="tx1"/>
                  </a:solidFill>
                  <a:latin typeface="Arial" pitchFamily="34" charset="0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Font typeface="Wingdings" pitchFamily="2" charset="2"/>
                <a:buNone/>
                <a:defRPr/>
              </a:pPr>
              <a:r>
                <a:rPr lang="en-US" altLang="ko-KR" sz="6600" b="1" kern="0" dirty="0">
                  <a:solidFill>
                    <a:srgbClr val="006666"/>
                  </a:solidFill>
                  <a:latin typeface="+mn-ea"/>
                </a:rPr>
                <a:t>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6749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2"/>
            </a:pPr>
            <a:r>
              <a:rPr lang="ko-KR" altLang="en-US" sz="2600" b="1" dirty="0">
                <a:latin typeface="맑은 고딕" panose="020B0503020000020004" pitchFamily="50" charset="-127"/>
              </a:rPr>
              <a:t>조직 구성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76278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나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제안사 조직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132DAE-30F6-45AB-BDFB-A5D83C540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37" y="1397143"/>
            <a:ext cx="84105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18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4656" y="240480"/>
            <a:ext cx="9216000" cy="528144"/>
          </a:xfrm>
        </p:spPr>
        <p:txBody>
          <a:bodyPr anchor="ctr"/>
          <a:lstStyle/>
          <a:p>
            <a:pPr marL="514350" indent="-514350">
              <a:buFont typeface="+mj-lt"/>
              <a:buAutoNum type="arabicParenR" startAt="3"/>
            </a:pPr>
            <a:r>
              <a:rPr lang="ko-KR" altLang="en-US" sz="2600" b="1" dirty="0">
                <a:latin typeface="맑은 고딕" panose="020B0503020000020004" pitchFamily="50" charset="-127"/>
              </a:rPr>
              <a:t>연혁</a:t>
            </a:r>
            <a:endParaRPr lang="ko-KR" alt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69">
            <a:extLst>
              <a:ext uri="{FF2B5EF4-FFF2-40B4-BE49-F238E27FC236}">
                <a16:creationId xmlns:a16="http://schemas.microsoft.com/office/drawing/2014/main" id="{D5FDE396-738B-4AB1-B72D-E6A9BAFCD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14" y="776278"/>
            <a:ext cx="9119235" cy="305918"/>
          </a:xfrm>
          <a:prstGeom prst="roundRect">
            <a:avLst>
              <a:gd name="adj" fmla="val 0"/>
            </a:avLst>
          </a:prstGeom>
          <a:solidFill>
            <a:srgbClr val="6EA92D"/>
          </a:solidFill>
          <a:ln>
            <a:solidFill>
              <a:srgbClr val="92D050"/>
            </a:solidFill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lIns="360000" rIns="36000" anchor="ctr"/>
          <a:lstStyle/>
          <a:p>
            <a:pPr marL="355600" indent="-355600" defTabSz="893740" eaLnBrk="0" hangingPunct="0">
              <a:lnSpc>
                <a:spcPct val="95000"/>
              </a:lnSpc>
              <a:buClr>
                <a:srgbClr val="5F5F5F"/>
              </a:buClr>
              <a:defRPr/>
            </a:pP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다</a:t>
            </a:r>
            <a:r>
              <a: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제안사 연혁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06CF9D-D73E-450B-AC0F-C7285E6E8167}"/>
              </a:ext>
            </a:extLst>
          </p:cNvPr>
          <p:cNvGrpSpPr/>
          <p:nvPr/>
        </p:nvGrpSpPr>
        <p:grpSpPr>
          <a:xfrm>
            <a:off x="47311" y="1107534"/>
            <a:ext cx="9471338" cy="3278499"/>
            <a:chOff x="144455" y="1594333"/>
            <a:chExt cx="12045427" cy="4054488"/>
          </a:xfrm>
        </p:grpSpPr>
        <p:sp>
          <p:nvSpPr>
            <p:cNvPr id="23" name="Oval 17">
              <a:extLst>
                <a:ext uri="{FF2B5EF4-FFF2-40B4-BE49-F238E27FC236}">
                  <a16:creationId xmlns:a16="http://schemas.microsoft.com/office/drawing/2014/main" id="{4A027271-E57F-45B6-BD62-4E0C196B9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5059" y="3167006"/>
              <a:ext cx="1060424" cy="1066032"/>
            </a:xfrm>
            <a:prstGeom prst="ellipse">
              <a:avLst/>
            </a:prstGeom>
            <a:solidFill>
              <a:srgbClr val="D2326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00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Oval 15">
              <a:extLst>
                <a:ext uri="{FF2B5EF4-FFF2-40B4-BE49-F238E27FC236}">
                  <a16:creationId xmlns:a16="http://schemas.microsoft.com/office/drawing/2014/main" id="{000F08E4-4EFF-4098-83AC-BA1140EEB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1808" y="3169810"/>
              <a:ext cx="1066032" cy="1060424"/>
            </a:xfrm>
            <a:prstGeom prst="ellipse">
              <a:avLst/>
            </a:prstGeom>
            <a:solidFill>
              <a:srgbClr val="6850B4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Oval 16">
              <a:extLst>
                <a:ext uri="{FF2B5EF4-FFF2-40B4-BE49-F238E27FC236}">
                  <a16:creationId xmlns:a16="http://schemas.microsoft.com/office/drawing/2014/main" id="{778FAD45-FDAD-4746-93AE-E65807E67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9822" y="3168408"/>
              <a:ext cx="1063229" cy="1063229"/>
            </a:xfrm>
            <a:prstGeom prst="ellipse">
              <a:avLst/>
            </a:prstGeom>
            <a:solidFill>
              <a:srgbClr val="FF7F15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2000" dirty="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Oval 10">
              <a:extLst>
                <a:ext uri="{FF2B5EF4-FFF2-40B4-BE49-F238E27FC236}">
                  <a16:creationId xmlns:a16="http://schemas.microsoft.com/office/drawing/2014/main" id="{519A9ABD-78E5-40CA-BC6F-9AE1F4125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7389" y="3167006"/>
              <a:ext cx="1060424" cy="1066032"/>
            </a:xfrm>
            <a:prstGeom prst="ellipse">
              <a:avLst/>
            </a:prstGeom>
            <a:solidFill>
              <a:srgbClr val="1D6E9B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Straight Connector 89">
              <a:extLst>
                <a:ext uri="{FF2B5EF4-FFF2-40B4-BE49-F238E27FC236}">
                  <a16:creationId xmlns:a16="http://schemas.microsoft.com/office/drawing/2014/main" id="{1684FB35-B007-471B-8C6B-86C5D8524F7A}"/>
                </a:ext>
              </a:extLst>
            </p:cNvPr>
            <p:cNvCxnSpPr/>
            <p:nvPr/>
          </p:nvCxnSpPr>
          <p:spPr>
            <a:xfrm>
              <a:off x="3840376" y="3700022"/>
              <a:ext cx="794683" cy="0"/>
            </a:xfrm>
            <a:prstGeom prst="line">
              <a:avLst/>
            </a:prstGeom>
            <a:noFill/>
            <a:ln w="22225" cap="flat" cmpd="sng" algn="ctr">
              <a:solidFill>
                <a:srgbClr val="85CA46"/>
              </a:solidFill>
              <a:prstDash val="solid"/>
            </a:ln>
            <a:effectLst/>
          </p:spPr>
        </p:cxnSp>
        <p:cxnSp>
          <p:nvCxnSpPr>
            <p:cNvPr id="28" name="Straight Connector 92">
              <a:extLst>
                <a:ext uri="{FF2B5EF4-FFF2-40B4-BE49-F238E27FC236}">
                  <a16:creationId xmlns:a16="http://schemas.microsoft.com/office/drawing/2014/main" id="{E4C372F9-A78F-4ACD-B056-ACC3682FE0CF}"/>
                </a:ext>
              </a:extLst>
            </p:cNvPr>
            <p:cNvCxnSpPr/>
            <p:nvPr/>
          </p:nvCxnSpPr>
          <p:spPr>
            <a:xfrm>
              <a:off x="7553051" y="3694400"/>
              <a:ext cx="794339" cy="0"/>
            </a:xfrm>
            <a:prstGeom prst="line">
              <a:avLst/>
            </a:prstGeom>
            <a:noFill/>
            <a:ln w="22225" cap="flat" cmpd="sng" algn="ctr">
              <a:solidFill>
                <a:srgbClr val="F49D00"/>
              </a:solidFill>
              <a:prstDash val="solid"/>
            </a:ln>
            <a:effectLst/>
          </p:spPr>
        </p:cxnSp>
        <p:cxnSp>
          <p:nvCxnSpPr>
            <p:cNvPr id="29" name="Straight Connector 95">
              <a:extLst>
                <a:ext uri="{FF2B5EF4-FFF2-40B4-BE49-F238E27FC236}">
                  <a16:creationId xmlns:a16="http://schemas.microsoft.com/office/drawing/2014/main" id="{5C0E6DEC-8B3F-42A8-BAD4-FCCCD5117016}"/>
                </a:ext>
              </a:extLst>
            </p:cNvPr>
            <p:cNvCxnSpPr/>
            <p:nvPr/>
          </p:nvCxnSpPr>
          <p:spPr>
            <a:xfrm>
              <a:off x="5688008" y="3694400"/>
              <a:ext cx="794339" cy="0"/>
            </a:xfrm>
            <a:prstGeom prst="line">
              <a:avLst/>
            </a:prstGeom>
            <a:noFill/>
            <a:ln w="22225" cap="flat" cmpd="sng" algn="ctr">
              <a:solidFill>
                <a:srgbClr val="D2326B"/>
              </a:solidFill>
              <a:prstDash val="solid"/>
            </a:ln>
            <a:effectLst/>
          </p:spPr>
        </p:cxnSp>
        <p:cxnSp>
          <p:nvCxnSpPr>
            <p:cNvPr id="40" name="Straight Connector 98">
              <a:extLst>
                <a:ext uri="{FF2B5EF4-FFF2-40B4-BE49-F238E27FC236}">
                  <a16:creationId xmlns:a16="http://schemas.microsoft.com/office/drawing/2014/main" id="{99648F98-E52F-413B-94FD-4427A112559E}"/>
                </a:ext>
              </a:extLst>
            </p:cNvPr>
            <p:cNvCxnSpPr/>
            <p:nvPr/>
          </p:nvCxnSpPr>
          <p:spPr>
            <a:xfrm>
              <a:off x="9407813" y="3700022"/>
              <a:ext cx="793995" cy="0"/>
            </a:xfrm>
            <a:prstGeom prst="line">
              <a:avLst/>
            </a:prstGeom>
            <a:noFill/>
            <a:ln w="22225" cap="flat" cmpd="sng" algn="ctr">
              <a:solidFill>
                <a:srgbClr val="1D6E9B"/>
              </a:solidFill>
              <a:prstDash val="solid"/>
            </a:ln>
            <a:effectLst/>
          </p:spPr>
        </p:cxnSp>
        <p:cxnSp>
          <p:nvCxnSpPr>
            <p:cNvPr id="41" name="Straight Connector 101">
              <a:extLst>
                <a:ext uri="{FF2B5EF4-FFF2-40B4-BE49-F238E27FC236}">
                  <a16:creationId xmlns:a16="http://schemas.microsoft.com/office/drawing/2014/main" id="{D575E2E0-086F-4F12-AFD1-25CAEA418817}"/>
                </a:ext>
              </a:extLst>
            </p:cNvPr>
            <p:cNvCxnSpPr/>
            <p:nvPr/>
          </p:nvCxnSpPr>
          <p:spPr>
            <a:xfrm flipV="1">
              <a:off x="11267841" y="3697018"/>
              <a:ext cx="922041" cy="6008"/>
            </a:xfrm>
            <a:prstGeom prst="line">
              <a:avLst/>
            </a:prstGeom>
            <a:noFill/>
            <a:ln w="22225" cap="flat" cmpd="sng" algn="ctr">
              <a:solidFill>
                <a:srgbClr val="1D6E9B"/>
              </a:solidFill>
              <a:prstDash val="solid"/>
            </a:ln>
            <a:effectLst/>
          </p:spPr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1BFF2359-728F-493D-AD8B-97F90320D564}"/>
                </a:ext>
              </a:extLst>
            </p:cNvPr>
            <p:cNvGrpSpPr/>
            <p:nvPr/>
          </p:nvGrpSpPr>
          <p:grpSpPr>
            <a:xfrm>
              <a:off x="144455" y="3168408"/>
              <a:ext cx="2635497" cy="2480413"/>
              <a:chOff x="144455" y="2999998"/>
              <a:chExt cx="2635497" cy="2480413"/>
            </a:xfrm>
          </p:grpSpPr>
          <p:grpSp>
            <p:nvGrpSpPr>
              <p:cNvPr id="56" name="Group 80">
                <a:extLst>
                  <a:ext uri="{FF2B5EF4-FFF2-40B4-BE49-F238E27FC236}">
                    <a16:creationId xmlns:a16="http://schemas.microsoft.com/office/drawing/2014/main" id="{8CF3A44E-DA91-4361-B1B5-57A0F38911C5}"/>
                  </a:ext>
                </a:extLst>
              </p:cNvPr>
              <p:cNvGrpSpPr/>
              <p:nvPr/>
            </p:nvGrpSpPr>
            <p:grpSpPr>
              <a:xfrm>
                <a:off x="924845" y="2999998"/>
                <a:ext cx="1060424" cy="1063229"/>
                <a:chOff x="-776288" y="2445544"/>
                <a:chExt cx="600075" cy="601663"/>
              </a:xfrm>
            </p:grpSpPr>
            <p:sp>
              <p:nvSpPr>
                <p:cNvPr id="58" name="Oval 14">
                  <a:extLst>
                    <a:ext uri="{FF2B5EF4-FFF2-40B4-BE49-F238E27FC236}">
                      <a16:creationId xmlns:a16="http://schemas.microsoft.com/office/drawing/2014/main" id="{54F874CB-004C-4ADB-96E3-2CAAFACCC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-776288" y="2445544"/>
                  <a:ext cx="600075" cy="601663"/>
                </a:xfrm>
                <a:prstGeom prst="ellipse">
                  <a:avLst/>
                </a:prstGeom>
                <a:solidFill>
                  <a:srgbClr val="4DB3C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121917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57565A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59" name="Group 65">
                  <a:extLst>
                    <a:ext uri="{FF2B5EF4-FFF2-40B4-BE49-F238E27FC236}">
                      <a16:creationId xmlns:a16="http://schemas.microsoft.com/office/drawing/2014/main" id="{D33F09EB-953B-41FC-B897-A82C9A55F2AE}"/>
                    </a:ext>
                  </a:extLst>
                </p:cNvPr>
                <p:cNvGrpSpPr/>
                <p:nvPr/>
              </p:nvGrpSpPr>
              <p:grpSpPr>
                <a:xfrm>
                  <a:off x="-606426" y="2534444"/>
                  <a:ext cx="260350" cy="423863"/>
                  <a:chOff x="2832100" y="2760663"/>
                  <a:chExt cx="260350" cy="423863"/>
                </a:xfrm>
              </p:grpSpPr>
              <p:sp>
                <p:nvSpPr>
                  <p:cNvPr id="60" name="Freeform 44">
                    <a:extLst>
                      <a:ext uri="{FF2B5EF4-FFF2-40B4-BE49-F238E27FC236}">
                        <a16:creationId xmlns:a16="http://schemas.microsoft.com/office/drawing/2014/main" id="{09540830-0D28-4E95-B0F9-DEB8F93C934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8775" y="3095625"/>
                    <a:ext cx="123825" cy="38100"/>
                  </a:xfrm>
                  <a:custGeom>
                    <a:avLst/>
                    <a:gdLst>
                      <a:gd name="T0" fmla="*/ 62 w 73"/>
                      <a:gd name="T1" fmla="*/ 22 h 22"/>
                      <a:gd name="T2" fmla="*/ 12 w 73"/>
                      <a:gd name="T3" fmla="*/ 22 h 22"/>
                      <a:gd name="T4" fmla="*/ 0 w 73"/>
                      <a:gd name="T5" fmla="*/ 11 h 22"/>
                      <a:gd name="T6" fmla="*/ 12 w 73"/>
                      <a:gd name="T7" fmla="*/ 0 h 22"/>
                      <a:gd name="T8" fmla="*/ 62 w 73"/>
                      <a:gd name="T9" fmla="*/ 0 h 22"/>
                      <a:gd name="T10" fmla="*/ 73 w 73"/>
                      <a:gd name="T11" fmla="*/ 11 h 22"/>
                      <a:gd name="T12" fmla="*/ 62 w 73"/>
                      <a:gd name="T13" fmla="*/ 22 h 22"/>
                      <a:gd name="T14" fmla="*/ 12 w 73"/>
                      <a:gd name="T15" fmla="*/ 5 h 22"/>
                      <a:gd name="T16" fmla="*/ 5 w 73"/>
                      <a:gd name="T17" fmla="*/ 11 h 22"/>
                      <a:gd name="T18" fmla="*/ 12 w 73"/>
                      <a:gd name="T19" fmla="*/ 18 h 22"/>
                      <a:gd name="T20" fmla="*/ 62 w 73"/>
                      <a:gd name="T21" fmla="*/ 18 h 22"/>
                      <a:gd name="T22" fmla="*/ 69 w 73"/>
                      <a:gd name="T23" fmla="*/ 11 h 22"/>
                      <a:gd name="T24" fmla="*/ 62 w 73"/>
                      <a:gd name="T25" fmla="*/ 5 h 22"/>
                      <a:gd name="T26" fmla="*/ 12 w 73"/>
                      <a:gd name="T27" fmla="*/ 5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3" h="22">
                        <a:moveTo>
                          <a:pt x="62" y="22"/>
                        </a:moveTo>
                        <a:cubicBezTo>
                          <a:pt x="12" y="22"/>
                          <a:pt x="12" y="22"/>
                          <a:pt x="12" y="22"/>
                        </a:cubicBezTo>
                        <a:cubicBezTo>
                          <a:pt x="6" y="22"/>
                          <a:pt x="0" y="17"/>
                          <a:pt x="0" y="11"/>
                        </a:cubicBezTo>
                        <a:cubicBezTo>
                          <a:pt x="0" y="5"/>
                          <a:pt x="6" y="0"/>
                          <a:pt x="12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68" y="0"/>
                          <a:pt x="73" y="5"/>
                          <a:pt x="73" y="11"/>
                        </a:cubicBezTo>
                        <a:cubicBezTo>
                          <a:pt x="73" y="17"/>
                          <a:pt x="68" y="22"/>
                          <a:pt x="62" y="22"/>
                        </a:cubicBezTo>
                        <a:close/>
                        <a:moveTo>
                          <a:pt x="12" y="5"/>
                        </a:moveTo>
                        <a:cubicBezTo>
                          <a:pt x="8" y="5"/>
                          <a:pt x="5" y="7"/>
                          <a:pt x="5" y="11"/>
                        </a:cubicBezTo>
                        <a:cubicBezTo>
                          <a:pt x="5" y="15"/>
                          <a:pt x="8" y="18"/>
                          <a:pt x="12" y="18"/>
                        </a:cubicBezTo>
                        <a:cubicBezTo>
                          <a:pt x="62" y="18"/>
                          <a:pt x="62" y="18"/>
                          <a:pt x="62" y="18"/>
                        </a:cubicBezTo>
                        <a:cubicBezTo>
                          <a:pt x="66" y="18"/>
                          <a:pt x="69" y="15"/>
                          <a:pt x="69" y="11"/>
                        </a:cubicBezTo>
                        <a:cubicBezTo>
                          <a:pt x="69" y="7"/>
                          <a:pt x="66" y="5"/>
                          <a:pt x="62" y="5"/>
                        </a:cubicBezTo>
                        <a:lnTo>
                          <a:pt x="12" y="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1917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7565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61" name="Freeform 45">
                    <a:extLst>
                      <a:ext uri="{FF2B5EF4-FFF2-40B4-BE49-F238E27FC236}">
                        <a16:creationId xmlns:a16="http://schemas.microsoft.com/office/drawing/2014/main" id="{5E993B05-D7E2-441F-BFB3-09CB09040D3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8775" y="3127375"/>
                    <a:ext cx="123825" cy="36513"/>
                  </a:xfrm>
                  <a:custGeom>
                    <a:avLst/>
                    <a:gdLst>
                      <a:gd name="T0" fmla="*/ 62 w 73"/>
                      <a:gd name="T1" fmla="*/ 22 h 22"/>
                      <a:gd name="T2" fmla="*/ 12 w 73"/>
                      <a:gd name="T3" fmla="*/ 22 h 22"/>
                      <a:gd name="T4" fmla="*/ 0 w 73"/>
                      <a:gd name="T5" fmla="*/ 11 h 22"/>
                      <a:gd name="T6" fmla="*/ 12 w 73"/>
                      <a:gd name="T7" fmla="*/ 0 h 22"/>
                      <a:gd name="T8" fmla="*/ 62 w 73"/>
                      <a:gd name="T9" fmla="*/ 0 h 22"/>
                      <a:gd name="T10" fmla="*/ 73 w 73"/>
                      <a:gd name="T11" fmla="*/ 11 h 22"/>
                      <a:gd name="T12" fmla="*/ 62 w 73"/>
                      <a:gd name="T13" fmla="*/ 22 h 22"/>
                      <a:gd name="T14" fmla="*/ 12 w 73"/>
                      <a:gd name="T15" fmla="*/ 4 h 22"/>
                      <a:gd name="T16" fmla="*/ 5 w 73"/>
                      <a:gd name="T17" fmla="*/ 11 h 22"/>
                      <a:gd name="T18" fmla="*/ 12 w 73"/>
                      <a:gd name="T19" fmla="*/ 18 h 22"/>
                      <a:gd name="T20" fmla="*/ 62 w 73"/>
                      <a:gd name="T21" fmla="*/ 18 h 22"/>
                      <a:gd name="T22" fmla="*/ 69 w 73"/>
                      <a:gd name="T23" fmla="*/ 11 h 22"/>
                      <a:gd name="T24" fmla="*/ 62 w 73"/>
                      <a:gd name="T25" fmla="*/ 4 h 22"/>
                      <a:gd name="T26" fmla="*/ 12 w 73"/>
                      <a:gd name="T27" fmla="*/ 4 h 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3" h="22">
                        <a:moveTo>
                          <a:pt x="62" y="22"/>
                        </a:moveTo>
                        <a:cubicBezTo>
                          <a:pt x="12" y="22"/>
                          <a:pt x="12" y="22"/>
                          <a:pt x="12" y="22"/>
                        </a:cubicBezTo>
                        <a:cubicBezTo>
                          <a:pt x="6" y="22"/>
                          <a:pt x="0" y="17"/>
                          <a:pt x="0" y="11"/>
                        </a:cubicBezTo>
                        <a:cubicBezTo>
                          <a:pt x="0" y="5"/>
                          <a:pt x="6" y="0"/>
                          <a:pt x="12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68" y="0"/>
                          <a:pt x="73" y="5"/>
                          <a:pt x="73" y="11"/>
                        </a:cubicBezTo>
                        <a:cubicBezTo>
                          <a:pt x="73" y="17"/>
                          <a:pt x="68" y="22"/>
                          <a:pt x="62" y="22"/>
                        </a:cubicBezTo>
                        <a:close/>
                        <a:moveTo>
                          <a:pt x="12" y="4"/>
                        </a:moveTo>
                        <a:cubicBezTo>
                          <a:pt x="8" y="4"/>
                          <a:pt x="5" y="7"/>
                          <a:pt x="5" y="11"/>
                        </a:cubicBezTo>
                        <a:cubicBezTo>
                          <a:pt x="5" y="15"/>
                          <a:pt x="8" y="18"/>
                          <a:pt x="12" y="18"/>
                        </a:cubicBezTo>
                        <a:cubicBezTo>
                          <a:pt x="62" y="18"/>
                          <a:pt x="62" y="18"/>
                          <a:pt x="62" y="18"/>
                        </a:cubicBezTo>
                        <a:cubicBezTo>
                          <a:pt x="66" y="18"/>
                          <a:pt x="69" y="15"/>
                          <a:pt x="69" y="11"/>
                        </a:cubicBezTo>
                        <a:cubicBezTo>
                          <a:pt x="69" y="7"/>
                          <a:pt x="66" y="4"/>
                          <a:pt x="62" y="4"/>
                        </a:cubicBezTo>
                        <a:lnTo>
                          <a:pt x="12" y="4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1917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7565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62" name="Freeform 46">
                    <a:extLst>
                      <a:ext uri="{FF2B5EF4-FFF2-40B4-BE49-F238E27FC236}">
                        <a16:creationId xmlns:a16="http://schemas.microsoft.com/office/drawing/2014/main" id="{86EF03AC-FC82-4D0E-B598-C46D55AA81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000" y="3157538"/>
                    <a:ext cx="80963" cy="26988"/>
                  </a:xfrm>
                  <a:custGeom>
                    <a:avLst/>
                    <a:gdLst>
                      <a:gd name="T0" fmla="*/ 24 w 48"/>
                      <a:gd name="T1" fmla="*/ 16 h 16"/>
                      <a:gd name="T2" fmla="*/ 0 w 48"/>
                      <a:gd name="T3" fmla="*/ 2 h 16"/>
                      <a:gd name="T4" fmla="*/ 2 w 48"/>
                      <a:gd name="T5" fmla="*/ 0 h 16"/>
                      <a:gd name="T6" fmla="*/ 4 w 48"/>
                      <a:gd name="T7" fmla="*/ 2 h 16"/>
                      <a:gd name="T8" fmla="*/ 24 w 48"/>
                      <a:gd name="T9" fmla="*/ 11 h 16"/>
                      <a:gd name="T10" fmla="*/ 43 w 48"/>
                      <a:gd name="T11" fmla="*/ 2 h 16"/>
                      <a:gd name="T12" fmla="*/ 46 w 48"/>
                      <a:gd name="T13" fmla="*/ 0 h 16"/>
                      <a:gd name="T14" fmla="*/ 48 w 48"/>
                      <a:gd name="T15" fmla="*/ 2 h 16"/>
                      <a:gd name="T16" fmla="*/ 24 w 48"/>
                      <a:gd name="T17" fmla="*/ 16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8" h="16">
                        <a:moveTo>
                          <a:pt x="24" y="16"/>
                        </a:moveTo>
                        <a:cubicBezTo>
                          <a:pt x="10" y="16"/>
                          <a:pt x="0" y="10"/>
                          <a:pt x="0" y="2"/>
                        </a:cubicBezTo>
                        <a:cubicBezTo>
                          <a:pt x="0" y="1"/>
                          <a:pt x="1" y="0"/>
                          <a:pt x="2" y="0"/>
                        </a:cubicBezTo>
                        <a:cubicBezTo>
                          <a:pt x="3" y="0"/>
                          <a:pt x="4" y="1"/>
                          <a:pt x="4" y="2"/>
                        </a:cubicBezTo>
                        <a:cubicBezTo>
                          <a:pt x="4" y="6"/>
                          <a:pt x="12" y="11"/>
                          <a:pt x="24" y="11"/>
                        </a:cubicBezTo>
                        <a:cubicBezTo>
                          <a:pt x="35" y="11"/>
                          <a:pt x="43" y="6"/>
                          <a:pt x="43" y="2"/>
                        </a:cubicBezTo>
                        <a:cubicBezTo>
                          <a:pt x="43" y="1"/>
                          <a:pt x="44" y="0"/>
                          <a:pt x="46" y="0"/>
                        </a:cubicBezTo>
                        <a:cubicBezTo>
                          <a:pt x="47" y="0"/>
                          <a:pt x="48" y="1"/>
                          <a:pt x="48" y="2"/>
                        </a:cubicBezTo>
                        <a:cubicBezTo>
                          <a:pt x="48" y="10"/>
                          <a:pt x="37" y="16"/>
                          <a:pt x="24" y="1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1917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7565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63" name="Freeform 47">
                    <a:extLst>
                      <a:ext uri="{FF2B5EF4-FFF2-40B4-BE49-F238E27FC236}">
                        <a16:creationId xmlns:a16="http://schemas.microsoft.com/office/drawing/2014/main" id="{23BB8645-3813-4ABB-AF20-8B602417332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32100" y="2760663"/>
                    <a:ext cx="260350" cy="314325"/>
                  </a:xfrm>
                  <a:custGeom>
                    <a:avLst/>
                    <a:gdLst>
                      <a:gd name="T0" fmla="*/ 101 w 154"/>
                      <a:gd name="T1" fmla="*/ 185 h 185"/>
                      <a:gd name="T2" fmla="*/ 53 w 154"/>
                      <a:gd name="T3" fmla="*/ 185 h 185"/>
                      <a:gd name="T4" fmla="*/ 32 w 154"/>
                      <a:gd name="T5" fmla="*/ 164 h 185"/>
                      <a:gd name="T6" fmla="*/ 32 w 154"/>
                      <a:gd name="T7" fmla="*/ 149 h 185"/>
                      <a:gd name="T8" fmla="*/ 22 w 154"/>
                      <a:gd name="T9" fmla="*/ 130 h 185"/>
                      <a:gd name="T10" fmla="*/ 0 w 154"/>
                      <a:gd name="T11" fmla="*/ 77 h 185"/>
                      <a:gd name="T12" fmla="*/ 77 w 154"/>
                      <a:gd name="T13" fmla="*/ 0 h 185"/>
                      <a:gd name="T14" fmla="*/ 154 w 154"/>
                      <a:gd name="T15" fmla="*/ 77 h 185"/>
                      <a:gd name="T16" fmla="*/ 132 w 154"/>
                      <a:gd name="T17" fmla="*/ 130 h 185"/>
                      <a:gd name="T18" fmla="*/ 122 w 154"/>
                      <a:gd name="T19" fmla="*/ 149 h 185"/>
                      <a:gd name="T20" fmla="*/ 122 w 154"/>
                      <a:gd name="T21" fmla="*/ 164 h 185"/>
                      <a:gd name="T22" fmla="*/ 101 w 154"/>
                      <a:gd name="T23" fmla="*/ 185 h 185"/>
                      <a:gd name="T24" fmla="*/ 77 w 154"/>
                      <a:gd name="T25" fmla="*/ 5 h 185"/>
                      <a:gd name="T26" fmla="*/ 5 w 154"/>
                      <a:gd name="T27" fmla="*/ 77 h 185"/>
                      <a:gd name="T28" fmla="*/ 25 w 154"/>
                      <a:gd name="T29" fmla="*/ 127 h 185"/>
                      <a:gd name="T30" fmla="*/ 36 w 154"/>
                      <a:gd name="T31" fmla="*/ 149 h 185"/>
                      <a:gd name="T32" fmla="*/ 36 w 154"/>
                      <a:gd name="T33" fmla="*/ 164 h 185"/>
                      <a:gd name="T34" fmla="*/ 53 w 154"/>
                      <a:gd name="T35" fmla="*/ 180 h 185"/>
                      <a:gd name="T36" fmla="*/ 101 w 154"/>
                      <a:gd name="T37" fmla="*/ 180 h 185"/>
                      <a:gd name="T38" fmla="*/ 117 w 154"/>
                      <a:gd name="T39" fmla="*/ 164 h 185"/>
                      <a:gd name="T40" fmla="*/ 117 w 154"/>
                      <a:gd name="T41" fmla="*/ 149 h 185"/>
                      <a:gd name="T42" fmla="*/ 129 w 154"/>
                      <a:gd name="T43" fmla="*/ 127 h 185"/>
                      <a:gd name="T44" fmla="*/ 149 w 154"/>
                      <a:gd name="T45" fmla="*/ 77 h 185"/>
                      <a:gd name="T46" fmla="*/ 77 w 154"/>
                      <a:gd name="T47" fmla="*/ 5 h 18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54" h="185">
                        <a:moveTo>
                          <a:pt x="101" y="185"/>
                        </a:moveTo>
                        <a:cubicBezTo>
                          <a:pt x="53" y="185"/>
                          <a:pt x="53" y="185"/>
                          <a:pt x="53" y="185"/>
                        </a:cubicBezTo>
                        <a:cubicBezTo>
                          <a:pt x="41" y="185"/>
                          <a:pt x="32" y="175"/>
                          <a:pt x="32" y="164"/>
                        </a:cubicBezTo>
                        <a:cubicBezTo>
                          <a:pt x="32" y="149"/>
                          <a:pt x="32" y="149"/>
                          <a:pt x="32" y="149"/>
                        </a:cubicBezTo>
                        <a:cubicBezTo>
                          <a:pt x="32" y="141"/>
                          <a:pt x="28" y="137"/>
                          <a:pt x="22" y="130"/>
                        </a:cubicBezTo>
                        <a:cubicBezTo>
                          <a:pt x="8" y="117"/>
                          <a:pt x="0" y="97"/>
                          <a:pt x="0" y="77"/>
                        </a:cubicBezTo>
                        <a:cubicBezTo>
                          <a:pt x="0" y="34"/>
                          <a:pt x="34" y="0"/>
                          <a:pt x="77" y="0"/>
                        </a:cubicBezTo>
                        <a:cubicBezTo>
                          <a:pt x="119" y="0"/>
                          <a:pt x="154" y="34"/>
                          <a:pt x="154" y="77"/>
                        </a:cubicBezTo>
                        <a:cubicBezTo>
                          <a:pt x="154" y="97"/>
                          <a:pt x="146" y="117"/>
                          <a:pt x="132" y="130"/>
                        </a:cubicBezTo>
                        <a:cubicBezTo>
                          <a:pt x="125" y="137"/>
                          <a:pt x="122" y="141"/>
                          <a:pt x="122" y="149"/>
                        </a:cubicBezTo>
                        <a:cubicBezTo>
                          <a:pt x="122" y="164"/>
                          <a:pt x="122" y="164"/>
                          <a:pt x="122" y="164"/>
                        </a:cubicBezTo>
                        <a:cubicBezTo>
                          <a:pt x="122" y="175"/>
                          <a:pt x="113" y="185"/>
                          <a:pt x="101" y="185"/>
                        </a:cubicBezTo>
                        <a:close/>
                        <a:moveTo>
                          <a:pt x="77" y="5"/>
                        </a:moveTo>
                        <a:cubicBezTo>
                          <a:pt x="37" y="5"/>
                          <a:pt x="5" y="37"/>
                          <a:pt x="5" y="77"/>
                        </a:cubicBezTo>
                        <a:cubicBezTo>
                          <a:pt x="5" y="96"/>
                          <a:pt x="12" y="114"/>
                          <a:pt x="25" y="127"/>
                        </a:cubicBezTo>
                        <a:cubicBezTo>
                          <a:pt x="32" y="134"/>
                          <a:pt x="36" y="140"/>
                          <a:pt x="36" y="149"/>
                        </a:cubicBezTo>
                        <a:cubicBezTo>
                          <a:pt x="36" y="164"/>
                          <a:pt x="36" y="164"/>
                          <a:pt x="36" y="164"/>
                        </a:cubicBezTo>
                        <a:cubicBezTo>
                          <a:pt x="36" y="173"/>
                          <a:pt x="44" y="180"/>
                          <a:pt x="53" y="180"/>
                        </a:cubicBezTo>
                        <a:cubicBezTo>
                          <a:pt x="101" y="180"/>
                          <a:pt x="101" y="180"/>
                          <a:pt x="101" y="180"/>
                        </a:cubicBezTo>
                        <a:cubicBezTo>
                          <a:pt x="110" y="180"/>
                          <a:pt x="117" y="173"/>
                          <a:pt x="117" y="164"/>
                        </a:cubicBezTo>
                        <a:cubicBezTo>
                          <a:pt x="117" y="149"/>
                          <a:pt x="117" y="149"/>
                          <a:pt x="117" y="149"/>
                        </a:cubicBezTo>
                        <a:cubicBezTo>
                          <a:pt x="117" y="140"/>
                          <a:pt x="122" y="134"/>
                          <a:pt x="129" y="127"/>
                        </a:cubicBezTo>
                        <a:cubicBezTo>
                          <a:pt x="142" y="114"/>
                          <a:pt x="149" y="96"/>
                          <a:pt x="149" y="77"/>
                        </a:cubicBezTo>
                        <a:cubicBezTo>
                          <a:pt x="149" y="37"/>
                          <a:pt x="117" y="5"/>
                          <a:pt x="77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1917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7565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64" name="Freeform 48">
                    <a:extLst>
                      <a:ext uri="{FF2B5EF4-FFF2-40B4-BE49-F238E27FC236}">
                        <a16:creationId xmlns:a16="http://schemas.microsoft.com/office/drawing/2014/main" id="{DDDBBA45-8F69-433B-9C14-3C9D7CEAA2C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898775" y="3065463"/>
                    <a:ext cx="123825" cy="39688"/>
                  </a:xfrm>
                  <a:custGeom>
                    <a:avLst/>
                    <a:gdLst>
                      <a:gd name="T0" fmla="*/ 62 w 73"/>
                      <a:gd name="T1" fmla="*/ 23 h 23"/>
                      <a:gd name="T2" fmla="*/ 12 w 73"/>
                      <a:gd name="T3" fmla="*/ 23 h 23"/>
                      <a:gd name="T4" fmla="*/ 0 w 73"/>
                      <a:gd name="T5" fmla="*/ 11 h 23"/>
                      <a:gd name="T6" fmla="*/ 12 w 73"/>
                      <a:gd name="T7" fmla="*/ 0 h 23"/>
                      <a:gd name="T8" fmla="*/ 62 w 73"/>
                      <a:gd name="T9" fmla="*/ 0 h 23"/>
                      <a:gd name="T10" fmla="*/ 73 w 73"/>
                      <a:gd name="T11" fmla="*/ 11 h 23"/>
                      <a:gd name="T12" fmla="*/ 62 w 73"/>
                      <a:gd name="T13" fmla="*/ 23 h 23"/>
                      <a:gd name="T14" fmla="*/ 12 w 73"/>
                      <a:gd name="T15" fmla="*/ 5 h 23"/>
                      <a:gd name="T16" fmla="*/ 5 w 73"/>
                      <a:gd name="T17" fmla="*/ 11 h 23"/>
                      <a:gd name="T18" fmla="*/ 12 w 73"/>
                      <a:gd name="T19" fmla="*/ 18 h 23"/>
                      <a:gd name="T20" fmla="*/ 62 w 73"/>
                      <a:gd name="T21" fmla="*/ 18 h 23"/>
                      <a:gd name="T22" fmla="*/ 69 w 73"/>
                      <a:gd name="T23" fmla="*/ 11 h 23"/>
                      <a:gd name="T24" fmla="*/ 62 w 73"/>
                      <a:gd name="T25" fmla="*/ 5 h 23"/>
                      <a:gd name="T26" fmla="*/ 12 w 73"/>
                      <a:gd name="T27" fmla="*/ 5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3" h="23">
                        <a:moveTo>
                          <a:pt x="62" y="23"/>
                        </a:moveTo>
                        <a:cubicBezTo>
                          <a:pt x="12" y="23"/>
                          <a:pt x="12" y="23"/>
                          <a:pt x="12" y="23"/>
                        </a:cubicBezTo>
                        <a:cubicBezTo>
                          <a:pt x="6" y="23"/>
                          <a:pt x="0" y="17"/>
                          <a:pt x="0" y="11"/>
                        </a:cubicBezTo>
                        <a:cubicBezTo>
                          <a:pt x="0" y="5"/>
                          <a:pt x="6" y="0"/>
                          <a:pt x="12" y="0"/>
                        </a:cubicBezTo>
                        <a:cubicBezTo>
                          <a:pt x="62" y="0"/>
                          <a:pt x="62" y="0"/>
                          <a:pt x="62" y="0"/>
                        </a:cubicBezTo>
                        <a:cubicBezTo>
                          <a:pt x="68" y="0"/>
                          <a:pt x="73" y="5"/>
                          <a:pt x="73" y="11"/>
                        </a:cubicBezTo>
                        <a:cubicBezTo>
                          <a:pt x="73" y="17"/>
                          <a:pt x="68" y="23"/>
                          <a:pt x="62" y="23"/>
                        </a:cubicBezTo>
                        <a:close/>
                        <a:moveTo>
                          <a:pt x="12" y="5"/>
                        </a:moveTo>
                        <a:cubicBezTo>
                          <a:pt x="8" y="5"/>
                          <a:pt x="5" y="8"/>
                          <a:pt x="5" y="11"/>
                        </a:cubicBezTo>
                        <a:cubicBezTo>
                          <a:pt x="5" y="15"/>
                          <a:pt x="8" y="18"/>
                          <a:pt x="12" y="18"/>
                        </a:cubicBezTo>
                        <a:cubicBezTo>
                          <a:pt x="62" y="18"/>
                          <a:pt x="62" y="18"/>
                          <a:pt x="62" y="18"/>
                        </a:cubicBezTo>
                        <a:cubicBezTo>
                          <a:pt x="66" y="18"/>
                          <a:pt x="69" y="15"/>
                          <a:pt x="69" y="11"/>
                        </a:cubicBezTo>
                        <a:cubicBezTo>
                          <a:pt x="69" y="8"/>
                          <a:pt x="66" y="5"/>
                          <a:pt x="62" y="5"/>
                        </a:cubicBezTo>
                        <a:lnTo>
                          <a:pt x="12" y="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121917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7565A"/>
                      </a:solidFill>
                      <a:effectLst/>
                      <a:uLnTx/>
                      <a:uFillTx/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</p:grpSp>
          <p:sp>
            <p:nvSpPr>
              <p:cNvPr id="57" name="Rectangle 103">
                <a:extLst>
                  <a:ext uri="{FF2B5EF4-FFF2-40B4-BE49-F238E27FC236}">
                    <a16:creationId xmlns:a16="http://schemas.microsoft.com/office/drawing/2014/main" id="{B922E763-CF3B-40A7-AA92-8D6C4D134AB3}"/>
                  </a:ext>
                </a:extLst>
              </p:cNvPr>
              <p:cNvSpPr/>
              <p:nvPr/>
            </p:nvSpPr>
            <p:spPr>
              <a:xfrm>
                <a:off x="144455" y="4099696"/>
                <a:ext cx="2635497" cy="1380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7565A">
                        <a:lumMod val="50000"/>
                      </a:srgbClr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2001~2004</a:t>
                </a:r>
              </a:p>
              <a:p>
                <a:pPr marL="0" marR="0" lvl="0" indent="0" algn="ctr" defTabSz="121917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7565A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2001</a:t>
                </a:r>
                <a:r>
                  <a:rPr kumimoji="0" lang="ko-KR" alt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57565A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년 시스팩 설립</a:t>
                </a:r>
                <a:endPara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defTabSz="121917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7565A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Samsung SDS Supplier</a:t>
                </a:r>
              </a:p>
              <a:p>
                <a:pPr marL="0" marR="0" lvl="0" indent="0" algn="ctr" defTabSz="121917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7565A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HP Premium Reseller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2AA12BC-B177-4597-BCF9-C6F9407B1BF5}"/>
                </a:ext>
              </a:extLst>
            </p:cNvPr>
            <p:cNvGrpSpPr/>
            <p:nvPr/>
          </p:nvGrpSpPr>
          <p:grpSpPr>
            <a:xfrm>
              <a:off x="1964435" y="2124341"/>
              <a:ext cx="2691457" cy="2107296"/>
              <a:chOff x="1964435" y="1955931"/>
              <a:chExt cx="2691457" cy="2107296"/>
            </a:xfrm>
          </p:grpSpPr>
          <p:sp>
            <p:nvSpPr>
              <p:cNvPr id="53" name="Oval 18">
                <a:extLst>
                  <a:ext uri="{FF2B5EF4-FFF2-40B4-BE49-F238E27FC236}">
                    <a16:creationId xmlns:a16="http://schemas.microsoft.com/office/drawing/2014/main" id="{74A90B78-FF9B-4B74-9B1A-F06432C3AF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9952" y="2999998"/>
                <a:ext cx="1060424" cy="1063229"/>
              </a:xfrm>
              <a:prstGeom prst="ellipse">
                <a:avLst/>
              </a:prstGeom>
              <a:solidFill>
                <a:srgbClr val="85CA4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121917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54" name="Straight Connector 74">
                <a:extLst>
                  <a:ext uri="{FF2B5EF4-FFF2-40B4-BE49-F238E27FC236}">
                    <a16:creationId xmlns:a16="http://schemas.microsoft.com/office/drawing/2014/main" id="{AE4DF481-2FB2-4CBD-8659-163D0AE7985F}"/>
                  </a:ext>
                </a:extLst>
              </p:cNvPr>
              <p:cNvCxnSpPr/>
              <p:nvPr/>
            </p:nvCxnSpPr>
            <p:spPr>
              <a:xfrm>
                <a:off x="1985269" y="3531612"/>
                <a:ext cx="794683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4DB3C7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5" name="Rectangle 105">
                <a:extLst>
                  <a:ext uri="{FF2B5EF4-FFF2-40B4-BE49-F238E27FC236}">
                    <a16:creationId xmlns:a16="http://schemas.microsoft.com/office/drawing/2014/main" id="{20F193FD-FEBC-4765-8109-97A52E0E10C1}"/>
                  </a:ext>
                </a:extLst>
              </p:cNvPr>
              <p:cNvSpPr/>
              <p:nvPr/>
            </p:nvSpPr>
            <p:spPr>
              <a:xfrm>
                <a:off x="1964435" y="1955931"/>
                <a:ext cx="2691457" cy="1054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121917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7565A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창원지사 설립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0" marR="0" lvl="0" indent="0" algn="ctr" defTabSz="121917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57565A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Samsung SDS Best Supplier</a:t>
                </a:r>
              </a:p>
              <a:p>
                <a:pPr marL="0" marR="0" lvl="0" indent="0" algn="ctr" defTabSz="1219170" eaLnBrk="1" fontAlgn="auto" latinLnBrk="0" hangingPunct="1">
                  <a:lnSpc>
                    <a:spcPct val="95000"/>
                  </a:lnSpc>
                  <a:spcBef>
                    <a:spcPts val="400"/>
                  </a:spcBef>
                  <a:spcAft>
                    <a:spcPts val="4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57565A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2005~2006</a:t>
                </a:r>
                <a:endPara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57565A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4" name="Rectangle 106">
              <a:extLst>
                <a:ext uri="{FF2B5EF4-FFF2-40B4-BE49-F238E27FC236}">
                  <a16:creationId xmlns:a16="http://schemas.microsoft.com/office/drawing/2014/main" id="{154D2BB1-718C-4CEE-991F-E2519A9AFBE5}"/>
                </a:ext>
              </a:extLst>
            </p:cNvPr>
            <p:cNvSpPr/>
            <p:nvPr/>
          </p:nvSpPr>
          <p:spPr>
            <a:xfrm>
              <a:off x="4118897" y="4268105"/>
              <a:ext cx="2092747" cy="6042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sz="1600" b="1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2007~2009</a:t>
              </a:r>
            </a:p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VMware VIP</a:t>
              </a:r>
            </a:p>
          </p:txBody>
        </p:sp>
        <p:sp>
          <p:nvSpPr>
            <p:cNvPr id="45" name="Rectangle 107">
              <a:extLst>
                <a:ext uri="{FF2B5EF4-FFF2-40B4-BE49-F238E27FC236}">
                  <a16:creationId xmlns:a16="http://schemas.microsoft.com/office/drawing/2014/main" id="{89BB1E33-096A-47FF-ACAE-E82CFA98CF44}"/>
                </a:ext>
              </a:extLst>
            </p:cNvPr>
            <p:cNvSpPr/>
            <p:nvPr/>
          </p:nvSpPr>
          <p:spPr>
            <a:xfrm>
              <a:off x="5008639" y="1594333"/>
              <a:ext cx="4025594" cy="15795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ko-KR" altLang="en-US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광주지사 설립</a:t>
              </a:r>
              <a:endParaRPr lang="en-US" altLang="ko-KR" sz="1100" dirty="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ko-KR" altLang="en-US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수원사무소 설립</a:t>
              </a:r>
              <a:endParaRPr lang="en-US" sz="1100" dirty="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APJ Achievers’ Top Performing Partner </a:t>
              </a:r>
              <a:br>
                <a:rPr lang="en-US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HP Direct Order(T1 Partner</a:t>
              </a:r>
              <a:r>
                <a:rPr lang="en-US" altLang="ko-KR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sz="1100" dirty="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sz="1600" b="1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2010~2015</a:t>
              </a:r>
              <a:endParaRPr lang="en-US" sz="1100" b="1" dirty="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Rectangle 108">
              <a:extLst>
                <a:ext uri="{FF2B5EF4-FFF2-40B4-BE49-F238E27FC236}">
                  <a16:creationId xmlns:a16="http://schemas.microsoft.com/office/drawing/2014/main" id="{632810D8-3308-4AAF-92D5-004611BEB590}"/>
                </a:ext>
              </a:extLst>
            </p:cNvPr>
            <p:cNvSpPr/>
            <p:nvPr/>
          </p:nvSpPr>
          <p:spPr>
            <a:xfrm>
              <a:off x="7476962" y="4268105"/>
              <a:ext cx="2801277" cy="853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sz="1600" b="1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2015~2017</a:t>
              </a:r>
            </a:p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sz="1100" dirty="0" err="1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HanhwaS&amp;C</a:t>
              </a:r>
              <a:r>
                <a:rPr lang="en-US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Supplier</a:t>
              </a:r>
            </a:p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Samsung Elec. Dealer </a:t>
              </a:r>
              <a:r>
                <a:rPr lang="en-US" sz="1100" dirty="0" err="1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Registed</a:t>
              </a:r>
              <a:endParaRPr lang="en-US" sz="1100" dirty="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Rectangle 109">
              <a:extLst>
                <a:ext uri="{FF2B5EF4-FFF2-40B4-BE49-F238E27FC236}">
                  <a16:creationId xmlns:a16="http://schemas.microsoft.com/office/drawing/2014/main" id="{C07A99F9-5EC7-47E4-BBD9-90FC384026C0}"/>
                </a:ext>
              </a:extLst>
            </p:cNvPr>
            <p:cNvSpPr/>
            <p:nvPr/>
          </p:nvSpPr>
          <p:spPr>
            <a:xfrm>
              <a:off x="9688450" y="2124341"/>
              <a:ext cx="2092748" cy="10549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sz="1100" b="1" dirty="0" err="1">
                  <a:solidFill>
                    <a:srgbClr val="92D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Veeam</a:t>
              </a:r>
              <a:r>
                <a:rPr lang="en-US" sz="1100" b="1" dirty="0">
                  <a:solidFill>
                    <a:srgbClr val="92D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100" b="1" dirty="0">
                  <a:solidFill>
                    <a:srgbClr val="92D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Distributor</a:t>
              </a:r>
            </a:p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altLang="ko-KR" sz="1100" dirty="0">
                  <a:solidFill>
                    <a:srgbClr val="57565A"/>
                  </a:solidFill>
                  <a:latin typeface="맑은 고딕" panose="020B0503020000020004" pitchFamily="50" charset="-127"/>
                </a:rPr>
                <a:t>HPE Platinum Partner </a:t>
              </a:r>
              <a:r>
                <a:rPr lang="en-US" altLang="ko-KR" sz="1100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sz="1100" dirty="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1219170">
                <a:lnSpc>
                  <a:spcPct val="95000"/>
                </a:lnSpc>
                <a:spcBef>
                  <a:spcPts val="400"/>
                </a:spcBef>
                <a:spcAft>
                  <a:spcPts val="400"/>
                </a:spcAft>
                <a:defRPr/>
              </a:pPr>
              <a:r>
                <a:rPr lang="en-US" sz="1600" b="1" dirty="0">
                  <a:solidFill>
                    <a:srgbClr val="57565A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2018</a:t>
              </a:r>
              <a:endParaRPr lang="en-US" sz="1100" b="1" dirty="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Freeform 124">
              <a:extLst>
                <a:ext uri="{FF2B5EF4-FFF2-40B4-BE49-F238E27FC236}">
                  <a16:creationId xmlns:a16="http://schemas.microsoft.com/office/drawing/2014/main" id="{F26EC385-947A-461B-8E79-789DEBECAA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3652" y="3381386"/>
              <a:ext cx="575150" cy="688106"/>
            </a:xfrm>
            <a:custGeom>
              <a:avLst/>
              <a:gdLst>
                <a:gd name="T0" fmla="*/ 247 w 557"/>
                <a:gd name="T1" fmla="*/ 666 h 666"/>
                <a:gd name="T2" fmla="*/ 238 w 557"/>
                <a:gd name="T3" fmla="*/ 663 h 666"/>
                <a:gd name="T4" fmla="*/ 226 w 557"/>
                <a:gd name="T5" fmla="*/ 641 h 666"/>
                <a:gd name="T6" fmla="*/ 210 w 557"/>
                <a:gd name="T7" fmla="*/ 545 h 666"/>
                <a:gd name="T8" fmla="*/ 173 w 557"/>
                <a:gd name="T9" fmla="*/ 552 h 666"/>
                <a:gd name="T10" fmla="*/ 148 w 557"/>
                <a:gd name="T11" fmla="*/ 545 h 666"/>
                <a:gd name="T12" fmla="*/ 148 w 557"/>
                <a:gd name="T13" fmla="*/ 545 h 666"/>
                <a:gd name="T14" fmla="*/ 147 w 557"/>
                <a:gd name="T15" fmla="*/ 545 h 666"/>
                <a:gd name="T16" fmla="*/ 128 w 557"/>
                <a:gd name="T17" fmla="*/ 484 h 666"/>
                <a:gd name="T18" fmla="*/ 105 w 557"/>
                <a:gd name="T19" fmla="*/ 482 h 666"/>
                <a:gd name="T20" fmla="*/ 32 w 557"/>
                <a:gd name="T21" fmla="*/ 497 h 666"/>
                <a:gd name="T22" fmla="*/ 7 w 557"/>
                <a:gd name="T23" fmla="*/ 492 h 666"/>
                <a:gd name="T24" fmla="*/ 5 w 557"/>
                <a:gd name="T25" fmla="*/ 467 h 666"/>
                <a:gd name="T26" fmla="*/ 93 w 557"/>
                <a:gd name="T27" fmla="*/ 355 h 666"/>
                <a:gd name="T28" fmla="*/ 164 w 557"/>
                <a:gd name="T29" fmla="*/ 340 h 666"/>
                <a:gd name="T30" fmla="*/ 215 w 557"/>
                <a:gd name="T31" fmla="*/ 254 h 666"/>
                <a:gd name="T32" fmla="*/ 455 w 557"/>
                <a:gd name="T33" fmla="*/ 77 h 666"/>
                <a:gd name="T34" fmla="*/ 536 w 557"/>
                <a:gd name="T35" fmla="*/ 3 h 666"/>
                <a:gd name="T36" fmla="*/ 545 w 557"/>
                <a:gd name="T37" fmla="*/ 0 h 666"/>
                <a:gd name="T38" fmla="*/ 555 w 557"/>
                <a:gd name="T39" fmla="*/ 5 h 666"/>
                <a:gd name="T40" fmla="*/ 555 w 557"/>
                <a:gd name="T41" fmla="*/ 18 h 666"/>
                <a:gd name="T42" fmla="*/ 510 w 557"/>
                <a:gd name="T43" fmla="*/ 114 h 666"/>
                <a:gd name="T44" fmla="*/ 406 w 557"/>
                <a:gd name="T45" fmla="*/ 396 h 666"/>
                <a:gd name="T46" fmla="*/ 338 w 557"/>
                <a:gd name="T47" fmla="*/ 470 h 666"/>
                <a:gd name="T48" fmla="*/ 344 w 557"/>
                <a:gd name="T49" fmla="*/ 542 h 666"/>
                <a:gd name="T50" fmla="*/ 263 w 557"/>
                <a:gd name="T51" fmla="*/ 658 h 666"/>
                <a:gd name="T52" fmla="*/ 247 w 557"/>
                <a:gd name="T53" fmla="*/ 666 h 666"/>
                <a:gd name="T54" fmla="*/ 214 w 557"/>
                <a:gd name="T55" fmla="*/ 530 h 666"/>
                <a:gd name="T56" fmla="*/ 220 w 557"/>
                <a:gd name="T57" fmla="*/ 533 h 666"/>
                <a:gd name="T58" fmla="*/ 240 w 557"/>
                <a:gd name="T59" fmla="*/ 643 h 666"/>
                <a:gd name="T60" fmla="*/ 244 w 557"/>
                <a:gd name="T61" fmla="*/ 651 h 666"/>
                <a:gd name="T62" fmla="*/ 252 w 557"/>
                <a:gd name="T63" fmla="*/ 649 h 666"/>
                <a:gd name="T64" fmla="*/ 331 w 557"/>
                <a:gd name="T65" fmla="*/ 537 h 666"/>
                <a:gd name="T66" fmla="*/ 323 w 557"/>
                <a:gd name="T67" fmla="*/ 471 h 666"/>
                <a:gd name="T68" fmla="*/ 325 w 557"/>
                <a:gd name="T69" fmla="*/ 463 h 666"/>
                <a:gd name="T70" fmla="*/ 395 w 557"/>
                <a:gd name="T71" fmla="*/ 388 h 666"/>
                <a:gd name="T72" fmla="*/ 495 w 557"/>
                <a:gd name="T73" fmla="*/ 115 h 666"/>
                <a:gd name="T74" fmla="*/ 496 w 557"/>
                <a:gd name="T75" fmla="*/ 111 h 666"/>
                <a:gd name="T76" fmla="*/ 540 w 557"/>
                <a:gd name="T77" fmla="*/ 19 h 666"/>
                <a:gd name="T78" fmla="*/ 463 w 557"/>
                <a:gd name="T79" fmla="*/ 89 h 666"/>
                <a:gd name="T80" fmla="*/ 458 w 557"/>
                <a:gd name="T81" fmla="*/ 91 h 666"/>
                <a:gd name="T82" fmla="*/ 226 w 557"/>
                <a:gd name="T83" fmla="*/ 262 h 666"/>
                <a:gd name="T84" fmla="*/ 174 w 557"/>
                <a:gd name="T85" fmla="*/ 351 h 666"/>
                <a:gd name="T86" fmla="*/ 166 w 557"/>
                <a:gd name="T87" fmla="*/ 355 h 666"/>
                <a:gd name="T88" fmla="*/ 145 w 557"/>
                <a:gd name="T89" fmla="*/ 353 h 666"/>
                <a:gd name="T90" fmla="*/ 102 w 557"/>
                <a:gd name="T91" fmla="*/ 366 h 666"/>
                <a:gd name="T92" fmla="*/ 17 w 557"/>
                <a:gd name="T93" fmla="*/ 474 h 666"/>
                <a:gd name="T94" fmla="*/ 18 w 557"/>
                <a:gd name="T95" fmla="*/ 483 h 666"/>
                <a:gd name="T96" fmla="*/ 26 w 557"/>
                <a:gd name="T97" fmla="*/ 485 h 666"/>
                <a:gd name="T98" fmla="*/ 105 w 557"/>
                <a:gd name="T99" fmla="*/ 468 h 666"/>
                <a:gd name="T100" fmla="*/ 137 w 557"/>
                <a:gd name="T101" fmla="*/ 472 h 666"/>
                <a:gd name="T102" fmla="*/ 142 w 557"/>
                <a:gd name="T103" fmla="*/ 479 h 666"/>
                <a:gd name="T104" fmla="*/ 155 w 557"/>
                <a:gd name="T105" fmla="*/ 534 h 666"/>
                <a:gd name="T106" fmla="*/ 173 w 557"/>
                <a:gd name="T107" fmla="*/ 538 h 666"/>
                <a:gd name="T108" fmla="*/ 212 w 557"/>
                <a:gd name="T109" fmla="*/ 530 h 666"/>
                <a:gd name="T110" fmla="*/ 214 w 557"/>
                <a:gd name="T111" fmla="*/ 53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7" h="666">
                  <a:moveTo>
                    <a:pt x="247" y="666"/>
                  </a:moveTo>
                  <a:cubicBezTo>
                    <a:pt x="244" y="666"/>
                    <a:pt x="241" y="665"/>
                    <a:pt x="238" y="663"/>
                  </a:cubicBezTo>
                  <a:cubicBezTo>
                    <a:pt x="229" y="660"/>
                    <a:pt x="224" y="651"/>
                    <a:pt x="226" y="641"/>
                  </a:cubicBezTo>
                  <a:cubicBezTo>
                    <a:pt x="226" y="639"/>
                    <a:pt x="232" y="588"/>
                    <a:pt x="210" y="545"/>
                  </a:cubicBezTo>
                  <a:cubicBezTo>
                    <a:pt x="196" y="550"/>
                    <a:pt x="184" y="552"/>
                    <a:pt x="173" y="552"/>
                  </a:cubicBezTo>
                  <a:cubicBezTo>
                    <a:pt x="162" y="552"/>
                    <a:pt x="154" y="550"/>
                    <a:pt x="148" y="545"/>
                  </a:cubicBezTo>
                  <a:cubicBezTo>
                    <a:pt x="148" y="545"/>
                    <a:pt x="148" y="545"/>
                    <a:pt x="148" y="545"/>
                  </a:cubicBezTo>
                  <a:cubicBezTo>
                    <a:pt x="147" y="545"/>
                    <a:pt x="147" y="545"/>
                    <a:pt x="147" y="545"/>
                  </a:cubicBezTo>
                  <a:cubicBezTo>
                    <a:pt x="134" y="535"/>
                    <a:pt x="128" y="515"/>
                    <a:pt x="128" y="484"/>
                  </a:cubicBezTo>
                  <a:cubicBezTo>
                    <a:pt x="121" y="483"/>
                    <a:pt x="113" y="482"/>
                    <a:pt x="105" y="482"/>
                  </a:cubicBezTo>
                  <a:cubicBezTo>
                    <a:pt x="65" y="482"/>
                    <a:pt x="32" y="497"/>
                    <a:pt x="32" y="497"/>
                  </a:cubicBezTo>
                  <a:cubicBezTo>
                    <a:pt x="23" y="501"/>
                    <a:pt x="13" y="499"/>
                    <a:pt x="7" y="492"/>
                  </a:cubicBezTo>
                  <a:cubicBezTo>
                    <a:pt x="1" y="485"/>
                    <a:pt x="0" y="475"/>
                    <a:pt x="5" y="467"/>
                  </a:cubicBezTo>
                  <a:cubicBezTo>
                    <a:pt x="14" y="453"/>
                    <a:pt x="59" y="382"/>
                    <a:pt x="93" y="355"/>
                  </a:cubicBezTo>
                  <a:cubicBezTo>
                    <a:pt x="111" y="341"/>
                    <a:pt x="135" y="336"/>
                    <a:pt x="164" y="340"/>
                  </a:cubicBezTo>
                  <a:cubicBezTo>
                    <a:pt x="177" y="310"/>
                    <a:pt x="194" y="281"/>
                    <a:pt x="215" y="254"/>
                  </a:cubicBezTo>
                  <a:cubicBezTo>
                    <a:pt x="315" y="119"/>
                    <a:pt x="412" y="79"/>
                    <a:pt x="455" y="77"/>
                  </a:cubicBezTo>
                  <a:cubicBezTo>
                    <a:pt x="536" y="3"/>
                    <a:pt x="536" y="3"/>
                    <a:pt x="536" y="3"/>
                  </a:cubicBezTo>
                  <a:cubicBezTo>
                    <a:pt x="538" y="1"/>
                    <a:pt x="541" y="0"/>
                    <a:pt x="545" y="0"/>
                  </a:cubicBezTo>
                  <a:cubicBezTo>
                    <a:pt x="549" y="0"/>
                    <a:pt x="553" y="2"/>
                    <a:pt x="555" y="5"/>
                  </a:cubicBezTo>
                  <a:cubicBezTo>
                    <a:pt x="557" y="9"/>
                    <a:pt x="557" y="14"/>
                    <a:pt x="555" y="18"/>
                  </a:cubicBezTo>
                  <a:cubicBezTo>
                    <a:pt x="510" y="114"/>
                    <a:pt x="510" y="114"/>
                    <a:pt x="510" y="114"/>
                  </a:cubicBezTo>
                  <a:cubicBezTo>
                    <a:pt x="523" y="166"/>
                    <a:pt x="496" y="275"/>
                    <a:pt x="406" y="396"/>
                  </a:cubicBezTo>
                  <a:cubicBezTo>
                    <a:pt x="386" y="423"/>
                    <a:pt x="363" y="448"/>
                    <a:pt x="338" y="470"/>
                  </a:cubicBezTo>
                  <a:cubicBezTo>
                    <a:pt x="350" y="496"/>
                    <a:pt x="352" y="521"/>
                    <a:pt x="344" y="542"/>
                  </a:cubicBezTo>
                  <a:cubicBezTo>
                    <a:pt x="328" y="584"/>
                    <a:pt x="269" y="651"/>
                    <a:pt x="263" y="658"/>
                  </a:cubicBezTo>
                  <a:cubicBezTo>
                    <a:pt x="259" y="663"/>
                    <a:pt x="253" y="666"/>
                    <a:pt x="247" y="666"/>
                  </a:cubicBezTo>
                  <a:close/>
                  <a:moveTo>
                    <a:pt x="214" y="530"/>
                  </a:moveTo>
                  <a:cubicBezTo>
                    <a:pt x="216" y="530"/>
                    <a:pt x="219" y="531"/>
                    <a:pt x="220" y="533"/>
                  </a:cubicBezTo>
                  <a:cubicBezTo>
                    <a:pt x="246" y="580"/>
                    <a:pt x="240" y="637"/>
                    <a:pt x="240" y="643"/>
                  </a:cubicBezTo>
                  <a:cubicBezTo>
                    <a:pt x="239" y="646"/>
                    <a:pt x="241" y="649"/>
                    <a:pt x="244" y="651"/>
                  </a:cubicBezTo>
                  <a:cubicBezTo>
                    <a:pt x="247" y="652"/>
                    <a:pt x="250" y="651"/>
                    <a:pt x="252" y="649"/>
                  </a:cubicBezTo>
                  <a:cubicBezTo>
                    <a:pt x="255" y="646"/>
                    <a:pt x="316" y="577"/>
                    <a:pt x="331" y="537"/>
                  </a:cubicBezTo>
                  <a:cubicBezTo>
                    <a:pt x="338" y="518"/>
                    <a:pt x="336" y="496"/>
                    <a:pt x="323" y="471"/>
                  </a:cubicBezTo>
                  <a:cubicBezTo>
                    <a:pt x="322" y="468"/>
                    <a:pt x="323" y="465"/>
                    <a:pt x="325" y="463"/>
                  </a:cubicBezTo>
                  <a:cubicBezTo>
                    <a:pt x="351" y="441"/>
                    <a:pt x="374" y="416"/>
                    <a:pt x="395" y="388"/>
                  </a:cubicBezTo>
                  <a:cubicBezTo>
                    <a:pt x="483" y="269"/>
                    <a:pt x="509" y="163"/>
                    <a:pt x="495" y="115"/>
                  </a:cubicBezTo>
                  <a:cubicBezTo>
                    <a:pt x="495" y="114"/>
                    <a:pt x="495" y="112"/>
                    <a:pt x="496" y="111"/>
                  </a:cubicBezTo>
                  <a:cubicBezTo>
                    <a:pt x="540" y="19"/>
                    <a:pt x="540" y="19"/>
                    <a:pt x="540" y="19"/>
                  </a:cubicBezTo>
                  <a:cubicBezTo>
                    <a:pt x="463" y="89"/>
                    <a:pt x="463" y="89"/>
                    <a:pt x="463" y="89"/>
                  </a:cubicBezTo>
                  <a:cubicBezTo>
                    <a:pt x="461" y="90"/>
                    <a:pt x="460" y="91"/>
                    <a:pt x="458" y="91"/>
                  </a:cubicBezTo>
                  <a:cubicBezTo>
                    <a:pt x="418" y="92"/>
                    <a:pt x="325" y="129"/>
                    <a:pt x="226" y="262"/>
                  </a:cubicBezTo>
                  <a:cubicBezTo>
                    <a:pt x="205" y="290"/>
                    <a:pt x="188" y="320"/>
                    <a:pt x="174" y="351"/>
                  </a:cubicBezTo>
                  <a:cubicBezTo>
                    <a:pt x="173" y="354"/>
                    <a:pt x="170" y="355"/>
                    <a:pt x="166" y="355"/>
                  </a:cubicBezTo>
                  <a:cubicBezTo>
                    <a:pt x="159" y="354"/>
                    <a:pt x="152" y="353"/>
                    <a:pt x="145" y="353"/>
                  </a:cubicBezTo>
                  <a:cubicBezTo>
                    <a:pt x="128" y="353"/>
                    <a:pt x="113" y="357"/>
                    <a:pt x="102" y="366"/>
                  </a:cubicBezTo>
                  <a:cubicBezTo>
                    <a:pt x="68" y="392"/>
                    <a:pt x="22" y="466"/>
                    <a:pt x="17" y="474"/>
                  </a:cubicBezTo>
                  <a:cubicBezTo>
                    <a:pt x="15" y="477"/>
                    <a:pt x="15" y="481"/>
                    <a:pt x="18" y="483"/>
                  </a:cubicBezTo>
                  <a:cubicBezTo>
                    <a:pt x="20" y="485"/>
                    <a:pt x="23" y="486"/>
                    <a:pt x="26" y="485"/>
                  </a:cubicBezTo>
                  <a:cubicBezTo>
                    <a:pt x="26" y="485"/>
                    <a:pt x="62" y="468"/>
                    <a:pt x="105" y="468"/>
                  </a:cubicBezTo>
                  <a:cubicBezTo>
                    <a:pt x="116" y="468"/>
                    <a:pt x="127" y="469"/>
                    <a:pt x="137" y="472"/>
                  </a:cubicBezTo>
                  <a:cubicBezTo>
                    <a:pt x="140" y="472"/>
                    <a:pt x="142" y="475"/>
                    <a:pt x="142" y="479"/>
                  </a:cubicBezTo>
                  <a:cubicBezTo>
                    <a:pt x="141" y="507"/>
                    <a:pt x="146" y="527"/>
                    <a:pt x="155" y="534"/>
                  </a:cubicBezTo>
                  <a:cubicBezTo>
                    <a:pt x="160" y="537"/>
                    <a:pt x="165" y="538"/>
                    <a:pt x="173" y="538"/>
                  </a:cubicBezTo>
                  <a:cubicBezTo>
                    <a:pt x="183" y="538"/>
                    <a:pt x="197" y="535"/>
                    <a:pt x="212" y="530"/>
                  </a:cubicBezTo>
                  <a:cubicBezTo>
                    <a:pt x="212" y="530"/>
                    <a:pt x="213" y="530"/>
                    <a:pt x="214" y="5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>
                <a:defRPr/>
              </a:pPr>
              <a:endParaRPr lang="en-US" sz="160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926257A-C47D-479E-B10A-A8B42F50B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0280083" y="3439099"/>
              <a:ext cx="911995" cy="601977"/>
            </a:xfrm>
            <a:prstGeom prst="rect">
              <a:avLst/>
            </a:prstGeom>
          </p:spPr>
        </p:pic>
        <p:pic>
          <p:nvPicPr>
            <p:cNvPr id="50" name="Picture 2" descr="VMWare iconì ëí ì´ë¯¸ì§ ê²ìê²°ê³¼">
              <a:extLst>
                <a:ext uri="{FF2B5EF4-FFF2-40B4-BE49-F238E27FC236}">
                  <a16:creationId xmlns:a16="http://schemas.microsoft.com/office/drawing/2014/main" id="{B879A73D-7F31-4FF0-A8E9-0BD9893E3B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957" y="3405957"/>
              <a:ext cx="594160" cy="594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Expansion iconì ëí ì´ë¯¸ì§ ê²ìê²°ê³¼">
              <a:extLst>
                <a:ext uri="{FF2B5EF4-FFF2-40B4-BE49-F238E27FC236}">
                  <a16:creationId xmlns:a16="http://schemas.microsoft.com/office/drawing/2014/main" id="{EBD2B8BB-4A3A-4B68-9DE9-8B929BAD3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907" y="3404871"/>
              <a:ext cx="579057" cy="579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02759DD6-3696-4FB7-BE40-4BD1237726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932" y="3398832"/>
              <a:ext cx="612000" cy="612000"/>
            </a:xfrm>
            <a:custGeom>
              <a:avLst/>
              <a:gdLst>
                <a:gd name="T0" fmla="*/ 498 w 558"/>
                <a:gd name="T1" fmla="*/ 298 h 559"/>
                <a:gd name="T2" fmla="*/ 488 w 558"/>
                <a:gd name="T3" fmla="*/ 288 h 559"/>
                <a:gd name="T4" fmla="*/ 452 w 558"/>
                <a:gd name="T5" fmla="*/ 217 h 559"/>
                <a:gd name="T6" fmla="*/ 554 w 558"/>
                <a:gd name="T7" fmla="*/ 113 h 559"/>
                <a:gd name="T8" fmla="*/ 450 w 558"/>
                <a:gd name="T9" fmla="*/ 6 h 559"/>
                <a:gd name="T10" fmla="*/ 343 w 558"/>
                <a:gd name="T11" fmla="*/ 103 h 559"/>
                <a:gd name="T12" fmla="*/ 290 w 558"/>
                <a:gd name="T13" fmla="*/ 61 h 559"/>
                <a:gd name="T14" fmla="*/ 326 w 558"/>
                <a:gd name="T15" fmla="*/ 106 h 559"/>
                <a:gd name="T16" fmla="*/ 113 w 558"/>
                <a:gd name="T17" fmla="*/ 0 h 559"/>
                <a:gd name="T18" fmla="*/ 97 w 558"/>
                <a:gd name="T19" fmla="*/ 224 h 559"/>
                <a:gd name="T20" fmla="*/ 61 w 558"/>
                <a:gd name="T21" fmla="*/ 270 h 559"/>
                <a:gd name="T22" fmla="*/ 106 w 558"/>
                <a:gd name="T23" fmla="*/ 235 h 559"/>
                <a:gd name="T24" fmla="*/ 7 w 558"/>
                <a:gd name="T25" fmla="*/ 334 h 559"/>
                <a:gd name="T26" fmla="*/ 0 w 558"/>
                <a:gd name="T27" fmla="*/ 552 h 559"/>
                <a:gd name="T28" fmla="*/ 219 w 558"/>
                <a:gd name="T29" fmla="*/ 559 h 559"/>
                <a:gd name="T30" fmla="*/ 226 w 558"/>
                <a:gd name="T31" fmla="*/ 341 h 559"/>
                <a:gd name="T32" fmla="*/ 120 w 558"/>
                <a:gd name="T33" fmla="*/ 334 h 559"/>
                <a:gd name="T34" fmla="*/ 155 w 558"/>
                <a:gd name="T35" fmla="*/ 270 h 559"/>
                <a:gd name="T36" fmla="*/ 165 w 558"/>
                <a:gd name="T37" fmla="*/ 270 h 559"/>
                <a:gd name="T38" fmla="*/ 129 w 558"/>
                <a:gd name="T39" fmla="*/ 224 h 559"/>
                <a:gd name="T40" fmla="*/ 326 w 558"/>
                <a:gd name="T41" fmla="*/ 120 h 559"/>
                <a:gd name="T42" fmla="*/ 290 w 558"/>
                <a:gd name="T43" fmla="*/ 165 h 559"/>
                <a:gd name="T44" fmla="*/ 300 w 558"/>
                <a:gd name="T45" fmla="*/ 165 h 559"/>
                <a:gd name="T46" fmla="*/ 438 w 558"/>
                <a:gd name="T47" fmla="*/ 217 h 559"/>
                <a:gd name="T48" fmla="*/ 403 w 558"/>
                <a:gd name="T49" fmla="*/ 288 h 559"/>
                <a:gd name="T50" fmla="*/ 393 w 558"/>
                <a:gd name="T51" fmla="*/ 298 h 559"/>
                <a:gd name="T52" fmla="*/ 333 w 558"/>
                <a:gd name="T53" fmla="*/ 446 h 559"/>
                <a:gd name="T54" fmla="*/ 558 w 558"/>
                <a:gd name="T55" fmla="*/ 446 h 559"/>
                <a:gd name="T56" fmla="*/ 212 w 558"/>
                <a:gd name="T57" fmla="*/ 545 h 559"/>
                <a:gd name="T58" fmla="*/ 14 w 558"/>
                <a:gd name="T59" fmla="*/ 348 h 559"/>
                <a:gd name="T60" fmla="*/ 212 w 558"/>
                <a:gd name="T61" fmla="*/ 545 h 559"/>
                <a:gd name="T62" fmla="*/ 113 w 558"/>
                <a:gd name="T63" fmla="*/ 211 h 559"/>
                <a:gd name="T64" fmla="*/ 14 w 558"/>
                <a:gd name="T65" fmla="*/ 113 h 559"/>
                <a:gd name="T66" fmla="*/ 212 w 558"/>
                <a:gd name="T67" fmla="*/ 113 h 559"/>
                <a:gd name="T68" fmla="*/ 445 w 558"/>
                <a:gd name="T69" fmla="*/ 21 h 559"/>
                <a:gd name="T70" fmla="*/ 445 w 558"/>
                <a:gd name="T71" fmla="*/ 204 h 559"/>
                <a:gd name="T72" fmla="*/ 445 w 558"/>
                <a:gd name="T73" fmla="*/ 21 h 559"/>
                <a:gd name="T74" fmla="*/ 347 w 558"/>
                <a:gd name="T75" fmla="*/ 446 h 559"/>
                <a:gd name="T76" fmla="*/ 544 w 558"/>
                <a:gd name="T77" fmla="*/ 446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58" h="559">
                  <a:moveTo>
                    <a:pt x="461" y="335"/>
                  </a:moveTo>
                  <a:cubicBezTo>
                    <a:pt x="498" y="298"/>
                    <a:pt x="498" y="298"/>
                    <a:pt x="498" y="298"/>
                  </a:cubicBezTo>
                  <a:cubicBezTo>
                    <a:pt x="500" y="295"/>
                    <a:pt x="500" y="291"/>
                    <a:pt x="498" y="288"/>
                  </a:cubicBezTo>
                  <a:cubicBezTo>
                    <a:pt x="495" y="285"/>
                    <a:pt x="490" y="285"/>
                    <a:pt x="488" y="288"/>
                  </a:cubicBezTo>
                  <a:cubicBezTo>
                    <a:pt x="452" y="323"/>
                    <a:pt x="452" y="323"/>
                    <a:pt x="452" y="323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552" y="118"/>
                    <a:pt x="552" y="118"/>
                    <a:pt x="552" y="118"/>
                  </a:cubicBezTo>
                  <a:cubicBezTo>
                    <a:pt x="553" y="116"/>
                    <a:pt x="554" y="115"/>
                    <a:pt x="554" y="113"/>
                  </a:cubicBezTo>
                  <a:cubicBezTo>
                    <a:pt x="554" y="111"/>
                    <a:pt x="553" y="109"/>
                    <a:pt x="552" y="108"/>
                  </a:cubicBezTo>
                  <a:cubicBezTo>
                    <a:pt x="450" y="6"/>
                    <a:pt x="450" y="6"/>
                    <a:pt x="450" y="6"/>
                  </a:cubicBezTo>
                  <a:cubicBezTo>
                    <a:pt x="448" y="4"/>
                    <a:pt x="443" y="4"/>
                    <a:pt x="440" y="6"/>
                  </a:cubicBezTo>
                  <a:cubicBezTo>
                    <a:pt x="343" y="103"/>
                    <a:pt x="343" y="103"/>
                    <a:pt x="343" y="103"/>
                  </a:cubicBezTo>
                  <a:cubicBezTo>
                    <a:pt x="300" y="61"/>
                    <a:pt x="300" y="61"/>
                    <a:pt x="300" y="61"/>
                  </a:cubicBezTo>
                  <a:cubicBezTo>
                    <a:pt x="297" y="58"/>
                    <a:pt x="293" y="58"/>
                    <a:pt x="290" y="61"/>
                  </a:cubicBezTo>
                  <a:cubicBezTo>
                    <a:pt x="288" y="63"/>
                    <a:pt x="288" y="68"/>
                    <a:pt x="290" y="70"/>
                  </a:cubicBezTo>
                  <a:cubicBezTo>
                    <a:pt x="326" y="106"/>
                    <a:pt x="326" y="106"/>
                    <a:pt x="326" y="106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2" y="47"/>
                    <a:pt x="173" y="0"/>
                    <a:pt x="113" y="0"/>
                  </a:cubicBezTo>
                  <a:cubicBezTo>
                    <a:pt x="51" y="0"/>
                    <a:pt x="0" y="51"/>
                    <a:pt x="0" y="113"/>
                  </a:cubicBezTo>
                  <a:cubicBezTo>
                    <a:pt x="0" y="169"/>
                    <a:pt x="42" y="217"/>
                    <a:pt x="97" y="224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58" y="263"/>
                    <a:pt x="58" y="268"/>
                    <a:pt x="61" y="270"/>
                  </a:cubicBezTo>
                  <a:cubicBezTo>
                    <a:pt x="63" y="273"/>
                    <a:pt x="68" y="273"/>
                    <a:pt x="71" y="270"/>
                  </a:cubicBezTo>
                  <a:cubicBezTo>
                    <a:pt x="106" y="235"/>
                    <a:pt x="106" y="235"/>
                    <a:pt x="106" y="235"/>
                  </a:cubicBezTo>
                  <a:cubicBezTo>
                    <a:pt x="106" y="334"/>
                    <a:pt x="106" y="334"/>
                    <a:pt x="106" y="334"/>
                  </a:cubicBezTo>
                  <a:cubicBezTo>
                    <a:pt x="7" y="334"/>
                    <a:pt x="7" y="334"/>
                    <a:pt x="7" y="334"/>
                  </a:cubicBezTo>
                  <a:cubicBezTo>
                    <a:pt x="3" y="334"/>
                    <a:pt x="0" y="337"/>
                    <a:pt x="0" y="341"/>
                  </a:cubicBezTo>
                  <a:cubicBezTo>
                    <a:pt x="0" y="552"/>
                    <a:pt x="0" y="552"/>
                    <a:pt x="0" y="552"/>
                  </a:cubicBezTo>
                  <a:cubicBezTo>
                    <a:pt x="0" y="556"/>
                    <a:pt x="3" y="559"/>
                    <a:pt x="7" y="559"/>
                  </a:cubicBezTo>
                  <a:cubicBezTo>
                    <a:pt x="219" y="559"/>
                    <a:pt x="219" y="559"/>
                    <a:pt x="219" y="559"/>
                  </a:cubicBezTo>
                  <a:cubicBezTo>
                    <a:pt x="223" y="559"/>
                    <a:pt x="226" y="556"/>
                    <a:pt x="226" y="552"/>
                  </a:cubicBezTo>
                  <a:cubicBezTo>
                    <a:pt x="226" y="341"/>
                    <a:pt x="226" y="341"/>
                    <a:pt x="226" y="341"/>
                  </a:cubicBezTo>
                  <a:cubicBezTo>
                    <a:pt x="226" y="337"/>
                    <a:pt x="223" y="334"/>
                    <a:pt x="219" y="334"/>
                  </a:cubicBezTo>
                  <a:cubicBezTo>
                    <a:pt x="120" y="334"/>
                    <a:pt x="120" y="334"/>
                    <a:pt x="120" y="334"/>
                  </a:cubicBezTo>
                  <a:cubicBezTo>
                    <a:pt x="120" y="235"/>
                    <a:pt x="120" y="235"/>
                    <a:pt x="120" y="235"/>
                  </a:cubicBezTo>
                  <a:cubicBezTo>
                    <a:pt x="155" y="270"/>
                    <a:pt x="155" y="270"/>
                    <a:pt x="155" y="270"/>
                  </a:cubicBezTo>
                  <a:cubicBezTo>
                    <a:pt x="157" y="272"/>
                    <a:pt x="158" y="272"/>
                    <a:pt x="160" y="272"/>
                  </a:cubicBezTo>
                  <a:cubicBezTo>
                    <a:pt x="162" y="272"/>
                    <a:pt x="164" y="272"/>
                    <a:pt x="165" y="270"/>
                  </a:cubicBezTo>
                  <a:cubicBezTo>
                    <a:pt x="168" y="268"/>
                    <a:pt x="168" y="263"/>
                    <a:pt x="165" y="260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81" y="217"/>
                    <a:pt x="222" y="173"/>
                    <a:pt x="225" y="120"/>
                  </a:cubicBezTo>
                  <a:cubicBezTo>
                    <a:pt x="326" y="120"/>
                    <a:pt x="326" y="120"/>
                    <a:pt x="326" y="120"/>
                  </a:cubicBezTo>
                  <a:cubicBezTo>
                    <a:pt x="290" y="155"/>
                    <a:pt x="290" y="155"/>
                    <a:pt x="290" y="155"/>
                  </a:cubicBezTo>
                  <a:cubicBezTo>
                    <a:pt x="288" y="158"/>
                    <a:pt x="288" y="162"/>
                    <a:pt x="290" y="165"/>
                  </a:cubicBezTo>
                  <a:cubicBezTo>
                    <a:pt x="292" y="166"/>
                    <a:pt x="293" y="167"/>
                    <a:pt x="295" y="167"/>
                  </a:cubicBezTo>
                  <a:cubicBezTo>
                    <a:pt x="297" y="167"/>
                    <a:pt x="299" y="166"/>
                    <a:pt x="300" y="165"/>
                  </a:cubicBezTo>
                  <a:cubicBezTo>
                    <a:pt x="343" y="122"/>
                    <a:pt x="343" y="122"/>
                    <a:pt x="343" y="122"/>
                  </a:cubicBezTo>
                  <a:cubicBezTo>
                    <a:pt x="438" y="217"/>
                    <a:pt x="438" y="217"/>
                    <a:pt x="438" y="217"/>
                  </a:cubicBezTo>
                  <a:cubicBezTo>
                    <a:pt x="438" y="323"/>
                    <a:pt x="438" y="323"/>
                    <a:pt x="438" y="323"/>
                  </a:cubicBezTo>
                  <a:cubicBezTo>
                    <a:pt x="403" y="288"/>
                    <a:pt x="403" y="288"/>
                    <a:pt x="403" y="288"/>
                  </a:cubicBezTo>
                  <a:cubicBezTo>
                    <a:pt x="400" y="285"/>
                    <a:pt x="396" y="285"/>
                    <a:pt x="393" y="288"/>
                  </a:cubicBezTo>
                  <a:cubicBezTo>
                    <a:pt x="390" y="291"/>
                    <a:pt x="390" y="295"/>
                    <a:pt x="393" y="298"/>
                  </a:cubicBezTo>
                  <a:cubicBezTo>
                    <a:pt x="430" y="335"/>
                    <a:pt x="430" y="335"/>
                    <a:pt x="430" y="335"/>
                  </a:cubicBezTo>
                  <a:cubicBezTo>
                    <a:pt x="375" y="342"/>
                    <a:pt x="333" y="389"/>
                    <a:pt x="333" y="446"/>
                  </a:cubicBezTo>
                  <a:cubicBezTo>
                    <a:pt x="333" y="508"/>
                    <a:pt x="383" y="559"/>
                    <a:pt x="445" y="559"/>
                  </a:cubicBezTo>
                  <a:cubicBezTo>
                    <a:pt x="508" y="559"/>
                    <a:pt x="558" y="508"/>
                    <a:pt x="558" y="446"/>
                  </a:cubicBezTo>
                  <a:cubicBezTo>
                    <a:pt x="558" y="389"/>
                    <a:pt x="516" y="342"/>
                    <a:pt x="461" y="335"/>
                  </a:cubicBezTo>
                  <a:close/>
                  <a:moveTo>
                    <a:pt x="212" y="545"/>
                  </a:moveTo>
                  <a:cubicBezTo>
                    <a:pt x="14" y="545"/>
                    <a:pt x="14" y="545"/>
                    <a:pt x="14" y="545"/>
                  </a:cubicBezTo>
                  <a:cubicBezTo>
                    <a:pt x="14" y="348"/>
                    <a:pt x="14" y="348"/>
                    <a:pt x="14" y="348"/>
                  </a:cubicBezTo>
                  <a:cubicBezTo>
                    <a:pt x="212" y="348"/>
                    <a:pt x="212" y="348"/>
                    <a:pt x="212" y="348"/>
                  </a:cubicBezTo>
                  <a:lnTo>
                    <a:pt x="212" y="545"/>
                  </a:lnTo>
                  <a:close/>
                  <a:moveTo>
                    <a:pt x="116" y="211"/>
                  </a:moveTo>
                  <a:cubicBezTo>
                    <a:pt x="115" y="211"/>
                    <a:pt x="114" y="211"/>
                    <a:pt x="113" y="211"/>
                  </a:cubicBezTo>
                  <a:cubicBezTo>
                    <a:pt x="112" y="211"/>
                    <a:pt x="111" y="211"/>
                    <a:pt x="110" y="211"/>
                  </a:cubicBezTo>
                  <a:cubicBezTo>
                    <a:pt x="57" y="210"/>
                    <a:pt x="14" y="166"/>
                    <a:pt x="14" y="113"/>
                  </a:cubicBezTo>
                  <a:cubicBezTo>
                    <a:pt x="14" y="58"/>
                    <a:pt x="58" y="14"/>
                    <a:pt x="113" y="14"/>
                  </a:cubicBezTo>
                  <a:cubicBezTo>
                    <a:pt x="167" y="14"/>
                    <a:pt x="212" y="58"/>
                    <a:pt x="212" y="113"/>
                  </a:cubicBezTo>
                  <a:cubicBezTo>
                    <a:pt x="212" y="166"/>
                    <a:pt x="169" y="210"/>
                    <a:pt x="116" y="211"/>
                  </a:cubicBezTo>
                  <a:close/>
                  <a:moveTo>
                    <a:pt x="445" y="21"/>
                  </a:moveTo>
                  <a:cubicBezTo>
                    <a:pt x="537" y="113"/>
                    <a:pt x="537" y="113"/>
                    <a:pt x="537" y="11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354" y="113"/>
                    <a:pt x="354" y="113"/>
                    <a:pt x="354" y="113"/>
                  </a:cubicBezTo>
                  <a:lnTo>
                    <a:pt x="445" y="21"/>
                  </a:lnTo>
                  <a:close/>
                  <a:moveTo>
                    <a:pt x="445" y="545"/>
                  </a:moveTo>
                  <a:cubicBezTo>
                    <a:pt x="391" y="545"/>
                    <a:pt x="347" y="501"/>
                    <a:pt x="347" y="446"/>
                  </a:cubicBezTo>
                  <a:cubicBezTo>
                    <a:pt x="347" y="392"/>
                    <a:pt x="391" y="348"/>
                    <a:pt x="445" y="348"/>
                  </a:cubicBezTo>
                  <a:cubicBezTo>
                    <a:pt x="500" y="348"/>
                    <a:pt x="544" y="392"/>
                    <a:pt x="544" y="446"/>
                  </a:cubicBezTo>
                  <a:cubicBezTo>
                    <a:pt x="544" y="501"/>
                    <a:pt x="500" y="545"/>
                    <a:pt x="445" y="5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latinLnBrk="1"/>
              <a:endParaRPr lang="en-US" sz="2000">
                <a:solidFill>
                  <a:srgbClr val="57565A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47A3A5F-A984-48C1-9114-5254216B8F04}"/>
              </a:ext>
            </a:extLst>
          </p:cNvPr>
          <p:cNvGrpSpPr/>
          <p:nvPr/>
        </p:nvGrpSpPr>
        <p:grpSpPr>
          <a:xfrm>
            <a:off x="3734265" y="4225874"/>
            <a:ext cx="5902757" cy="2082851"/>
            <a:chOff x="248400" y="752004"/>
            <a:chExt cx="9313112" cy="4605701"/>
          </a:xfrm>
        </p:grpSpPr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AE21146C-B602-4170-B182-A33AD7C02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65822" y="752005"/>
              <a:ext cx="6395690" cy="460570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9809DE4F-848A-40ED-ABB9-8E8CE860C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400" y="752004"/>
              <a:ext cx="3647405" cy="4605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76631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with content">
  <a:themeElements>
    <a:clrScheme name="사용자 지정 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00000"/>
      </a:hlink>
      <a:folHlink>
        <a:srgbClr val="00000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1275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54B948"/>
    </a:dk2>
    <a:lt2>
      <a:srgbClr val="FFFFFF"/>
    </a:lt2>
    <a:accent1>
      <a:srgbClr val="54B948"/>
    </a:accent1>
    <a:accent2>
      <a:srgbClr val="28ABE2"/>
    </a:accent2>
    <a:accent3>
      <a:srgbClr val="F2F2F2"/>
    </a:accent3>
    <a:accent4>
      <a:srgbClr val="CADA2A"/>
    </a:accent4>
    <a:accent5>
      <a:srgbClr val="1782AF"/>
    </a:accent5>
    <a:accent6>
      <a:srgbClr val="C3C5C7"/>
    </a:accent6>
    <a:hlink>
      <a:srgbClr val="00AEEF"/>
    </a:hlink>
    <a:folHlink>
      <a:srgbClr val="5CD2FF"/>
    </a:folHlink>
  </a:clrScheme>
  <a:fontScheme name="Custom 7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Angles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phClr">
              <a:shade val="25000"/>
              <a:satMod val="15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F12D574FB83142B5FD0F9104DC6FB0" ma:contentTypeVersion="8" ma:contentTypeDescription="Create a new document." ma:contentTypeScope="" ma:versionID="b13f64b187f6339b3de9540fe060f068">
  <xsd:schema xmlns:xsd="http://www.w3.org/2001/XMLSchema" xmlns:xs="http://www.w3.org/2001/XMLSchema" xmlns:p="http://schemas.microsoft.com/office/2006/metadata/properties" xmlns:ns2="d5ad5796-9a3d-4ed0-b1e0-1ed037c80903" xmlns:ns3="8e7c352d-095d-47bb-9ac1-efcd9287d26f" targetNamespace="http://schemas.microsoft.com/office/2006/metadata/properties" ma:root="true" ma:fieldsID="2cf30c125cfc583dcd3b5fa562d2e1bb" ns2:_="" ns3:_="">
    <xsd:import namespace="d5ad5796-9a3d-4ed0-b1e0-1ed037c80903"/>
    <xsd:import namespace="8e7c352d-095d-47bb-9ac1-efcd9287d2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d5796-9a3d-4ed0-b1e0-1ed037c809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7c352d-095d-47bb-9ac1-efcd9287d2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D55D7E-0DE9-415B-B9D8-1A083D2C4291}">
  <ds:schemaRefs>
    <ds:schemaRef ds:uri="http://purl.org/dc/terms/"/>
    <ds:schemaRef ds:uri="8e7c352d-095d-47bb-9ac1-efcd9287d26f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d5ad5796-9a3d-4ed0-b1e0-1ed037c8090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4911B99-B5DC-4561-AED4-57F9F32CCC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ad5796-9a3d-4ed0-b1e0-1ed037c80903"/>
    <ds:schemaRef ds:uri="8e7c352d-095d-47bb-9ac1-efcd9287d2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FFA1BC-1D6C-46F4-B0B3-E2EE807786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HP_PPT_Standard_template_16x9_Jan2013</Template>
  <TotalTime>12451</TotalTime>
  <Words>6874</Words>
  <Application>Microsoft Office PowerPoint</Application>
  <PresentationFormat>A4 용지(210x297mm)</PresentationFormat>
  <Paragraphs>1442</Paragraphs>
  <Slides>56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76" baseType="lpstr">
      <vt:lpstr>Arial Unicode MS</vt:lpstr>
      <vt:lpstr>HP Simplified</vt:lpstr>
      <vt:lpstr>Lucida Grande</vt:lpstr>
      <vt:lpstr>Raleway</vt:lpstr>
      <vt:lpstr>Rix모던고딕 EB</vt:lpstr>
      <vt:lpstr>나눔고딕</vt:lpstr>
      <vt:lpstr>산돌고딕 L</vt:lpstr>
      <vt:lpstr>휴먼새내기체</vt:lpstr>
      <vt:lpstr>Arial</vt:lpstr>
      <vt:lpstr>Arial Black</vt:lpstr>
      <vt:lpstr>Arial Narrow</vt:lpstr>
      <vt:lpstr>Calibri</vt:lpstr>
      <vt:lpstr>Segoe UI</vt:lpstr>
      <vt:lpstr>Tahoma</vt:lpstr>
      <vt:lpstr>Times New Roman</vt:lpstr>
      <vt:lpstr>Webdings</vt:lpstr>
      <vt:lpstr>Wingdings</vt:lpstr>
      <vt:lpstr>Wingdings 2</vt:lpstr>
      <vt:lpstr>맑은 고딕</vt:lpstr>
      <vt:lpstr>Title with content</vt:lpstr>
      <vt:lpstr>홈플러스 IT Backup 체계 구축 제안</vt:lpstr>
      <vt:lpstr>제안 목차</vt:lpstr>
      <vt:lpstr>PowerPoint 프레젠테이션</vt:lpstr>
      <vt:lpstr>제안 배경 및 목적</vt:lpstr>
      <vt:lpstr>추진 전략</vt:lpstr>
      <vt:lpstr>제안 목차</vt:lpstr>
      <vt:lpstr>일반 현황</vt:lpstr>
      <vt:lpstr>조직 구성</vt:lpstr>
      <vt:lpstr>연혁</vt:lpstr>
      <vt:lpstr>사업장 및 주요현황</vt:lpstr>
      <vt:lpstr>제안 목차</vt:lpstr>
      <vt:lpstr>Veeam</vt:lpstr>
      <vt:lpstr>Veeam</vt:lpstr>
      <vt:lpstr>Veeam</vt:lpstr>
      <vt:lpstr>Veeam</vt:lpstr>
      <vt:lpstr>Veeam</vt:lpstr>
      <vt:lpstr>UNITRENDS</vt:lpstr>
      <vt:lpstr>UNITRENDS</vt:lpstr>
      <vt:lpstr>UNITRENDS</vt:lpstr>
      <vt:lpstr>HP 서버</vt:lpstr>
      <vt:lpstr>NIMBLE 스토리지</vt:lpstr>
      <vt:lpstr>NIMBLE 스토리지</vt:lpstr>
      <vt:lpstr>제안 목차</vt:lpstr>
      <vt:lpstr>시스템 구성 특장점</vt:lpstr>
      <vt:lpstr>상세 구축 방안</vt:lpstr>
      <vt:lpstr>상세 구축 방안</vt:lpstr>
      <vt:lpstr>상세 구축 방안</vt:lpstr>
      <vt:lpstr>상세 구축 방안</vt:lpstr>
      <vt:lpstr>상세 구축 방안</vt:lpstr>
      <vt:lpstr>상세 구축 방안</vt:lpstr>
      <vt:lpstr>상세 구축 방안</vt:lpstr>
      <vt:lpstr>상세 구축 방안</vt:lpstr>
      <vt:lpstr>상세 구축 방안</vt:lpstr>
      <vt:lpstr>상세 구축 방안</vt:lpstr>
      <vt:lpstr>상세 구축 방안</vt:lpstr>
      <vt:lpstr>상세 구축 방안</vt:lpstr>
      <vt:lpstr>시스템 기능 조견표</vt:lpstr>
      <vt:lpstr>요구사항 별 만족/구현</vt:lpstr>
      <vt:lpstr>요구사항 별 만족/구현</vt:lpstr>
      <vt:lpstr>요구사항 별 만족/구현</vt:lpstr>
      <vt:lpstr>요구사항 별 만족/구현</vt:lpstr>
      <vt:lpstr>요구사항 별 만족/구현</vt:lpstr>
      <vt:lpstr>요구사항 별 만족/구현</vt:lpstr>
      <vt:lpstr>요구사항 별 만족/구현</vt:lpstr>
      <vt:lpstr>유사 구축 사례</vt:lpstr>
      <vt:lpstr>유사 구축 사례</vt:lpstr>
      <vt:lpstr>제안 목차</vt:lpstr>
      <vt:lpstr>지원 조직 및 인력</vt:lpstr>
      <vt:lpstr>지원 조직 및 인력</vt:lpstr>
      <vt:lpstr>기술지원 및 유지보수 방안</vt:lpstr>
      <vt:lpstr>기술지원 및 유지보수 방안</vt:lpstr>
      <vt:lpstr>기술지원 및 유지보수 방안</vt:lpstr>
      <vt:lpstr>장애 대응 방안</vt:lpstr>
      <vt:lpstr>교육훈련 방안</vt:lpstr>
      <vt:lpstr>교육훈련 방안</vt:lpstr>
      <vt:lpstr>Thank you</vt:lpstr>
    </vt:vector>
  </TitlesOfParts>
  <Company>Hewlett Packard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Na, Seung-Gu (Presales)</dc:creator>
  <cp:lastModifiedBy>Dongun Shin</cp:lastModifiedBy>
  <cp:revision>802</cp:revision>
  <cp:lastPrinted>2012-04-13T15:38:33Z</cp:lastPrinted>
  <dcterms:created xsi:type="dcterms:W3CDTF">2014-08-14T06:18:01Z</dcterms:created>
  <dcterms:modified xsi:type="dcterms:W3CDTF">2018-12-20T06:42:32Z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0x010100AEF12D574FB83142B5FD0F9104DC6FB0</vt:lpwstr>
  </property>
</Properties>
</file>